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603" r:id="rId3"/>
    <p:sldId id="406" r:id="rId4"/>
    <p:sldId id="397" r:id="rId5"/>
    <p:sldId id="398" r:id="rId6"/>
    <p:sldId id="399" r:id="rId7"/>
    <p:sldId id="443" r:id="rId8"/>
    <p:sldId id="400" r:id="rId9"/>
    <p:sldId id="407" r:id="rId10"/>
    <p:sldId id="408" r:id="rId11"/>
    <p:sldId id="409" r:id="rId12"/>
    <p:sldId id="410" r:id="rId13"/>
    <p:sldId id="411" r:id="rId14"/>
    <p:sldId id="412" r:id="rId15"/>
    <p:sldId id="413" r:id="rId16"/>
    <p:sldId id="414" r:id="rId17"/>
    <p:sldId id="415" r:id="rId18"/>
    <p:sldId id="416" r:id="rId19"/>
    <p:sldId id="417" r:id="rId20"/>
    <p:sldId id="418" r:id="rId21"/>
    <p:sldId id="419" r:id="rId22"/>
    <p:sldId id="420" r:id="rId23"/>
    <p:sldId id="421" r:id="rId24"/>
    <p:sldId id="422" r:id="rId25"/>
    <p:sldId id="423" r:id="rId26"/>
    <p:sldId id="424" r:id="rId27"/>
    <p:sldId id="425" r:id="rId28"/>
    <p:sldId id="426" r:id="rId29"/>
    <p:sldId id="427" r:id="rId30"/>
    <p:sldId id="428" r:id="rId31"/>
    <p:sldId id="429" r:id="rId32"/>
    <p:sldId id="430" r:id="rId33"/>
    <p:sldId id="431" r:id="rId34"/>
    <p:sldId id="44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3/28/2014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130100"/>
            <a:ext cx="11381591" cy="5755422"/>
          </a:xfrm>
          <a:prstGeom prst="rect">
            <a:avLst/>
          </a:prstGeom>
        </p:spPr>
        <p:txBody>
          <a:bodyPr wrap="square">
            <a:spAutoFit/>
          </a:bodyPr>
          <a:lstStyle/>
          <a:p>
            <a:pPr indent="252095" algn="ctr"/>
            <a:r>
              <a:rPr lang="ru-RU" sz="2800" b="1" u="sng" dirty="0" smtClean="0">
                <a:solidFill>
                  <a:srgbClr val="FFFF00"/>
                </a:solidFill>
                <a:latin typeface="Times New Roman" panose="02020603050405020304" pitchFamily="18" charset="0"/>
                <a:ea typeface="Times New Roman" panose="02020603050405020304" pitchFamily="18" charset="0"/>
              </a:rPr>
              <a:t>Темы практического занятия 4</a:t>
            </a:r>
          </a:p>
          <a:p>
            <a:pPr indent="252095" algn="ctr"/>
            <a:endParaRPr lang="ru-RU" sz="2800" b="1" u="sng" dirty="0">
              <a:solidFill>
                <a:srgbClr val="FFFF00"/>
              </a:solidFill>
              <a:latin typeface="Times New Roman" panose="02020603050405020304" pitchFamily="18" charset="0"/>
              <a:ea typeface="Times New Roman" panose="02020603050405020304" pitchFamily="18" charset="0"/>
            </a:endParaRPr>
          </a:p>
          <a:p>
            <a:pPr marL="514350" indent="-514350">
              <a:buAutoNum type="arabicPeriod"/>
            </a:pPr>
            <a:r>
              <a:rPr lang="ru-RU" sz="3200" b="1" dirty="0" smtClean="0">
                <a:latin typeface="Times New Roman" panose="02020603050405020304" pitchFamily="18" charset="0"/>
                <a:ea typeface="Times New Roman" panose="02020603050405020304" pitchFamily="18" charset="0"/>
              </a:rPr>
              <a:t>Государственный финансовый контроль, его задачи и принципы</a:t>
            </a:r>
          </a:p>
          <a:p>
            <a:pPr marL="514350" indent="-514350">
              <a:buAutoNum type="arabicPeriod"/>
            </a:pPr>
            <a:r>
              <a:rPr lang="ru-RU" sz="3200" b="1" dirty="0" smtClean="0">
                <a:latin typeface="Times New Roman" panose="02020603050405020304" pitchFamily="18" charset="0"/>
                <a:ea typeface="Times New Roman" panose="02020603050405020304" pitchFamily="18" charset="0"/>
              </a:rPr>
              <a:t>Классификация видов государственного финансового контроля</a:t>
            </a:r>
          </a:p>
          <a:p>
            <a:pPr marL="514350" indent="-514350">
              <a:buAutoNum type="arabicPeriod"/>
            </a:pPr>
            <a:r>
              <a:rPr lang="ru-RU" sz="3200" b="1" dirty="0" smtClean="0">
                <a:latin typeface="Times New Roman" panose="02020603050405020304" pitchFamily="18" charset="0"/>
                <a:ea typeface="Times New Roman" panose="02020603050405020304" pitchFamily="18" charset="0"/>
              </a:rPr>
              <a:t>Органы государственного финансового контроля в РФ</a:t>
            </a:r>
          </a:p>
          <a:p>
            <a:r>
              <a:rPr lang="ru-RU" sz="2800" b="1" dirty="0">
                <a:latin typeface="Times New Roman" panose="02020603050405020304" pitchFamily="18" charset="0"/>
                <a:ea typeface="Times New Roman" panose="02020603050405020304" pitchFamily="18" charset="0"/>
              </a:rPr>
              <a:t>3.1 Контрольное управление президента Российской Федерации</a:t>
            </a:r>
          </a:p>
          <a:p>
            <a:r>
              <a:rPr lang="ru-RU" sz="2800" b="1" dirty="0" smtClean="0">
                <a:latin typeface="Times New Roman" panose="02020603050405020304" pitchFamily="18" charset="0"/>
                <a:ea typeface="Times New Roman" panose="02020603050405020304" pitchFamily="18" charset="0"/>
              </a:rPr>
              <a:t>3.2 Счетная палата РФ</a:t>
            </a:r>
          </a:p>
          <a:p>
            <a:r>
              <a:rPr lang="ru-RU" sz="2800" b="1" dirty="0" smtClean="0">
                <a:latin typeface="Times New Roman" panose="02020603050405020304" pitchFamily="18" charset="0"/>
                <a:ea typeface="Times New Roman" panose="02020603050405020304" pitchFamily="18" charset="0"/>
              </a:rPr>
              <a:t>3.3 Министерство финансов РФ</a:t>
            </a:r>
          </a:p>
          <a:p>
            <a:r>
              <a:rPr lang="ru-RU" sz="2800" b="1" dirty="0" smtClean="0">
                <a:latin typeface="Times New Roman" panose="02020603050405020304" pitchFamily="18" charset="0"/>
                <a:ea typeface="Times New Roman" panose="02020603050405020304" pitchFamily="18" charset="0"/>
              </a:rPr>
              <a:t>3.4 Федеральная служба финансово-бюджетного надзора</a:t>
            </a:r>
          </a:p>
          <a:p>
            <a:r>
              <a:rPr lang="ru-RU" sz="2800" b="1" dirty="0" smtClean="0">
                <a:latin typeface="Times New Roman" panose="02020603050405020304" pitchFamily="18" charset="0"/>
                <a:ea typeface="Times New Roman" panose="02020603050405020304" pitchFamily="18" charset="0"/>
              </a:rPr>
              <a:t>3.5 Центральный банк РФ</a:t>
            </a:r>
            <a:endParaRPr lang="ru-RU" sz="12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09606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2985433"/>
          </a:xfrm>
          <a:prstGeom prst="rect">
            <a:avLst/>
          </a:prstGeom>
          <a:noFill/>
        </p:spPr>
        <p:txBody>
          <a:bodyPr wrap="square" rtlCol="0">
            <a:spAutoFit/>
          </a:bodyPr>
          <a:lstStyle/>
          <a:p>
            <a:pPr algn="ctr"/>
            <a:endParaRPr lang="ru-RU" sz="4400" b="1" u="sng" dirty="0"/>
          </a:p>
          <a:p>
            <a:pPr marL="0" lvl="8" algn="ctr"/>
            <a:r>
              <a:rPr lang="ru-RU" sz="4800" b="1" dirty="0" smtClean="0"/>
              <a:t>Практика 4</a:t>
            </a:r>
          </a:p>
          <a:p>
            <a:pPr marL="0" lvl="8" algn="ctr"/>
            <a:endParaRPr lang="ru-RU" sz="4800" b="1" dirty="0" smtClean="0"/>
          </a:p>
          <a:p>
            <a:pPr marL="0" lvl="8" algn="ctr"/>
            <a:r>
              <a:rPr lang="ru-RU" sz="4800" b="1" dirty="0" smtClean="0"/>
              <a:t>Государственный финансовый контроль</a:t>
            </a:r>
            <a:endParaRPr lang="ru-RU" sz="4800" b="1" dirty="0"/>
          </a:p>
        </p:txBody>
      </p:sp>
    </p:spTree>
    <p:extLst>
      <p:ext uri="{BB962C8B-B14F-4D97-AF65-F5344CB8AC3E}">
        <p14:creationId xmlns:p14="http://schemas.microsoft.com/office/powerpoint/2010/main" val="4003675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3289" y="713630"/>
            <a:ext cx="10689516" cy="5632311"/>
          </a:xfrm>
          <a:prstGeom prst="rect">
            <a:avLst/>
          </a:prstGeom>
        </p:spPr>
        <p:txBody>
          <a:bodyPr wrap="square">
            <a:spAutoFit/>
          </a:bodyPr>
          <a:lstStyle/>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Финансовый контроль </a:t>
            </a:r>
            <a:r>
              <a:rPr lang="ru-RU" sz="2400" b="1" dirty="0">
                <a:latin typeface="Times New Roman" panose="02020603050405020304" pitchFamily="18" charset="0"/>
                <a:ea typeface="Times New Roman" panose="02020603050405020304" pitchFamily="18" charset="0"/>
              </a:rPr>
              <a:t>- это система надзора контрольных органов за финансово-хозяйственной деятельностью учреждений и организаций с целью обоснованной оценки эффективности их деятельности, проверки законности и целесообразности финансовых операций, выявления резервов улучшения использования ресурсов и увеличения доходов государственного бюджета</a:t>
            </a:r>
            <a:r>
              <a:rPr lang="ru-RU" sz="24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b="1" dirty="0" smtClean="0">
              <a:latin typeface="Times New Roman" panose="02020603050405020304" pitchFamily="18" charset="0"/>
              <a:ea typeface="Times New Roman" panose="02020603050405020304" pitchFamily="18" charset="0"/>
            </a:endParaRPr>
          </a:p>
          <a:p>
            <a:pPr indent="252095" algn="just"/>
            <a:r>
              <a:rPr lang="ru-RU" sz="2400" dirty="0"/>
              <a:t>С позиций теории управления, контроль как одна из его функций представляет собой </a:t>
            </a:r>
            <a:r>
              <a:rPr lang="ru-RU" sz="2400" b="1" dirty="0">
                <a:solidFill>
                  <a:srgbClr val="FFFF00"/>
                </a:solidFill>
              </a:rPr>
              <a:t>механизм обратной связи</a:t>
            </a:r>
            <a:r>
              <a:rPr lang="ru-RU" sz="2400" dirty="0"/>
              <a:t>, т. е. систему наблюдения и проверки функционирования управляемого объекта для оценки эффективности управленческих решений, условий и результатов их реализации. В этом смысле финансовый контроль выражается совокупностью действий субъекта управления по надзору за состоянием финансовых ресурсов и динамикой денежных потоков объектов хозяйственного управления в финансовой системе.</a:t>
            </a:r>
          </a:p>
          <a:p>
            <a:pPr indent="252095" algn="just">
              <a:spcAft>
                <a:spcPts val="0"/>
              </a:spcAft>
            </a:pP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8187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308" y="365761"/>
            <a:ext cx="10843708" cy="4401205"/>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Субъектами финансового контроля могут выступать сама хозяйственная структура, вышестоящие организации и ведомства, регламентирующие ее деятельность, органы исполнительной, представительной и судебной власти на федеральном, региональном или местном </a:t>
            </a:r>
            <a:r>
              <a:rPr lang="ru-RU" sz="2800" b="1" dirty="0" smtClean="0">
                <a:latin typeface="Times New Roman" panose="02020603050405020304" pitchFamily="18" charset="0"/>
                <a:ea typeface="Times New Roman" panose="02020603050405020304" pitchFamily="18" charset="0"/>
              </a:rPr>
              <a:t>уровнях.</a:t>
            </a:r>
          </a:p>
          <a:p>
            <a:pPr indent="252095" algn="just">
              <a:spcAft>
                <a:spcPts val="0"/>
              </a:spcAft>
            </a:pPr>
            <a:endParaRPr lang="ru-RU" sz="2800" b="1" dirty="0" smtClean="0">
              <a:latin typeface="Times New Roman" panose="02020603050405020304" pitchFamily="18" charset="0"/>
              <a:ea typeface="Times New Roman" panose="02020603050405020304" pitchFamily="18" charset="0"/>
            </a:endParaRPr>
          </a:p>
          <a:p>
            <a:pPr indent="252095" algn="just">
              <a:spcAft>
                <a:spcPts val="0"/>
              </a:spcAft>
            </a:pPr>
            <a:r>
              <a:rPr lang="ru-RU" sz="2800" b="1" dirty="0" smtClean="0">
                <a:latin typeface="Times New Roman" panose="02020603050405020304" pitchFamily="18" charset="0"/>
                <a:ea typeface="Times New Roman" panose="02020603050405020304" pitchFamily="18" charset="0"/>
              </a:rPr>
              <a:t>Наиболее </a:t>
            </a:r>
            <a:r>
              <a:rPr lang="ru-RU" sz="2800" b="1" dirty="0">
                <a:latin typeface="Times New Roman" panose="02020603050405020304" pitchFamily="18" charset="0"/>
                <a:ea typeface="Times New Roman" panose="02020603050405020304" pitchFamily="18" charset="0"/>
              </a:rPr>
              <a:t>содержательным и общественно значимым видом контроля является государственный финансовый контроль, который осуществляется от имени государства с использованием государственных полномочий.</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506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941" y="419547"/>
            <a:ext cx="11521440" cy="4893647"/>
          </a:xfrm>
          <a:prstGeom prst="rect">
            <a:avLst/>
          </a:prstGeom>
        </p:spPr>
        <p:txBody>
          <a:bodyPr wrap="square">
            <a:spAutoFit/>
          </a:bodyPr>
          <a:lstStyle/>
          <a:p>
            <a:pPr indent="252095" algn="just">
              <a:spcAft>
                <a:spcPts val="0"/>
              </a:spcAft>
            </a:pPr>
            <a:r>
              <a:rPr lang="ru-RU" sz="2400" dirty="0">
                <a:latin typeface="Times New Roman" panose="02020603050405020304" pitchFamily="18" charset="0"/>
                <a:ea typeface="Times New Roman" panose="02020603050405020304" pitchFamily="18" charset="0"/>
              </a:rPr>
              <a:t>Поскольку финансовая система государства включает финансовые системы всех административно-территориальных образований и субъектов хозяйствования, государственный финансовый контроль является многоуровневым и всесторонним. </a:t>
            </a:r>
            <a:endParaRPr lang="ru-RU" sz="2400" dirty="0" smtClean="0">
              <a:latin typeface="Times New Roman" panose="02020603050405020304" pitchFamily="18" charset="0"/>
              <a:ea typeface="Times New Roman" panose="02020603050405020304" pitchFamily="18" charset="0"/>
            </a:endParaRPr>
          </a:p>
          <a:p>
            <a:pPr indent="252095" algn="just">
              <a:spcAft>
                <a:spcPts val="0"/>
              </a:spcAft>
            </a:pPr>
            <a:r>
              <a:rPr lang="ru-RU" sz="2400" dirty="0" smtClean="0">
                <a:latin typeface="Times New Roman" panose="02020603050405020304" pitchFamily="18" charset="0"/>
                <a:ea typeface="Times New Roman" panose="02020603050405020304" pitchFamily="18" charset="0"/>
              </a:rPr>
              <a:t>Государственный </a:t>
            </a:r>
            <a:r>
              <a:rPr lang="ru-RU" sz="2400" dirty="0">
                <a:latin typeface="Times New Roman" panose="02020603050405020304" pitchFamily="18" charset="0"/>
                <a:ea typeface="Times New Roman" panose="02020603050405020304" pitchFamily="18" charset="0"/>
              </a:rPr>
              <a:t>финансовый контроль представляет собой систему институтов, инструментов и объектов по проверке законности и целесообразности действий в образовании, распределении и использовании денежных фондов государства и органов местного </a:t>
            </a:r>
            <a:r>
              <a:rPr lang="ru-RU" sz="2400" dirty="0" smtClean="0">
                <a:latin typeface="Times New Roman" panose="02020603050405020304" pitchFamily="18" charset="0"/>
                <a:ea typeface="Times New Roman" panose="02020603050405020304" pitchFamily="18" charset="0"/>
              </a:rPr>
              <a:t>самоуправления.</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Будучи </a:t>
            </a:r>
            <a:r>
              <a:rPr lang="ru-RU" sz="2400" dirty="0">
                <a:latin typeface="Times New Roman" panose="02020603050405020304" pitchFamily="18" charset="0"/>
                <a:ea typeface="Times New Roman" panose="02020603050405020304" pitchFamily="18" charset="0"/>
              </a:rPr>
              <a:t>одной из форм государственного контроля, он способствует обеспече­нию законности, охране собственности, правильному, эффективному и экономному использованию бюджетных, заемных и собственных средств, помогает вскрыть нарушения финансовой дисциплины. Назначение финансового контроля - содействие успешной реализации финансовой политики, эффективному использованию финансовых ресурсов государства.</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87396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4414" y="1921142"/>
            <a:ext cx="5467291" cy="1938992"/>
          </a:xfrm>
          <a:prstGeom prst="rect">
            <a:avLst/>
          </a:prstGeom>
        </p:spPr>
        <p:txBody>
          <a:bodyPr wrap="square">
            <a:spAutoFit/>
          </a:bodyPr>
          <a:lstStyle/>
          <a:p>
            <a:pPr algn="ctr"/>
            <a:r>
              <a:rPr lang="ru-RU" sz="4000" b="1" i="1" dirty="0">
                <a:solidFill>
                  <a:srgbClr val="FFFF00"/>
                </a:solidFill>
                <a:latin typeface="Times New Roman" panose="02020603050405020304" pitchFamily="18" charset="0"/>
                <a:ea typeface="Times New Roman" panose="02020603050405020304" pitchFamily="18" charset="0"/>
              </a:rPr>
              <a:t>Задачи, принципы, формы и методы финансового контроля</a:t>
            </a:r>
          </a:p>
        </p:txBody>
      </p:sp>
    </p:spTree>
    <p:extLst>
      <p:ext uri="{BB962C8B-B14F-4D97-AF65-F5344CB8AC3E}">
        <p14:creationId xmlns:p14="http://schemas.microsoft.com/office/powerpoint/2010/main" val="274545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5609" y="580912"/>
            <a:ext cx="11327803" cy="4893647"/>
          </a:xfrm>
          <a:prstGeom prst="rect">
            <a:avLst/>
          </a:prstGeom>
        </p:spPr>
        <p:txBody>
          <a:bodyPr wrap="square">
            <a:spAutoFit/>
          </a:bodyPr>
          <a:lstStyle/>
          <a:p>
            <a:pPr indent="252095" algn="just">
              <a:spcAft>
                <a:spcPts val="0"/>
              </a:spcAft>
            </a:pPr>
            <a:r>
              <a:rPr lang="ru-RU" sz="2400" dirty="0">
                <a:latin typeface="Times New Roman" panose="02020603050405020304" pitchFamily="18" charset="0"/>
                <a:ea typeface="Times New Roman" panose="02020603050405020304" pitchFamily="18" charset="0"/>
              </a:rPr>
              <a:t>Концепция финансового контроля в нашей стране базируется на его международно-признанных целях, сформулированных в </a:t>
            </a:r>
            <a:r>
              <a:rPr lang="ru-RU" sz="2400" b="1" dirty="0">
                <a:solidFill>
                  <a:srgbClr val="FFFF00"/>
                </a:solidFill>
                <a:latin typeface="Times New Roman" panose="02020603050405020304" pitchFamily="18" charset="0"/>
                <a:ea typeface="Times New Roman" panose="02020603050405020304" pitchFamily="18" charset="0"/>
              </a:rPr>
              <a:t>Лимской Декларации</a:t>
            </a:r>
            <a:r>
              <a:rPr lang="ru-RU" sz="2400" dirty="0">
                <a:latin typeface="Times New Roman" panose="02020603050405020304" pitchFamily="18" charset="0"/>
                <a:ea typeface="Times New Roman" panose="02020603050405020304" pitchFamily="18" charset="0"/>
              </a:rPr>
              <a:t>, обобщившей опыт организации государственного финансового контроля различных стран, закрепившей общепризнанное мнение, что независимые органы государственного бюджетно-финансового контроля являются необходимым атрибутом демократического общества, обязательным элементом управления общественными </a:t>
            </a:r>
            <a:r>
              <a:rPr lang="ru-RU" sz="2400" dirty="0" smtClean="0">
                <a:latin typeface="Times New Roman" panose="02020603050405020304" pitchFamily="18" charset="0"/>
                <a:ea typeface="Times New Roman" panose="02020603050405020304" pitchFamily="18" charset="0"/>
              </a:rPr>
              <a:t>финансами.</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Декларация </a:t>
            </a:r>
            <a:r>
              <a:rPr lang="ru-RU" sz="2400" dirty="0">
                <a:latin typeface="Times New Roman" panose="02020603050405020304" pitchFamily="18" charset="0"/>
                <a:ea typeface="Times New Roman" panose="02020603050405020304" pitchFamily="18" charset="0"/>
              </a:rPr>
              <a:t>прямо указывает на необходимость незамедлительного создания в каждом государстве высшего органа финансового контроля, независимость которого должна быть закреплена в законодательном порядке. Наличие такого органа обусловливается тем, что деятельность государства все более распространяется на социальную и экономическую область, то есть государство переступает традиционные рамки своих финансовых действий.</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46664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04395" y="580913"/>
            <a:ext cx="11564471" cy="3785652"/>
          </a:xfrm>
          <a:prstGeom prst="rect">
            <a:avLst/>
          </a:prstGeom>
        </p:spPr>
        <p:txBody>
          <a:bodyPr wrap="square">
            <a:spAutoFit/>
          </a:bodyPr>
          <a:lstStyle/>
          <a:p>
            <a:pPr indent="252095" algn="just">
              <a:spcAft>
                <a:spcPts val="0"/>
              </a:spcAft>
            </a:pPr>
            <a:r>
              <a:rPr lang="ru-RU" sz="2400" dirty="0">
                <a:latin typeface="Times New Roman" panose="02020603050405020304" pitchFamily="18" charset="0"/>
                <a:ea typeface="Times New Roman" panose="02020603050405020304" pitchFamily="18" charset="0"/>
              </a:rPr>
              <a:t>С учетом национальных традиций, действующего законодательства и реальных общественных потребностей они конкретизированы в Указе Президента РФ "О мерах по обеспечению государственного финансового контроля в РФ" от 25 июля 1996 года № </a:t>
            </a:r>
            <a:r>
              <a:rPr lang="ru-RU" sz="2400" dirty="0" smtClean="0">
                <a:latin typeface="Times New Roman" panose="02020603050405020304" pitchFamily="18" charset="0"/>
                <a:ea typeface="Times New Roman" panose="02020603050405020304" pitchFamily="18" charset="0"/>
              </a:rPr>
              <a:t>1095.</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Этим </a:t>
            </a:r>
            <a:r>
              <a:rPr lang="ru-RU" sz="2400" dirty="0">
                <a:latin typeface="Times New Roman" panose="02020603050405020304" pitchFamily="18" charset="0"/>
                <a:ea typeface="Times New Roman" panose="02020603050405020304" pitchFamily="18" charset="0"/>
              </a:rPr>
              <a:t>указом установлено, что в Российской Федерации государственный финансовый контроль должен обеспечивать контроль за исполнением федерального бюджета и бюджетов государственных внебюджетных фондов, за организацией денежного обращения, использованием кредитных ресурсов, состоянием государственного внутреннего и внешнего долга, государственных резервов, за предоставлением финансовых и налоговых льгот и преимуществ.</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3999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941" y="430306"/>
            <a:ext cx="11521440" cy="5693866"/>
          </a:xfrm>
          <a:prstGeom prst="rect">
            <a:avLst/>
          </a:prstGeom>
        </p:spPr>
        <p:txBody>
          <a:bodyPr wrap="square">
            <a:spAutoFit/>
          </a:bodyPr>
          <a:lstStyle/>
          <a:p>
            <a:pPr indent="252095" algn="just">
              <a:spcAft>
                <a:spcPts val="0"/>
              </a:spcAft>
            </a:pPr>
            <a:r>
              <a:rPr lang="ru-RU" sz="2800" dirty="0">
                <a:latin typeface="Times New Roman" panose="02020603050405020304" pitchFamily="18" charset="0"/>
                <a:ea typeface="Times New Roman" panose="02020603050405020304" pitchFamily="18" charset="0"/>
              </a:rPr>
              <a:t>Из указанных макроэкономических целей вытекают следующие основные </a:t>
            </a:r>
            <a:r>
              <a:rPr lang="ru-RU" sz="2800" b="1" dirty="0">
                <a:solidFill>
                  <a:srgbClr val="FFFF00"/>
                </a:solidFill>
                <a:latin typeface="Times New Roman" panose="02020603050405020304" pitchFamily="18" charset="0"/>
                <a:ea typeface="Times New Roman" panose="02020603050405020304" pitchFamily="18" charset="0"/>
              </a:rPr>
              <a:t>задачи государственного финансового контроля</a:t>
            </a:r>
            <a:r>
              <a:rPr lang="ru-RU" sz="2800" dirty="0">
                <a:latin typeface="Times New Roman" panose="02020603050405020304" pitchFamily="18" charset="0"/>
                <a:ea typeface="Times New Roman" panose="02020603050405020304" pitchFamily="18" charset="0"/>
              </a:rPr>
              <a:t>:</a:t>
            </a:r>
          </a:p>
          <a:p>
            <a:pPr marL="742950" lvl="1" indent="-285750" algn="just">
              <a:spcAft>
                <a:spcPts val="0"/>
              </a:spcAft>
              <a:buFont typeface="+mj-lt"/>
              <a:buAutoNum type="arabicParenR"/>
              <a:tabLst>
                <a:tab pos="457200" algn="l"/>
              </a:tabLst>
            </a:pPr>
            <a:r>
              <a:rPr lang="ru-RU" sz="2800" dirty="0">
                <a:latin typeface="Times New Roman" panose="02020603050405020304" pitchFamily="18" charset="0"/>
                <a:ea typeface="Times New Roman" panose="02020603050405020304" pitchFamily="18" charset="0"/>
              </a:rPr>
              <a:t>проверка правильности составления и использования государственного бюджета на всех уровнях бюджетирования;</a:t>
            </a:r>
          </a:p>
          <a:p>
            <a:pPr marL="742950" lvl="1" indent="-285750" algn="just">
              <a:spcAft>
                <a:spcPts val="0"/>
              </a:spcAft>
              <a:buFont typeface="+mj-lt"/>
              <a:buAutoNum type="arabicParenR"/>
              <a:tabLst>
                <a:tab pos="457200" algn="l"/>
              </a:tabLst>
            </a:pPr>
            <a:r>
              <a:rPr lang="ru-RU" sz="2800" dirty="0">
                <a:latin typeface="Times New Roman" panose="02020603050405020304" pitchFamily="18" charset="0"/>
                <a:ea typeface="Times New Roman" panose="02020603050405020304" pitchFamily="18" charset="0"/>
              </a:rPr>
              <a:t>проверка имущественного состояния и эффективности использования государственных ресурсов предприятий и организаций;</a:t>
            </a:r>
          </a:p>
          <a:p>
            <a:pPr marL="742950" lvl="1" indent="-285750" algn="just">
              <a:spcAft>
                <a:spcPts val="0"/>
              </a:spcAft>
              <a:buFont typeface="+mj-lt"/>
              <a:buAutoNum type="arabicParenR"/>
              <a:tabLst>
                <a:tab pos="457200" algn="l"/>
              </a:tabLst>
            </a:pPr>
            <a:r>
              <a:rPr lang="ru-RU" sz="2800" dirty="0">
                <a:latin typeface="Times New Roman" panose="02020603050405020304" pitchFamily="18" charset="0"/>
                <a:ea typeface="Times New Roman" panose="02020603050405020304" pitchFamily="18" charset="0"/>
              </a:rPr>
              <a:t>проверка соблюдения действующего законодательства в области налогообложения, тарифной и валютно-денежной политики, за соблюдение норм и правил ведения бухгалтерского учета, своевременным предоставлением бухгалтерской и статистической отчетности;</a:t>
            </a:r>
          </a:p>
          <a:p>
            <a:pPr marL="742950" lvl="1" indent="-285750" algn="just">
              <a:spcAft>
                <a:spcPts val="0"/>
              </a:spcAft>
              <a:buFont typeface="+mj-lt"/>
              <a:buAutoNum type="arabicParenR"/>
              <a:tabLst>
                <a:tab pos="457200" algn="l"/>
              </a:tabLst>
            </a:pPr>
            <a:r>
              <a:rPr lang="ru-RU" sz="2800" dirty="0">
                <a:latin typeface="Times New Roman" panose="02020603050405020304" pitchFamily="18" charset="0"/>
                <a:ea typeface="Times New Roman" panose="02020603050405020304" pitchFamily="18" charset="0"/>
              </a:rPr>
              <a:t>выявление резервов роста финансовых ресурсов государства.</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54712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8" y="1624405"/>
            <a:ext cx="11542956" cy="2246769"/>
          </a:xfrm>
          <a:prstGeom prst="rect">
            <a:avLst/>
          </a:prstGeom>
        </p:spPr>
        <p:txBody>
          <a:bodyPr wrap="square">
            <a:spAutoFit/>
          </a:bodyPr>
          <a:lstStyle/>
          <a:p>
            <a:pPr indent="252095" algn="just">
              <a:spcAft>
                <a:spcPts val="0"/>
              </a:spcAft>
            </a:pPr>
            <a:r>
              <a:rPr lang="ru-RU" sz="2800" b="1" dirty="0">
                <a:solidFill>
                  <a:srgbClr val="FFFF00"/>
                </a:solidFill>
                <a:latin typeface="Times New Roman" panose="02020603050405020304" pitchFamily="18" charset="0"/>
                <a:ea typeface="Times New Roman" panose="02020603050405020304" pitchFamily="18" charset="0"/>
              </a:rPr>
              <a:t>Независимо от конкретики решаемых задач и специфики их исполнения содержание государственного финансового контроля определяется его общими принципами. К ним относятся тотальность, эффективность, законность, справедливость, независимость, публичность.</a:t>
            </a:r>
            <a:endParaRPr lang="ru-RU" sz="2800" b="1" dirty="0">
              <a:solidFill>
                <a:srgbClr val="FFFF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5187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8" y="209455"/>
            <a:ext cx="11123407" cy="6370975"/>
          </a:xfrm>
          <a:prstGeom prst="rect">
            <a:avLst/>
          </a:prstGeom>
        </p:spPr>
        <p:txBody>
          <a:bodyPr wrap="square">
            <a:spAutoFit/>
          </a:bodyPr>
          <a:lstStyle/>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Тотальность</a:t>
            </a:r>
            <a:r>
              <a:rPr lang="ru-RU" sz="2400"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выражается в полном учете движения всех ресурсов и финансовых потоков. Однако держать под контролем все каналы движения ресурсов и их возможной утечки на каждом из контролируемых объектов весьма дорого и неэффективно. Поэтому принцип тотальности предполагает выявление ключевых объектов контроля, наблюдение за которыми позволяет отслеживать состояние и движение финансовых и материальных ресурсов в целом. Иначе говоря, важно установить центры финансового учета и создать по каждому из них базы данных о текущих доходах и расходах.</a:t>
            </a:r>
          </a:p>
          <a:p>
            <a:pPr indent="252095" algn="just">
              <a:spcAft>
                <a:spcPts val="0"/>
              </a:spcAft>
            </a:pPr>
            <a:r>
              <a:rPr lang="ru-RU" sz="2400" dirty="0">
                <a:latin typeface="Times New Roman" panose="02020603050405020304" pitchFamily="18" charset="0"/>
                <a:ea typeface="Times New Roman" panose="02020603050405020304" pitchFamily="18" charset="0"/>
              </a:rPr>
              <a:t>Отсюда вытекает принцип </a:t>
            </a:r>
            <a:r>
              <a:rPr lang="ru-RU" sz="2400" b="1" dirty="0">
                <a:solidFill>
                  <a:srgbClr val="FFFF00"/>
                </a:solidFill>
                <a:latin typeface="Times New Roman" panose="02020603050405020304" pitchFamily="18" charset="0"/>
                <a:ea typeface="Times New Roman" panose="02020603050405020304" pitchFamily="18" charset="0"/>
              </a:rPr>
              <a:t>эффективности</a:t>
            </a:r>
            <a:r>
              <a:rPr lang="ru-RU" sz="2400" dirty="0">
                <a:latin typeface="Times New Roman" panose="02020603050405020304" pitchFamily="18" charset="0"/>
                <a:ea typeface="Times New Roman" panose="02020603050405020304" pitchFamily="18" charset="0"/>
              </a:rPr>
              <a:t> контроля. Он с </a:t>
            </a:r>
            <a:r>
              <a:rPr lang="ru-RU" sz="2400" dirty="0" err="1">
                <a:latin typeface="Times New Roman" panose="02020603050405020304" pitchFamily="18" charset="0"/>
                <a:ea typeface="Times New Roman" panose="02020603050405020304" pitchFamily="18" charset="0"/>
              </a:rPr>
              <a:t>критериальных</a:t>
            </a:r>
            <a:r>
              <a:rPr lang="ru-RU" sz="2400" dirty="0">
                <a:latin typeface="Times New Roman" panose="02020603050405020304" pitchFamily="18" charset="0"/>
                <a:ea typeface="Times New Roman" panose="02020603050405020304" pitchFamily="18" charset="0"/>
              </a:rPr>
              <a:t> позиций трактуется двояко: как эффективность использования бюджетных средств, обеспечиваемая мерами финансового контроля, и как эффективность самого процесса контроля. В первом случае она выражается совокупностью показателей социально-экономической динамики, во втором - соотношением затрат на проведение контроля с доходами государственного бюджета, выявленными в результате проверок. Принцип эффективности реализуется путем мониторинга ключевых точек объектов, диагностики состояния объектов и выявления допущенных нарушений финансовой дисциплины.</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67064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8" y="335846"/>
            <a:ext cx="11091134" cy="5632311"/>
          </a:xfrm>
          <a:prstGeom prst="rect">
            <a:avLst/>
          </a:prstGeom>
        </p:spPr>
        <p:txBody>
          <a:bodyPr wrap="square">
            <a:spAutoFit/>
          </a:bodyPr>
          <a:lstStyle/>
          <a:p>
            <a:pPr indent="252095" algn="just">
              <a:spcAft>
                <a:spcPts val="0"/>
              </a:spcAft>
            </a:pPr>
            <a:r>
              <a:rPr lang="ru-RU" sz="2400" dirty="0">
                <a:latin typeface="Times New Roman" panose="02020603050405020304" pitchFamily="18" charset="0"/>
                <a:ea typeface="Times New Roman" panose="02020603050405020304" pitchFamily="18" charset="0"/>
              </a:rPr>
              <a:t>Принцип </a:t>
            </a:r>
            <a:r>
              <a:rPr lang="ru-RU" sz="2400" b="1" dirty="0">
                <a:solidFill>
                  <a:srgbClr val="FFFF00"/>
                </a:solidFill>
                <a:latin typeface="Times New Roman" panose="02020603050405020304" pitchFamily="18" charset="0"/>
                <a:ea typeface="Times New Roman" panose="02020603050405020304" pitchFamily="18" charset="0"/>
              </a:rPr>
              <a:t>законности</a:t>
            </a:r>
            <a:r>
              <a:rPr lang="ru-RU" sz="2400"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состоит в оценке деятельности объекта контроля с позиций гражданского, в том числе финансового права. Действия контрольных органов исключительно в рамках законности являются основой справедливой оценки деятельности проверяемых структур. Нарушение принципа законности и обусловленного им принципа справедливости способствует расширению масштаба криминализации экономики и снижению эффективности самого контроля.</a:t>
            </a:r>
          </a:p>
          <a:p>
            <a:pPr indent="252095" algn="just">
              <a:spcAft>
                <a:spcPts val="0"/>
              </a:spcAft>
            </a:pPr>
            <a:r>
              <a:rPr lang="ru-RU" sz="2400" dirty="0">
                <a:latin typeface="Times New Roman" panose="02020603050405020304" pitchFamily="18" charset="0"/>
                <a:ea typeface="Times New Roman" panose="02020603050405020304" pitchFamily="18" charset="0"/>
              </a:rPr>
              <a:t>Принцип </a:t>
            </a:r>
            <a:r>
              <a:rPr lang="ru-RU" sz="2400" b="1" dirty="0">
                <a:solidFill>
                  <a:srgbClr val="FFFF00"/>
                </a:solidFill>
                <a:latin typeface="Times New Roman" panose="02020603050405020304" pitchFamily="18" charset="0"/>
                <a:ea typeface="Times New Roman" panose="02020603050405020304" pitchFamily="18" charset="0"/>
              </a:rPr>
              <a:t>независимости</a:t>
            </a:r>
            <a:r>
              <a:rPr lang="ru-RU" sz="2400" dirty="0">
                <a:latin typeface="Times New Roman" panose="02020603050405020304" pitchFamily="18" charset="0"/>
                <a:ea typeface="Times New Roman" panose="02020603050405020304" pitchFamily="18" charset="0"/>
              </a:rPr>
              <a:t> финансового контроля, важность которого особо подчеркивается Лимской Декларацией, заключается в постулате о необходимости функциональной и организационной независимости контрольных органов для выполнения возможных на них задач. Этот принцип распространяется на юридическую и финансовую независимость контрольного органа, а также независимость его членов, от влияния проверяемых организаций. Независимость контрольного органа и его членов должна быть гарантирована законом, регламентирующим условия обеспечения хозяйственной автономии субъекта контроля от проверяемых структур и административной независимости ревизоров.</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3489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882" y="1381954"/>
            <a:ext cx="11166438" cy="2677656"/>
          </a:xfrm>
          <a:prstGeom prst="rect">
            <a:avLst/>
          </a:prstGeom>
        </p:spPr>
        <p:txBody>
          <a:bodyPr wrap="square">
            <a:spAutoFit/>
          </a:bodyPr>
          <a:lstStyle/>
          <a:p>
            <a:pPr indent="252095" algn="just">
              <a:spcAft>
                <a:spcPts val="0"/>
              </a:spcAft>
            </a:pPr>
            <a:r>
              <a:rPr lang="ru-RU" sz="2800" dirty="0">
                <a:latin typeface="Times New Roman" panose="02020603050405020304" pitchFamily="18" charset="0"/>
                <a:ea typeface="Times New Roman" panose="02020603050405020304" pitchFamily="18" charset="0"/>
              </a:rPr>
              <a:t>Принцип </a:t>
            </a:r>
            <a:r>
              <a:rPr lang="ru-RU" sz="2800" b="1" dirty="0">
                <a:solidFill>
                  <a:srgbClr val="FFFF00"/>
                </a:solidFill>
                <a:latin typeface="Times New Roman" panose="02020603050405020304" pitchFamily="18" charset="0"/>
                <a:ea typeface="Times New Roman" panose="02020603050405020304" pitchFamily="18" charset="0"/>
              </a:rPr>
              <a:t>публичности</a:t>
            </a:r>
            <a:r>
              <a:rPr lang="ru-RU" sz="2800" dirty="0">
                <a:latin typeface="Times New Roman" panose="02020603050405020304" pitchFamily="18" charset="0"/>
                <a:ea typeface="Times New Roman" panose="02020603050405020304" pitchFamily="18" charset="0"/>
              </a:rPr>
              <a:t> финансового контроля предусматривает открытость его результатов, за исключением сведений, содержащих государственную или коммерческую тайну, не только для контролируемых объектов и вышестоящих организаций, но и для широкой общественности. В этом заключается демократизм финансового контроля, условие его объективности и эффективности.</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7503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5003" y="411065"/>
            <a:ext cx="11069619" cy="5632311"/>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В российской практике финансовый контроль по типу контрольных органов традиционно разделяется на государственный и негосударственный, а последний на внутрихозяйственный, осуществляемый собственными силами предприятия, и независимый, выполняемый на договорных началах аудиторской фирмой</a:t>
            </a:r>
            <a:r>
              <a:rPr lang="ru-RU" sz="2400" b="1" dirty="0" smtClean="0">
                <a:latin typeface="Times New Roman" panose="02020603050405020304" pitchFamily="18" charset="0"/>
                <a:ea typeface="Times New Roman" panose="02020603050405020304" pitchFamily="18" charset="0"/>
              </a:rPr>
              <a:t>.</a:t>
            </a:r>
          </a:p>
          <a:p>
            <a:pPr indent="252095" algn="just"/>
            <a:endParaRPr lang="ru-RU" sz="2400" b="1" dirty="0" smtClean="0"/>
          </a:p>
          <a:p>
            <a:pPr indent="252095" algn="just"/>
            <a:r>
              <a:rPr lang="ru-RU" sz="2400" b="1" dirty="0" smtClean="0"/>
              <a:t>Государственный </a:t>
            </a:r>
            <a:r>
              <a:rPr lang="ru-RU" sz="2400" b="1" dirty="0"/>
              <a:t>финансовый контроль может осуществляться от имени законодательных органов (представительной власти), исполнительных органов (административный контроль), судебных органов, а также министерств и ведомств в пределах состава их полномочий (Министерства финансов Российской Федерации, отраслевых министерств в отношении подведомственных им организаций). Приоритет в области бюджетно-финансового контроля согласно отечественному законодательству отдается органам представительной власти.</a:t>
            </a:r>
          </a:p>
          <a:p>
            <a:pPr indent="252095" algn="just">
              <a:spcAft>
                <a:spcPts val="0"/>
              </a:spcAft>
            </a:pP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7809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4048" y="342469"/>
            <a:ext cx="10140874" cy="707886"/>
          </a:xfrm>
          <a:prstGeom prst="rect">
            <a:avLst/>
          </a:prstGeom>
        </p:spPr>
        <p:txBody>
          <a:bodyPr wrap="square">
            <a:spAutoFit/>
          </a:bodyPr>
          <a:lstStyle/>
          <a:p>
            <a:pPr indent="252095" algn="ctr">
              <a:spcAft>
                <a:spcPts val="0"/>
              </a:spcAft>
            </a:pPr>
            <a:r>
              <a:rPr lang="ru-RU" sz="2000" b="1" dirty="0">
                <a:solidFill>
                  <a:srgbClr val="FFFF00"/>
                </a:solidFill>
                <a:latin typeface="Times New Roman" panose="02020603050405020304" pitchFamily="18" charset="0"/>
                <a:ea typeface="Times New Roman" panose="02020603050405020304" pitchFamily="18" charset="0"/>
              </a:rPr>
              <a:t>Исходя из временных параметров, финансовый контроль классифицируется на предварительный, текущий и последующий.</a:t>
            </a:r>
            <a:endParaRPr lang="ru-RU" sz="2000" b="1"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58587" y="1379295"/>
            <a:ext cx="4245685" cy="4770537"/>
          </a:xfrm>
          <a:prstGeom prst="rect">
            <a:avLst/>
          </a:prstGeom>
        </p:spPr>
        <p:txBody>
          <a:bodyPr wrap="square">
            <a:spAutoFit/>
          </a:bodyPr>
          <a:lstStyle/>
          <a:p>
            <a:pPr indent="252095">
              <a:spcAft>
                <a:spcPts val="0"/>
              </a:spcAft>
            </a:pPr>
            <a:r>
              <a:rPr lang="ru-RU" sz="1600" b="1" dirty="0">
                <a:solidFill>
                  <a:srgbClr val="FFFF00"/>
                </a:solidFill>
                <a:latin typeface="Times New Roman" panose="02020603050405020304" pitchFamily="18" charset="0"/>
                <a:ea typeface="Times New Roman" panose="02020603050405020304" pitchFamily="18" charset="0"/>
              </a:rPr>
              <a:t>Предварительный контроль </a:t>
            </a:r>
            <a:r>
              <a:rPr lang="ru-RU" sz="1600" dirty="0">
                <a:latin typeface="Times New Roman" panose="02020603050405020304" pitchFamily="18" charset="0"/>
                <a:ea typeface="Times New Roman" panose="02020603050405020304" pitchFamily="18" charset="0"/>
              </a:rPr>
              <a:t>- наиболее рациональный способ воздействия на объект управления. Он носит предупреждающий характер и позволяет предотвратить возможные нарушения финансового законодательства и выявить дополнительные ресурсы на стадии планирования. Такой контроль особенно важен при введении в действие новых нормативно-распорядительных документов по регулированию финансовой деятельности контролируемых структур. Масштабы его использования лимитируются, главным образом, ограниченностью финансовых и трудовых возможностей контрольных органов, а также юридической необоснованностью их чрезмерного вмешательства в хозяйственную самостоятельность предприятий.</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4876800" y="1502405"/>
            <a:ext cx="2965525" cy="4524315"/>
          </a:xfrm>
          <a:prstGeom prst="rect">
            <a:avLst/>
          </a:prstGeom>
        </p:spPr>
        <p:txBody>
          <a:bodyPr wrap="square">
            <a:spAutoFit/>
          </a:bodyPr>
          <a:lstStyle/>
          <a:p>
            <a:pPr indent="252095">
              <a:spcAft>
                <a:spcPts val="0"/>
              </a:spcAft>
            </a:pPr>
            <a:r>
              <a:rPr lang="ru-RU" sz="1600" b="1" dirty="0">
                <a:solidFill>
                  <a:srgbClr val="FFFF00"/>
                </a:solidFill>
                <a:latin typeface="Times New Roman" panose="02020603050405020304" pitchFamily="18" charset="0"/>
                <a:ea typeface="Times New Roman" panose="02020603050405020304" pitchFamily="18" charset="0"/>
              </a:rPr>
              <a:t>Текущий контроль</a:t>
            </a:r>
            <a:r>
              <a:rPr lang="ru-RU" sz="1600" dirty="0">
                <a:latin typeface="Times New Roman" panose="02020603050405020304" pitchFamily="18" charset="0"/>
                <a:ea typeface="Times New Roman" panose="02020603050405020304" pitchFamily="18" charset="0"/>
              </a:rPr>
              <a:t>, называемый также </a:t>
            </a:r>
            <a:r>
              <a:rPr lang="ru-RU" sz="1600" b="1" i="1" dirty="0">
                <a:latin typeface="Times New Roman" panose="02020603050405020304" pitchFamily="18" charset="0"/>
                <a:ea typeface="Times New Roman" panose="02020603050405020304" pitchFamily="18" charset="0"/>
              </a:rPr>
              <a:t>оперативным контролем</a:t>
            </a:r>
            <a:r>
              <a:rPr lang="ru-RU" sz="1600" dirty="0">
                <a:latin typeface="Times New Roman" panose="02020603050405020304" pitchFamily="18" charset="0"/>
                <a:ea typeface="Times New Roman" panose="02020603050405020304" pitchFamily="18" charset="0"/>
              </a:rPr>
              <a:t>, проводится в процессе самих хозяйственных и финансовых операций. Он базируется на данных первичного учета, результатах инвентаризаций и визуальных наблюдений. Преобладающая сфера его применения - внутрихозяйственный контроль. Текущий, как и предварительный контроль, обычно не носит репрессивного характера, а способствует предотвращению правонарушений.</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8573845" y="1502405"/>
            <a:ext cx="3162747" cy="4524315"/>
          </a:xfrm>
          <a:prstGeom prst="rect">
            <a:avLst/>
          </a:prstGeom>
        </p:spPr>
        <p:txBody>
          <a:bodyPr wrap="square">
            <a:spAutoFit/>
          </a:bodyPr>
          <a:lstStyle/>
          <a:p>
            <a:pPr indent="252095">
              <a:spcAft>
                <a:spcPts val="0"/>
              </a:spcAft>
            </a:pPr>
            <a:r>
              <a:rPr lang="ru-RU" sz="1600" b="1" dirty="0">
                <a:solidFill>
                  <a:srgbClr val="FFFF00"/>
                </a:solidFill>
                <a:latin typeface="Times New Roman" panose="02020603050405020304" pitchFamily="18" charset="0"/>
                <a:ea typeface="Times New Roman" panose="02020603050405020304" pitchFamily="18" charset="0"/>
              </a:rPr>
              <a:t>Последующий контроль </a:t>
            </a:r>
            <a:r>
              <a:rPr lang="ru-RU" sz="1600" dirty="0">
                <a:latin typeface="Times New Roman" panose="02020603050405020304" pitchFamily="18" charset="0"/>
                <a:ea typeface="Times New Roman" panose="02020603050405020304" pitchFamily="18" charset="0"/>
              </a:rPr>
              <a:t>выражается в углубленном изучении результатов финансовой деятельности объекта за определенный период с использованием отчетной, планово-учетной документации и других источников информации. Он позволяет обнаружить недостатки предварительного и текущего контроля и дает основания для принятия радикальных решений, в том числе репрессивного характера. По его результатам корректируется стратегия развития контролируемого объекта.</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6095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065" y="889844"/>
            <a:ext cx="11123406" cy="4401205"/>
          </a:xfrm>
          <a:prstGeom prst="rect">
            <a:avLst/>
          </a:prstGeom>
        </p:spPr>
        <p:txBody>
          <a:bodyPr wrap="square">
            <a:spAutoFit/>
          </a:bodyPr>
          <a:lstStyle/>
          <a:p>
            <a:pPr indent="252095" algn="just">
              <a:spcAft>
                <a:spcPts val="0"/>
              </a:spcAft>
            </a:pPr>
            <a:r>
              <a:rPr lang="ru-RU" sz="2000" b="1" dirty="0">
                <a:latin typeface="Times New Roman" panose="02020603050405020304" pitchFamily="18" charset="0"/>
                <a:ea typeface="Times New Roman" panose="02020603050405020304" pitchFamily="18" charset="0"/>
              </a:rPr>
              <a:t>Исходя из глубины контроля, с учетом стоящих перед ним задач различают обследование и проверку.</a:t>
            </a:r>
          </a:p>
          <a:p>
            <a:pPr indent="252095" algn="just">
              <a:spcAft>
                <a:spcPts val="0"/>
              </a:spcAft>
            </a:pPr>
            <a:r>
              <a:rPr lang="ru-RU" sz="2000" b="1" dirty="0">
                <a:latin typeface="Times New Roman" panose="02020603050405020304" pitchFamily="18" charset="0"/>
                <a:ea typeface="Times New Roman" panose="02020603050405020304" pitchFamily="18" charset="0"/>
              </a:rPr>
              <a:t>Обследование состоит в проведении экспресс-анализа финансового и имущественного состояния контролируемого объекта. Если в процессе оперативной диагностики его финансово-хозяйственной деятельности обнаруживаются факты нарушений, то в соответствии с заключением по результатам обследования назначается тематическая, счетная, счетно-аналитическая или комплексная проверка. Проверка предполагает более глубокий контроль, чем обследование, которое рассматривается в качестве основной формы предварительного контроля</a:t>
            </a:r>
            <a:r>
              <a:rPr lang="ru-RU" sz="20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000" b="1" dirty="0">
              <a:latin typeface="Times New Roman" panose="02020603050405020304" pitchFamily="18" charset="0"/>
              <a:ea typeface="Times New Roman" panose="02020603050405020304" pitchFamily="18" charset="0"/>
            </a:endParaRPr>
          </a:p>
          <a:p>
            <a:pPr indent="252095" algn="just">
              <a:spcAft>
                <a:spcPts val="0"/>
              </a:spcAft>
            </a:pPr>
            <a:r>
              <a:rPr lang="ru-RU" sz="2000" b="1" dirty="0">
                <a:latin typeface="Times New Roman" panose="02020603050405020304" pitchFamily="18" charset="0"/>
                <a:ea typeface="Times New Roman" panose="02020603050405020304" pitchFamily="18" charset="0"/>
              </a:rPr>
              <a:t>Тематическая проверка проводится по ограниченному кругу вопросов или одной теме с использованием необходимых для этого источников информации с помощью приемов фактического и документального контроля. Так контролируется правильность налоговых платежей, перечислений средств во внебюджетные фонды и т.п.</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649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1443841"/>
            <a:ext cx="11446137" cy="2554545"/>
          </a:xfrm>
          <a:prstGeom prst="rect">
            <a:avLst/>
          </a:prstGeom>
        </p:spPr>
        <p:txBody>
          <a:bodyPr wrap="square">
            <a:spAutoFit/>
          </a:bodyPr>
          <a:lstStyle/>
          <a:p>
            <a:pPr indent="252095" algn="just">
              <a:spcAft>
                <a:spcPts val="0"/>
              </a:spcAft>
            </a:pPr>
            <a:r>
              <a:rPr lang="ru-RU" sz="2000" dirty="0">
                <a:latin typeface="Times New Roman" panose="02020603050405020304" pitchFamily="18" charset="0"/>
                <a:ea typeface="Times New Roman" panose="02020603050405020304" pitchFamily="18" charset="0"/>
              </a:rPr>
              <a:t>Основной формой финансового контроля является комплексная проверка или ревизия. Она характеризуется взаимосвязанным изучением деятельности проверяемой организации с участием соответствующих специалистов. В ходе ревизии проверяются первичные документы, учетные регистры, бухгалтерская и статистическая отчетность, фактическое наличие денежных средств и товарно-материальных ценностей. По результатам ревизии составляется акт, имеющий юридическую силу как источник доказательств в следственной и судебной практике.</a:t>
            </a:r>
          </a:p>
          <a:p>
            <a:pPr indent="252095" algn="just">
              <a:spcAft>
                <a:spcPts val="0"/>
              </a:spcAft>
            </a:pPr>
            <a:r>
              <a:rPr lang="ru-RU" sz="2000" dirty="0">
                <a:latin typeface="Times New Roman" panose="02020603050405020304" pitchFamily="18" charset="0"/>
                <a:ea typeface="Times New Roman" panose="02020603050405020304" pitchFamily="18" charset="0"/>
              </a:rPr>
              <a:t>Обычно ревизия проходит три стадии: организационную, исследовательскую и стадию обобщения и реализации результатов.</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86332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537882" y="481965"/>
            <a:ext cx="11220226"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5241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52413"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FFFF00"/>
                </a:solidFill>
                <a:effectLst/>
                <a:ea typeface="Times New Roman" panose="02020603050405020304" pitchFamily="18" charset="0"/>
              </a:rPr>
              <a:t>Организационная стадия </a:t>
            </a:r>
            <a:r>
              <a:rPr kumimoji="0" lang="ru-RU" sz="2000" b="0" i="0" u="none" strike="noStrike" cap="none" normalizeH="0" baseline="0" dirty="0" smtClean="0">
                <a:ln>
                  <a:noFill/>
                </a:ln>
                <a:solidFill>
                  <a:schemeClr val="tx1"/>
                </a:solidFill>
                <a:effectLst/>
                <a:ea typeface="Times New Roman" panose="02020603050405020304" pitchFamily="18" charset="0"/>
              </a:rPr>
              <a:t>включает выбор объекта ревизии и ее организационно-методическую подготовку. На этой стадии формируется бригада специалистов, издается приказ руководителя контрольного органа о проведении ревизии. До выезда на объект изучаются плановая и отчетная документация о деятельности ревизуемой организации, акты предыдущих ревизий, документы тематических проверок и обследований. Разрабатываются также программа ревизии и план-график ее проведения.</a:t>
            </a:r>
          </a:p>
          <a:p>
            <a:pPr marL="0" marR="0" lvl="0" indent="252413" algn="just"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endParaRPr>
          </a:p>
          <a:p>
            <a:pPr lvl="0" algn="just" defTabSz="914400"/>
            <a:r>
              <a:rPr kumimoji="0" lang="ru-RU" sz="2000" b="0" i="0" u="none" strike="noStrike" cap="none" normalizeH="0" baseline="0" dirty="0" smtClean="0">
                <a:ln>
                  <a:noFill/>
                </a:ln>
                <a:solidFill>
                  <a:srgbClr val="FFFF00"/>
                </a:solidFill>
                <a:effectLst/>
                <a:ea typeface="Times New Roman" panose="02020603050405020304" pitchFamily="18" charset="0"/>
              </a:rPr>
              <a:t>Исследовательская стадия </a:t>
            </a:r>
            <a:r>
              <a:rPr kumimoji="0" lang="ru-RU" sz="2000" b="0" i="0" u="none" strike="noStrike" cap="none" normalizeH="0" baseline="0" dirty="0" smtClean="0">
                <a:ln>
                  <a:noFill/>
                </a:ln>
                <a:solidFill>
                  <a:schemeClr val="tx1"/>
                </a:solidFill>
                <a:effectLst/>
                <a:ea typeface="Times New Roman" panose="02020603050405020304" pitchFamily="18" charset="0"/>
              </a:rPr>
              <a:t>осуществляется непосредственно на ревизуемом объекте с соблюдением принципа внезапности проверки. На этой стадии выполняются контрольно-ревизион</a:t>
            </a:r>
            <a:r>
              <a:rPr lang="ru-RU" sz="2000" dirty="0">
                <a:ea typeface="Times New Roman" panose="02020603050405020304" pitchFamily="18" charset="0"/>
              </a:rPr>
              <a:t>ные процедуры в соответствии с программой и планами, т. е. графиками ревизии, рабочими планами ревизоров</a:t>
            </a:r>
            <a:r>
              <a:rPr lang="ru-RU" sz="2000" dirty="0" smtClean="0">
                <a:ea typeface="Times New Roman" panose="02020603050405020304" pitchFamily="18" charset="0"/>
              </a:rPr>
              <a:t>.</a:t>
            </a:r>
          </a:p>
          <a:p>
            <a:pPr lvl="0" algn="just" defTabSz="914400"/>
            <a:endParaRPr lang="ru-RU" sz="2000" dirty="0"/>
          </a:p>
          <a:p>
            <a:pPr lvl="0" algn="just" defTabSz="914400"/>
            <a:r>
              <a:rPr lang="ru-RU" sz="2000" dirty="0">
                <a:solidFill>
                  <a:srgbClr val="FFFF00"/>
                </a:solidFill>
                <a:ea typeface="Times New Roman" panose="02020603050405020304" pitchFamily="18" charset="0"/>
              </a:rPr>
              <a:t>Стадия обобщения и реализации результатов </a:t>
            </a:r>
            <a:r>
              <a:rPr lang="ru-RU" sz="2000" dirty="0">
                <a:ea typeface="Times New Roman" panose="02020603050405020304" pitchFamily="18" charset="0"/>
              </a:rPr>
              <a:t>ревизии включает систематизацию выявленных недостатков, документальное обоснование выводов ревизоров, составление аналитических таблиц, обобщение и изложение в акте результатов ревизии. В заключение проводится обсуждение этих результатов с руководством проверяемого объекта, что оформляется соответствующим протоколом.</a:t>
            </a:r>
            <a:endParaRPr lang="ru-RU" sz="2000" dirty="0"/>
          </a:p>
          <a:p>
            <a:pPr marL="0" marR="0" lvl="0" indent="252413" algn="just"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831485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7" y="322430"/>
            <a:ext cx="11069619" cy="5940088"/>
          </a:xfrm>
          <a:prstGeom prst="rect">
            <a:avLst/>
          </a:prstGeom>
        </p:spPr>
        <p:txBody>
          <a:bodyPr wrap="square">
            <a:spAutoFit/>
          </a:bodyPr>
          <a:lstStyle/>
          <a:p>
            <a:pPr indent="252095" algn="just">
              <a:spcAft>
                <a:spcPts val="0"/>
              </a:spcAft>
            </a:pPr>
            <a:r>
              <a:rPr lang="ru-RU" sz="2000" b="1" dirty="0">
                <a:latin typeface="Times New Roman" panose="02020603050405020304" pitchFamily="18" charset="0"/>
                <a:ea typeface="Times New Roman" panose="02020603050405020304" pitchFamily="18" charset="0"/>
              </a:rPr>
              <a:t>Промежуточное положение между тематической и комплексной проверками занимают счетная и счетно-аналитическая проверки, причем счетная проверка рассматривается как модернизированный вариант тематической, а счетно-аналитическая - как модификация комплексной</a:t>
            </a:r>
            <a:r>
              <a:rPr lang="ru-RU" sz="20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000" b="1" dirty="0">
              <a:latin typeface="Times New Roman" panose="02020603050405020304" pitchFamily="18" charset="0"/>
              <a:ea typeface="Times New Roman" panose="02020603050405020304" pitchFamily="18" charset="0"/>
            </a:endParaRPr>
          </a:p>
          <a:p>
            <a:pPr indent="252095" algn="just">
              <a:spcAft>
                <a:spcPts val="0"/>
              </a:spcAft>
            </a:pPr>
            <a:r>
              <a:rPr lang="ru-RU" sz="2000" b="1" dirty="0">
                <a:solidFill>
                  <a:srgbClr val="FFFF00"/>
                </a:solidFill>
                <a:latin typeface="Times New Roman" panose="02020603050405020304" pitchFamily="18" charset="0"/>
                <a:ea typeface="Times New Roman" panose="02020603050405020304" pitchFamily="18" charset="0"/>
              </a:rPr>
              <a:t>Счетная проверка </a:t>
            </a:r>
            <a:r>
              <a:rPr lang="ru-RU" sz="2000" b="1" dirty="0">
                <a:latin typeface="Times New Roman" panose="02020603050405020304" pitchFamily="18" charset="0"/>
                <a:ea typeface="Times New Roman" panose="02020603050405020304" pitchFamily="18" charset="0"/>
              </a:rPr>
              <a:t>представляет собой совокупность специальных приемов контроля за достоверностью бухгалтерских отчетов и балансов. При ее проведении проверяют согласованность контролируемых показателей в различных формах отчет­ности, соответствие отчетных показателей записям в регистрах бухгалтерского учета и обоснованность учетных записей по данным первичных документов. Счетную проверку широко практикуют органы, контролирующие правильность платежей в бюджет и внебюджетные фонды, а также статистические и банковские органы, службы ведомственного контроля вышестоящих органов управления.</a:t>
            </a:r>
          </a:p>
          <a:p>
            <a:pPr indent="252095" algn="just">
              <a:spcAft>
                <a:spcPts val="0"/>
              </a:spcAft>
            </a:pPr>
            <a:r>
              <a:rPr lang="ru-RU" sz="2000" b="1" dirty="0">
                <a:solidFill>
                  <a:srgbClr val="FFFF00"/>
                </a:solidFill>
                <a:latin typeface="Times New Roman" panose="02020603050405020304" pitchFamily="18" charset="0"/>
                <a:ea typeface="Times New Roman" panose="02020603050405020304" pitchFamily="18" charset="0"/>
              </a:rPr>
              <a:t>Счетно-аналитическая проверка </a:t>
            </a:r>
            <a:r>
              <a:rPr lang="ru-RU" sz="2000" b="1" dirty="0">
                <a:latin typeface="Times New Roman" panose="02020603050405020304" pitchFamily="18" charset="0"/>
                <a:ea typeface="Times New Roman" panose="02020603050405020304" pitchFamily="18" charset="0"/>
              </a:rPr>
              <a:t>в литературе рассматривается как специфическая форма контрольной деятельности контрольно-счетных палат. Она сочетает проведение документального контроля по данным бухгалтерского учета и отчетности с исследованием аналитических показателей производственно-хозяйственной деятельности, влияющих на ее финансовые результаты. Итоги счетно-аналитических проверок оформляются актами, имеющими такую же юридическую силу, как и акт, составленный по результатам ревизии.</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0451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74663" y="1384612"/>
            <a:ext cx="6096000" cy="3170099"/>
          </a:xfrm>
          <a:prstGeom prst="rect">
            <a:avLst/>
          </a:prstGeom>
        </p:spPr>
        <p:txBody>
          <a:bodyPr>
            <a:spAutoFit/>
          </a:bodyPr>
          <a:lstStyle/>
          <a:p>
            <a:pPr algn="ctr"/>
            <a:r>
              <a:rPr lang="ru-RU" sz="4000" b="1" i="1" dirty="0">
                <a:solidFill>
                  <a:srgbClr val="FFFF00"/>
                </a:solidFill>
                <a:latin typeface="Times New Roman" panose="02020603050405020304" pitchFamily="18" charset="0"/>
                <a:ea typeface="Times New Roman" panose="02020603050405020304" pitchFamily="18" charset="0"/>
              </a:rPr>
              <a:t>Система органов государственного финансового контроля и оценка его эффективности</a:t>
            </a:r>
            <a:endParaRPr lang="ru-RU" sz="4000" b="1" dirty="0">
              <a:solidFill>
                <a:srgbClr val="FFFF00"/>
              </a:solidFill>
            </a:endParaRPr>
          </a:p>
        </p:txBody>
      </p:sp>
    </p:spTree>
    <p:extLst>
      <p:ext uri="{BB962C8B-B14F-4D97-AF65-F5344CB8AC3E}">
        <p14:creationId xmlns:p14="http://schemas.microsoft.com/office/powerpoint/2010/main" val="2278465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0" y="657268"/>
            <a:ext cx="11187953" cy="5324535"/>
          </a:xfrm>
          <a:prstGeom prst="rect">
            <a:avLst/>
          </a:prstGeom>
        </p:spPr>
        <p:txBody>
          <a:bodyPr wrap="square">
            <a:spAutoFit/>
          </a:bodyPr>
          <a:lstStyle/>
          <a:p>
            <a:pPr indent="252095" algn="just">
              <a:spcAft>
                <a:spcPts val="0"/>
              </a:spcAft>
            </a:pPr>
            <a:r>
              <a:rPr lang="ru-RU" sz="2000" b="1" dirty="0">
                <a:solidFill>
                  <a:srgbClr val="FFFF00"/>
                </a:solidFill>
                <a:latin typeface="Times New Roman" panose="02020603050405020304" pitchFamily="18" charset="0"/>
                <a:ea typeface="Times New Roman" panose="02020603050405020304" pitchFamily="18" charset="0"/>
              </a:rPr>
              <a:t>На федеральном уровне </a:t>
            </a:r>
            <a:r>
              <a:rPr lang="ru-RU" sz="2000" b="1" dirty="0">
                <a:latin typeface="Times New Roman" panose="02020603050405020304" pitchFamily="18" charset="0"/>
                <a:ea typeface="Times New Roman" panose="02020603050405020304" pitchFamily="18" charset="0"/>
              </a:rPr>
              <a:t>его осуществляют: Контрольное управление Президента РФ, Счетная палата РФ, </a:t>
            </a:r>
            <a:r>
              <a:rPr lang="ru-RU" sz="2000" b="1" dirty="0" smtClean="0">
                <a:latin typeface="Times New Roman" panose="02020603050405020304" pitchFamily="18" charset="0"/>
                <a:ea typeface="Times New Roman" panose="02020603050405020304" pitchFamily="18" charset="0"/>
              </a:rPr>
              <a:t>Росфиннадзор и </a:t>
            </a:r>
            <a:r>
              <a:rPr lang="ru-RU" sz="2000" b="1" dirty="0">
                <a:latin typeface="Times New Roman" panose="02020603050405020304" pitchFamily="18" charset="0"/>
                <a:ea typeface="Times New Roman" panose="02020603050405020304" pitchFamily="18" charset="0"/>
              </a:rPr>
              <a:t>Главное управление федерального казначейства Минфина России, Центральный банк России, Федеральная налоговая служба, Федеральная таможенная служба, Пенсионный фонд РФ, Фонд социального страхования РФ, Федеральный фонд обязательного медицинского страхования. Кроме того, внутриведомственный контроль выполняют контрольно-ревизионные службы соответствующих министерств и ведомств.</a:t>
            </a:r>
          </a:p>
          <a:p>
            <a:pPr indent="252095" algn="just">
              <a:spcAft>
                <a:spcPts val="0"/>
              </a:spcAft>
            </a:pPr>
            <a:r>
              <a:rPr lang="ru-RU" sz="2000" b="1" dirty="0">
                <a:solidFill>
                  <a:srgbClr val="FFFF00"/>
                </a:solidFill>
                <a:latin typeface="Times New Roman" panose="02020603050405020304" pitchFamily="18" charset="0"/>
                <a:ea typeface="Times New Roman" panose="02020603050405020304" pitchFamily="18" charset="0"/>
              </a:rPr>
              <a:t>На уровне субъекта РФ </a:t>
            </a:r>
            <a:r>
              <a:rPr lang="ru-RU" sz="2000" b="1" dirty="0">
                <a:latin typeface="Times New Roman" panose="02020603050405020304" pitchFamily="18" charset="0"/>
                <a:ea typeface="Times New Roman" panose="02020603050405020304" pitchFamily="18" charset="0"/>
              </a:rPr>
              <a:t>полномочия финансового контроля возложены на счетную (контрольно-счетную) палату, финансовый орган и казначейство субъекта РФ, а также на территориальные органы федеральных министерств и ведомств: управление Федерального казначейства, КРУ, региональные таможенные управления, отраслевые органы управления - главные распорядители и распорядители средств бюджета субъекта РФ, территориальный фонд обязательного медицинского страхования.</a:t>
            </a:r>
          </a:p>
          <a:p>
            <a:pPr indent="252095" algn="just">
              <a:spcAft>
                <a:spcPts val="0"/>
              </a:spcAft>
            </a:pPr>
            <a:r>
              <a:rPr lang="ru-RU" sz="2000" b="1" dirty="0">
                <a:solidFill>
                  <a:srgbClr val="FFFF00"/>
                </a:solidFill>
                <a:latin typeface="Times New Roman" panose="02020603050405020304" pitchFamily="18" charset="0"/>
                <a:ea typeface="Times New Roman" panose="02020603050405020304" pitchFamily="18" charset="0"/>
              </a:rPr>
              <a:t>На муниципальном уровне </a:t>
            </a:r>
            <a:r>
              <a:rPr lang="ru-RU" sz="2000" b="1" dirty="0">
                <a:latin typeface="Times New Roman" panose="02020603050405020304" pitchFamily="18" charset="0"/>
                <a:ea typeface="Times New Roman" panose="02020603050405020304" pitchFamily="18" charset="0"/>
              </a:rPr>
              <a:t>финансовый контроль поручен счетной палате муниципального образования, финансовому управлению (отделу) и казначейству администрации муниципального образования, отраслевым органам управления - распорядителям средств местного бюджета, местным отделениям территориальных органов, федеральных министерств и ведомств, местным отделениям территориальных органов внебюджетных фондов.</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02255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6" y="1255561"/>
            <a:ext cx="11198711" cy="4401205"/>
          </a:xfrm>
          <a:prstGeom prst="rect">
            <a:avLst/>
          </a:prstGeom>
        </p:spPr>
        <p:txBody>
          <a:bodyPr wrap="square">
            <a:spAutoFit/>
          </a:bodyPr>
          <a:lstStyle/>
          <a:p>
            <a:pPr indent="252095" algn="just">
              <a:spcAft>
                <a:spcPts val="0"/>
              </a:spcAft>
            </a:pPr>
            <a:r>
              <a:rPr lang="ru-RU" sz="2800" b="1" dirty="0">
                <a:latin typeface="Times New Roman" panose="02020603050405020304" pitchFamily="18" charset="0"/>
                <a:ea typeface="Times New Roman" panose="02020603050405020304" pitchFamily="18" charset="0"/>
              </a:rPr>
              <a:t>Большинство перечисленных контрольных органов осуществляет тематические проверки и обследования в пределах их локальных </a:t>
            </a:r>
            <a:r>
              <a:rPr lang="ru-RU" sz="2800" b="1" dirty="0" smtClean="0">
                <a:latin typeface="Times New Roman" panose="02020603050405020304" pitchFamily="18" charset="0"/>
                <a:ea typeface="Times New Roman" panose="02020603050405020304" pitchFamily="18" charset="0"/>
              </a:rPr>
              <a:t>полномочий.</a:t>
            </a:r>
          </a:p>
          <a:p>
            <a:pPr indent="252095" algn="just">
              <a:spcAft>
                <a:spcPts val="0"/>
              </a:spcAft>
            </a:pPr>
            <a:r>
              <a:rPr lang="ru-RU" sz="2800" b="1" dirty="0" smtClean="0">
                <a:latin typeface="Times New Roman" panose="02020603050405020304" pitchFamily="18" charset="0"/>
                <a:ea typeface="Times New Roman" panose="02020603050405020304" pitchFamily="18" charset="0"/>
              </a:rPr>
              <a:t>Однако </a:t>
            </a:r>
            <a:r>
              <a:rPr lang="ru-RU" sz="2800" b="1" dirty="0">
                <a:latin typeface="Times New Roman" panose="02020603050405020304" pitchFamily="18" charset="0"/>
                <a:ea typeface="Times New Roman" panose="02020603050405020304" pitchFamily="18" charset="0"/>
              </a:rPr>
              <a:t>многообразие контролирующих инстанций и несогласованность в их действиях создают значительные помехи в работе проверяемых предприятий и организаций. Это не только не способствует повышению эффективности контроля, но снижает его дисциплинирующее воздействие и побуждает хозяйственные структуры изобретать способы противодействия работе сменяющих друг друга ревизоров.</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6662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463546"/>
            <a:ext cx="11284772" cy="5693866"/>
          </a:xfrm>
          <a:prstGeom prst="rect">
            <a:avLst/>
          </a:prstGeom>
        </p:spPr>
        <p:txBody>
          <a:bodyPr wrap="square">
            <a:spAutoFit/>
          </a:bodyPr>
          <a:lstStyle/>
          <a:p>
            <a:pPr indent="252095">
              <a:spcAft>
                <a:spcPts val="0"/>
              </a:spcAft>
            </a:pPr>
            <a:r>
              <a:rPr lang="ru-RU" sz="2800" b="1" dirty="0">
                <a:latin typeface="Times New Roman" panose="02020603050405020304" pitchFamily="18" charset="0"/>
                <a:ea typeface="Times New Roman" panose="02020603050405020304" pitchFamily="18" charset="0"/>
              </a:rPr>
              <a:t>Важным организационно-методическим центром скоординированной системы государственного контроля является Счетная палата Российской Федерации. Ее статус, задачи и функции регламентированы Федеральным законом "О Счетной палате Российской Федерации" от 14 января 1995 года № 4-ФЗ. Этим законом за Счетной палатой закреплена организационная и функциональная независимость в рамках определенных ей задач</a:t>
            </a:r>
            <a:r>
              <a:rPr lang="ru-RU" sz="2800" b="1" dirty="0" smtClean="0">
                <a:latin typeface="Times New Roman" panose="02020603050405020304" pitchFamily="18" charset="0"/>
                <a:ea typeface="Times New Roman" panose="02020603050405020304" pitchFamily="18" charset="0"/>
              </a:rPr>
              <a:t>.</a:t>
            </a:r>
          </a:p>
          <a:p>
            <a:pPr indent="252095">
              <a:spcAft>
                <a:spcPts val="0"/>
              </a:spcAft>
            </a:pPr>
            <a:endParaRPr lang="ru-RU" sz="2800" b="1" dirty="0">
              <a:latin typeface="Times New Roman" panose="02020603050405020304" pitchFamily="18" charset="0"/>
              <a:ea typeface="Times New Roman" panose="02020603050405020304" pitchFamily="18" charset="0"/>
            </a:endParaRPr>
          </a:p>
          <a:p>
            <a:r>
              <a:rPr lang="ru-RU" sz="2800" b="1" dirty="0">
                <a:latin typeface="Times New Roman" panose="02020603050405020304" pitchFamily="18" charset="0"/>
                <a:ea typeface="Times New Roman" panose="02020603050405020304" pitchFamily="18" charset="0"/>
              </a:rPr>
              <a:t>Исходная и главная из них - организация и осуществление контроля за своевременным исполнением доходных и расходных статей федерального бюджета, а также бюджетов федеральных внебюджетных фондов по объемам, структуре и целевому назначению. </a:t>
            </a:r>
            <a:endParaRPr lang="ru-RU" sz="2800" b="1" dirty="0"/>
          </a:p>
        </p:txBody>
      </p:sp>
    </p:spTree>
    <p:extLst>
      <p:ext uri="{BB962C8B-B14F-4D97-AF65-F5344CB8AC3E}">
        <p14:creationId xmlns:p14="http://schemas.microsoft.com/office/powerpoint/2010/main" val="805937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186" y="803825"/>
            <a:ext cx="11134164" cy="5016758"/>
          </a:xfrm>
          <a:prstGeom prst="rect">
            <a:avLst/>
          </a:prstGeom>
        </p:spPr>
        <p:txBody>
          <a:bodyPr wrap="square">
            <a:spAutoFit/>
          </a:bodyPr>
          <a:lstStyle/>
          <a:p>
            <a:pPr indent="252095" algn="just">
              <a:spcAft>
                <a:spcPts val="0"/>
              </a:spcAft>
            </a:pPr>
            <a:r>
              <a:rPr lang="ru-RU" sz="2000" dirty="0">
                <a:latin typeface="Times New Roman" panose="02020603050405020304" pitchFamily="18" charset="0"/>
                <a:ea typeface="Times New Roman" panose="02020603050405020304" pitchFamily="18" charset="0"/>
              </a:rPr>
              <a:t>Счетная палата определяет эффективность и целесообразность расходования государственных средств и использования федеральной </a:t>
            </a:r>
            <a:r>
              <a:rPr lang="ru-RU" sz="2000" dirty="0" smtClean="0">
                <a:latin typeface="Times New Roman" panose="02020603050405020304" pitchFamily="18" charset="0"/>
                <a:ea typeface="Times New Roman" panose="02020603050405020304" pitchFamily="18" charset="0"/>
              </a:rPr>
              <a:t>собственности.</a:t>
            </a:r>
          </a:p>
          <a:p>
            <a:pPr indent="252095" algn="just">
              <a:spcAft>
                <a:spcPts val="0"/>
              </a:spcAft>
            </a:pPr>
            <a:r>
              <a:rPr lang="ru-RU" sz="2000" dirty="0" smtClean="0">
                <a:latin typeface="Times New Roman" panose="02020603050405020304" pitchFamily="18" charset="0"/>
                <a:ea typeface="Times New Roman" panose="02020603050405020304" pitchFamily="18" charset="0"/>
              </a:rPr>
              <a:t>Она </a:t>
            </a:r>
            <a:r>
              <a:rPr lang="ru-RU" sz="2000" dirty="0">
                <a:latin typeface="Times New Roman" panose="02020603050405020304" pitchFamily="18" charset="0"/>
                <a:ea typeface="Times New Roman" panose="02020603050405020304" pitchFamily="18" charset="0"/>
              </a:rPr>
              <a:t>дает оценку обоснованности доходных и расходных статей федерального бюджета и бюджетов федеральных внебюджетных </a:t>
            </a:r>
            <a:r>
              <a:rPr lang="ru-RU" sz="2000" dirty="0" smtClean="0">
                <a:latin typeface="Times New Roman" panose="02020603050405020304" pitchFamily="18" charset="0"/>
                <a:ea typeface="Times New Roman" panose="02020603050405020304" pitchFamily="18" charset="0"/>
              </a:rPr>
              <a:t>фондов.</a:t>
            </a:r>
          </a:p>
          <a:p>
            <a:pPr indent="252095" algn="just">
              <a:spcAft>
                <a:spcPts val="0"/>
              </a:spcAft>
            </a:pPr>
            <a:r>
              <a:rPr lang="ru-RU" sz="2000" dirty="0" smtClean="0">
                <a:latin typeface="Times New Roman" panose="02020603050405020304" pitchFamily="18" charset="0"/>
                <a:ea typeface="Times New Roman" panose="02020603050405020304" pitchFamily="18" charset="0"/>
              </a:rPr>
              <a:t>Осуществляет </a:t>
            </a:r>
            <a:r>
              <a:rPr lang="ru-RU" sz="2000" dirty="0">
                <a:latin typeface="Times New Roman" panose="02020603050405020304" pitchFamily="18" charset="0"/>
                <a:ea typeface="Times New Roman" panose="02020603050405020304" pitchFamily="18" charset="0"/>
              </a:rPr>
              <a:t>финансовую экспертизу проектов федеральных законов, а также нормативных правовых актов федеральных органов государственной власти, предусматривающих расходы, покрываемые за счет средств федерального бюджета, или влияющих на формирование и исполнение федерального бюджета и бюджетов федеральных внебюджетных </a:t>
            </a:r>
            <a:r>
              <a:rPr lang="ru-RU" sz="2000" dirty="0" smtClean="0">
                <a:latin typeface="Times New Roman" panose="02020603050405020304" pitchFamily="18" charset="0"/>
                <a:ea typeface="Times New Roman" panose="02020603050405020304" pitchFamily="18" charset="0"/>
              </a:rPr>
              <a:t>фондов.</a:t>
            </a:r>
          </a:p>
          <a:p>
            <a:pPr indent="252095" algn="just">
              <a:spcAft>
                <a:spcPts val="0"/>
              </a:spcAft>
            </a:pPr>
            <a:r>
              <a:rPr lang="ru-RU" sz="2000" dirty="0" smtClean="0">
                <a:latin typeface="Times New Roman" panose="02020603050405020304" pitchFamily="18" charset="0"/>
                <a:ea typeface="Times New Roman" panose="02020603050405020304" pitchFamily="18" charset="0"/>
              </a:rPr>
              <a:t>Палата </a:t>
            </a:r>
            <a:r>
              <a:rPr lang="ru-RU" sz="2000" dirty="0">
                <a:latin typeface="Times New Roman" panose="02020603050405020304" pitchFamily="18" charset="0"/>
                <a:ea typeface="Times New Roman" panose="02020603050405020304" pitchFamily="18" charset="0"/>
              </a:rPr>
              <a:t>анализирует выявленные отклонения от установленных показателей федерального бюджета и бюджетов федеральных внебюджетных фондов и готовит предложения по их устранению, а также по совершенствованию бюджетного процесса в </a:t>
            </a:r>
            <a:r>
              <a:rPr lang="ru-RU" sz="2000" dirty="0" smtClean="0">
                <a:latin typeface="Times New Roman" panose="02020603050405020304" pitchFamily="18" charset="0"/>
                <a:ea typeface="Times New Roman" panose="02020603050405020304" pitchFamily="18" charset="0"/>
              </a:rPr>
              <a:t>целом.</a:t>
            </a:r>
          </a:p>
          <a:p>
            <a:pPr indent="252095" algn="just">
              <a:spcAft>
                <a:spcPts val="0"/>
              </a:spcAft>
            </a:pPr>
            <a:r>
              <a:rPr lang="ru-RU" sz="2000" dirty="0" smtClean="0">
                <a:latin typeface="Times New Roman" panose="02020603050405020304" pitchFamily="18" charset="0"/>
                <a:ea typeface="Times New Roman" panose="02020603050405020304" pitchFamily="18" charset="0"/>
              </a:rPr>
              <a:t>Одна </a:t>
            </a:r>
            <a:r>
              <a:rPr lang="ru-RU" sz="2000" dirty="0">
                <a:latin typeface="Times New Roman" panose="02020603050405020304" pitchFamily="18" charset="0"/>
                <a:ea typeface="Times New Roman" panose="02020603050405020304" pitchFamily="18" charset="0"/>
              </a:rPr>
              <a:t>из важнейших задач - контроль за законностью и своевременностью движения средств федерального бюджета и средств федеральных внебюджетных фондов в Центральном банке России, уполномоченных банках и иных финансово-кредитных учреждениях Российской Федерации</a:t>
            </a:r>
            <a:r>
              <a:rPr lang="ru-RU" sz="2000" dirty="0" smtClean="0">
                <a:latin typeface="Times New Roman" panose="02020603050405020304" pitchFamily="18" charset="0"/>
                <a:ea typeface="Times New Roman" panose="02020603050405020304" pitchFamily="18" charset="0"/>
              </a:rPr>
              <a:t>.</a:t>
            </a:r>
          </a:p>
          <a:p>
            <a:pPr indent="252095" algn="just">
              <a:spcAft>
                <a:spcPts val="0"/>
              </a:spcAft>
            </a:pPr>
            <a:r>
              <a:rPr lang="ru-RU" sz="2000" dirty="0" smtClean="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Счетная палата регулярно представляет Совету Федерации и Государственной Думе информацию о ходе исполнения федерального бюджета и результатах проводимых контрольных мероприятий.</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17109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212" y="1143977"/>
            <a:ext cx="11499925" cy="4154984"/>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В процессе осуществления этих задач </a:t>
            </a:r>
            <a:r>
              <a:rPr lang="ru-RU" sz="2400" b="1" dirty="0">
                <a:solidFill>
                  <a:srgbClr val="FFFF00"/>
                </a:solidFill>
                <a:latin typeface="Times New Roman" panose="02020603050405020304" pitchFamily="18" charset="0"/>
                <a:ea typeface="Times New Roman" panose="02020603050405020304" pitchFamily="18" charset="0"/>
              </a:rPr>
              <a:t>Счетная палата </a:t>
            </a:r>
            <a:r>
              <a:rPr lang="ru-RU" sz="2400" b="1" dirty="0">
                <a:latin typeface="Times New Roman" panose="02020603050405020304" pitchFamily="18" charset="0"/>
                <a:ea typeface="Times New Roman" panose="02020603050405020304" pitchFamily="18" charset="0"/>
              </a:rPr>
              <a:t>проводит контрольно-ревизионную, экспертно-аналитическую, информационную работу, обеспечивая единую систему контроля за исполнением федерального бюджета и бюджетов федеральных внебюджетных фондов. Аналогичную деятельность выполняют на своем уровне счетные палаты субъектов Федерации и муниципальных образований. Следовательно, вся деятельность вертикально структурированной системы счетных палат сосредоточена главным образом на обеспечении бюджетного процесса. Это, разумеется, не охватывает всего спектра задач государственного финансового контроля. Кроме того, уровневая специализация счетных палат препятствует отслеживанию движения встречных денежных потоков между территориями и федеральным центром.</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52279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0" y="904694"/>
            <a:ext cx="11650531" cy="5324535"/>
          </a:xfrm>
          <a:prstGeom prst="rect">
            <a:avLst/>
          </a:prstGeom>
        </p:spPr>
        <p:txBody>
          <a:bodyPr wrap="square">
            <a:spAutoFit/>
          </a:bodyPr>
          <a:lstStyle/>
          <a:p>
            <a:pPr indent="252095" algn="just">
              <a:spcAft>
                <a:spcPts val="0"/>
              </a:spcAft>
            </a:pPr>
            <a:r>
              <a:rPr lang="ru-RU" sz="2000" b="1" dirty="0">
                <a:solidFill>
                  <a:srgbClr val="FFFF00"/>
                </a:solidFill>
                <a:latin typeface="Times New Roman" panose="02020603050405020304" pitchFamily="18" charset="0"/>
                <a:ea typeface="Times New Roman" panose="02020603050405020304" pitchFamily="18" charset="0"/>
              </a:rPr>
              <a:t>Контрольное управление Президента РФ </a:t>
            </a:r>
            <a:r>
              <a:rPr lang="ru-RU" sz="2000" dirty="0">
                <a:latin typeface="Times New Roman" panose="02020603050405020304" pitchFamily="18" charset="0"/>
                <a:ea typeface="Times New Roman" panose="02020603050405020304" pitchFamily="18" charset="0"/>
              </a:rPr>
              <a:t>и соответствующие ему службы глав администраций субъектов Федерации и муниципальных образований более универсальны в тематике контрольной деятельности. Полномочия Президента РФ, регламентируемые указом Президента РФ от 08 июня 2004 года, за № 729, позволяют ему привлекать к проверкам представителей правоохранительных и специальных органов контроля, обобщать практику изменения законодательства РФ в сфере контрольной деятельности, вносить предложения по его совершенствованию.</a:t>
            </a:r>
          </a:p>
          <a:p>
            <a:pPr indent="252095" algn="just">
              <a:spcAft>
                <a:spcPts val="0"/>
              </a:spcAft>
            </a:pPr>
            <a:r>
              <a:rPr lang="ru-RU" sz="2000" dirty="0">
                <a:latin typeface="Times New Roman" panose="02020603050405020304" pitchFamily="18" charset="0"/>
                <a:ea typeface="Times New Roman" panose="02020603050405020304" pitchFamily="18" charset="0"/>
              </a:rPr>
              <a:t>Контрольные полномочия Президента РФ распространяются на все государственные, в том числе муниципальные, органы управления и все предприятия (организации), включая федеральные учреждения вплоть до предприятий местного самоуправления, независимо от форм собственности и месторасположения, если они используют средства федерального бюджета или федеральную собственность. Это дает возможность всесторонне охватить весь бюджетный процесс, проконтролировать по вертикали движение денежных средств и материальных ресурсов вплоть до первичных пользователей.</a:t>
            </a:r>
          </a:p>
          <a:p>
            <a:pPr indent="252095" algn="just">
              <a:spcAft>
                <a:spcPts val="0"/>
              </a:spcAft>
            </a:pPr>
            <a:r>
              <a:rPr lang="ru-RU" sz="2000" dirty="0">
                <a:latin typeface="Times New Roman" panose="02020603050405020304" pitchFamily="18" charset="0"/>
                <a:ea typeface="Times New Roman" panose="02020603050405020304" pitchFamily="18" charset="0"/>
              </a:rPr>
              <a:t>Сходными полномочиями наделены контрольные службы глав администраций субъектов РФ и муниципалитетов. Однако эти службы, как и Контрольное управление Президента РФ, более зависимы, чем счетные палаты, от органов административного руководства и основательно загружены выполнением их оперативных заданий.</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60798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1028343"/>
            <a:ext cx="11327802" cy="4893647"/>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Важным органом финансового контроля является Главное управление </a:t>
            </a:r>
            <a:r>
              <a:rPr lang="ru-RU" sz="2400" b="1" dirty="0">
                <a:solidFill>
                  <a:srgbClr val="FFFF00"/>
                </a:solidFill>
                <a:latin typeface="Times New Roman" panose="02020603050405020304" pitchFamily="18" charset="0"/>
                <a:ea typeface="Times New Roman" panose="02020603050405020304" pitchFamily="18" charset="0"/>
              </a:rPr>
              <a:t>Федерального казначейства Минфина РФ</a:t>
            </a:r>
            <a:r>
              <a:rPr lang="ru-RU" sz="2400" b="1" dirty="0">
                <a:latin typeface="Times New Roman" panose="02020603050405020304" pitchFamily="18" charset="0"/>
                <a:ea typeface="Times New Roman" panose="02020603050405020304" pitchFamily="18" charset="0"/>
              </a:rPr>
              <a:t>. Оно создано в декабре 1992 года как единая централизованная система на местах вплоть до городов и районов. Согласно Бюджетному кодексу Российской Федерации, Федеральное казначейство осуществляет предварительный и текущий контроль за ведением операций с бюджетными средствами главных распорядителей, распорядителей и получателей этих средств, кредитных организаций и других участников бюджетного процесса, а также взаимодействует со структурами исполнительной власти в процессе указанного контроля и координирует их деятельность. Этот орган имеет право проверять документы предприятий любых форм собственности, штрафовать, приостанавливать операции по счетам предприятий, использующих средства федерального бюджета не по целевому назначению.</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29508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8" y="388242"/>
            <a:ext cx="10897496" cy="4893647"/>
          </a:xfrm>
          <a:prstGeom prst="rect">
            <a:avLst/>
          </a:prstGeom>
        </p:spPr>
        <p:txBody>
          <a:bodyPr wrap="square">
            <a:spAutoFit/>
          </a:bodyPr>
          <a:lstStyle/>
          <a:p>
            <a:pPr indent="252095" algn="just">
              <a:spcAft>
                <a:spcPts val="0"/>
              </a:spcAft>
            </a:pPr>
            <a:r>
              <a:rPr lang="ru-RU" sz="2400" b="1" u="sng" dirty="0" smtClean="0">
                <a:solidFill>
                  <a:srgbClr val="FFFF00"/>
                </a:solidFill>
                <a:latin typeface="Times New Roman" panose="02020603050405020304" pitchFamily="18" charset="0"/>
                <a:ea typeface="Times New Roman" panose="02020603050405020304" pitchFamily="18" charset="0"/>
              </a:rPr>
              <a:t>Федеральная служба финансово-бюджетного надзора (Росфиннадзор)</a:t>
            </a:r>
          </a:p>
          <a:p>
            <a:pPr indent="252095" algn="just">
              <a:spcAft>
                <a:spcPts val="0"/>
              </a:spcAft>
            </a:pPr>
            <a:endParaRPr lang="ru-RU" sz="2400" b="1" u="sng" dirty="0" smtClean="0">
              <a:solidFill>
                <a:srgbClr val="FFFF00"/>
              </a:solidFill>
              <a:latin typeface="Times New Roman" panose="02020603050405020304" pitchFamily="18" charset="0"/>
              <a:ea typeface="Times New Roman" panose="02020603050405020304" pitchFamily="18" charset="0"/>
            </a:endParaRPr>
          </a:p>
          <a:p>
            <a:pPr indent="252095" algn="just">
              <a:spcAft>
                <a:spcPts val="0"/>
              </a:spcAft>
            </a:pPr>
            <a:r>
              <a:rPr lang="ru-RU" sz="2400" b="1" dirty="0" smtClean="0">
                <a:latin typeface="Times New Roman" panose="02020603050405020304" pitchFamily="18" charset="0"/>
                <a:ea typeface="Times New Roman" panose="02020603050405020304" pitchFamily="18" charset="0"/>
              </a:rPr>
              <a:t>Контрольно-ревизионное </a:t>
            </a:r>
            <a:r>
              <a:rPr lang="ru-RU" sz="2400" b="1" dirty="0">
                <a:latin typeface="Times New Roman" panose="02020603050405020304" pitchFamily="18" charset="0"/>
                <a:ea typeface="Times New Roman" panose="02020603050405020304" pitchFamily="18" charset="0"/>
              </a:rPr>
              <a:t>управление Минфина РФ, созданное еще в 1923 года изначально было стабильным и хорошо организованным аппаратом со своей структурой на местах. Ныне оно превратилось по существу исполняемых функций в контрольную службу правоохранительных органов, проводящую ревизии по их требованию. </a:t>
            </a:r>
            <a:endParaRPr lang="ru-RU" sz="2400" b="1" dirty="0" smtClean="0">
              <a:latin typeface="Times New Roman" panose="02020603050405020304" pitchFamily="18" charset="0"/>
              <a:ea typeface="Times New Roman" panose="02020603050405020304" pitchFamily="18" charset="0"/>
            </a:endParaRPr>
          </a:p>
          <a:p>
            <a:pPr indent="252095" algn="just">
              <a:spcAft>
                <a:spcPts val="0"/>
              </a:spcAft>
            </a:pPr>
            <a:endParaRPr lang="ru-RU" sz="2400" b="1" dirty="0">
              <a:latin typeface="Times New Roman" panose="02020603050405020304" pitchFamily="18" charset="0"/>
              <a:ea typeface="Times New Roman" panose="02020603050405020304" pitchFamily="18" charset="0"/>
            </a:endParaRPr>
          </a:p>
          <a:p>
            <a:pPr indent="252095" algn="just">
              <a:spcAft>
                <a:spcPts val="0"/>
              </a:spcAft>
            </a:pPr>
            <a:r>
              <a:rPr lang="ru-RU" sz="2400" b="1" dirty="0" smtClean="0">
                <a:latin typeface="Times New Roman" panose="02020603050405020304" pitchFamily="18" charset="0"/>
                <a:ea typeface="Times New Roman" panose="02020603050405020304" pitchFamily="18" charset="0"/>
              </a:rPr>
              <a:t>Кроме </a:t>
            </a:r>
            <a:r>
              <a:rPr lang="ru-RU" sz="2400" b="1" dirty="0">
                <a:latin typeface="Times New Roman" panose="02020603050405020304" pitchFamily="18" charset="0"/>
                <a:ea typeface="Times New Roman" panose="02020603050405020304" pitchFamily="18" charset="0"/>
              </a:rPr>
              <a:t>того, </a:t>
            </a:r>
            <a:r>
              <a:rPr lang="ru-RU" sz="2400" b="1" dirty="0" smtClean="0">
                <a:latin typeface="Times New Roman" panose="02020603050405020304" pitchFamily="18" charset="0"/>
                <a:ea typeface="Times New Roman" panose="02020603050405020304" pitchFamily="18" charset="0"/>
              </a:rPr>
              <a:t>Росфиннадзор, </a:t>
            </a:r>
            <a:r>
              <a:rPr lang="ru-RU" sz="2400" b="1" dirty="0">
                <a:latin typeface="Times New Roman" panose="02020603050405020304" pitchFamily="18" charset="0"/>
                <a:ea typeface="Times New Roman" panose="02020603050405020304" pitchFamily="18" charset="0"/>
              </a:rPr>
              <a:t>как и Федеральное казначейство, будучи структурным подразделением Минфина РФ, вынуждено контролировать финансовые решения своего вышестоящего органа, осуществляемые с его непосредственным участием, что, естественно, не влияет положительно на объективность и эффективность такого контроля.</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2934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972" y="889844"/>
            <a:ext cx="11338560" cy="4893647"/>
          </a:xfrm>
          <a:prstGeom prst="rect">
            <a:avLst/>
          </a:prstGeom>
        </p:spPr>
        <p:txBody>
          <a:bodyPr wrap="square">
            <a:spAutoFit/>
          </a:bodyPr>
          <a:lstStyle/>
          <a:p>
            <a:pPr indent="252095" algn="just">
              <a:spcAft>
                <a:spcPts val="0"/>
              </a:spcAft>
            </a:pPr>
            <a:r>
              <a:rPr lang="ru-RU" sz="2400" b="1" dirty="0">
                <a:latin typeface="Times New Roman" panose="02020603050405020304" pitchFamily="18" charset="0"/>
                <a:ea typeface="Times New Roman" panose="02020603050405020304" pitchFamily="18" charset="0"/>
              </a:rPr>
              <a:t>К системе финансового контроля относится </a:t>
            </a:r>
            <a:r>
              <a:rPr lang="ru-RU" sz="2400" b="1" dirty="0">
                <a:solidFill>
                  <a:srgbClr val="FFFF00"/>
                </a:solidFill>
                <a:latin typeface="Times New Roman" panose="02020603050405020304" pitchFamily="18" charset="0"/>
                <a:ea typeface="Times New Roman" panose="02020603050405020304" pitchFamily="18" charset="0"/>
              </a:rPr>
              <a:t>Центральный банк</a:t>
            </a:r>
            <a:r>
              <a:rPr lang="ru-RU" sz="2400" b="1" dirty="0">
                <a:latin typeface="Times New Roman" panose="02020603050405020304" pitchFamily="18" charset="0"/>
                <a:ea typeface="Times New Roman" panose="02020603050405020304" pitchFamily="18" charset="0"/>
              </a:rPr>
              <a:t>. Он призван проводить текущий контроль кредитных организаций и их филиалов, последующий контроль, анализ и прогнозирование состояния экономики Российской Федерации в целом и по регионам, прежде всего в сфере денежно-кредитных, валютно-финансовых и ценовых отношений. Центральный банк устанавливает правила проведения банковских операций, бухгалтерского учета и отчетности для банковской системы и осуществляет надзор за их соблюдением. В его задачи входит также валютный контроль, включая операции по покупке и продаже иностранной валюты. Поскольку Центральный банк является не только контролирующей инстанцией, но и фактическим организатором расчетного процесса, эффективность его надзорной деятельности недостаточно высока по той же причине, которая отмечалась в отношении контрольных органов Минфина РФ.</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7161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0305" y="792982"/>
            <a:ext cx="11101891" cy="3539430"/>
          </a:xfrm>
          <a:prstGeom prst="rect">
            <a:avLst/>
          </a:prstGeom>
        </p:spPr>
        <p:txBody>
          <a:bodyPr wrap="square">
            <a:spAutoFit/>
          </a:bodyPr>
          <a:lstStyle/>
          <a:p>
            <a:pPr indent="252095" algn="just">
              <a:spcAft>
                <a:spcPts val="0"/>
              </a:spcAft>
            </a:pPr>
            <a:r>
              <a:rPr lang="ru-RU" sz="2800" dirty="0">
                <a:latin typeface="Times New Roman" panose="02020603050405020304" pitchFamily="18" charset="0"/>
                <a:ea typeface="Times New Roman" panose="02020603050405020304" pitchFamily="18" charset="0"/>
              </a:rPr>
              <a:t>Наряду с общегосударственными контрольными органами в стране действует ряд специализированных служб финансового контроля, выполняющих тематические проверки по профилю их вышестоящих организаций. К ним относятся: государственная налоговая служба, налоговая полиция, таможня, Росстрахнадзор, государственные внебюджетные фонды, органы внутриведомственного контроля. Их деятельность регламентируется соответствующими законодательными нормами и инструкциями вышестоящих организаций.</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5053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713671"/>
            <a:ext cx="11123407" cy="6001643"/>
          </a:xfrm>
          <a:prstGeom prst="rect">
            <a:avLst/>
          </a:prstGeom>
        </p:spPr>
        <p:txBody>
          <a:bodyPr wrap="square">
            <a:spAutoFit/>
          </a:bodyPr>
          <a:lstStyle/>
          <a:p>
            <a:pPr indent="252095">
              <a:spcAft>
                <a:spcPts val="0"/>
              </a:spcAft>
            </a:pPr>
            <a:r>
              <a:rPr lang="ru-RU" sz="2400" dirty="0">
                <a:latin typeface="Times New Roman" panose="02020603050405020304" pitchFamily="18" charset="0"/>
                <a:ea typeface="Times New Roman" panose="02020603050405020304" pitchFamily="18" charset="0"/>
              </a:rPr>
              <a:t>Как отмечалось ранее, функционирование системы государственного финансового контроля в целом и всех ее органов должно быть подчинено принципу эффективности. Из экономической теории известно, что эффективность выражается отношением результатов какой-либо деятельности к затратам на ее осуществление. Очевидно, затраты на проведение контроля не должны превышать достигнутые при этом результаты. Вопрос состоит в том, как оценить величину результатов и затрат контрольной деятельности. Зная количественное значение этих показателей, т. е. имея объективную оценку эффективности отдельных органов контроля, его видов, форм и методов представляется возможным смоделировать оптимальную систему государственного финансового контроля и целенаправленно управлять ее развитием</a:t>
            </a:r>
            <a:r>
              <a:rPr lang="ru-RU" sz="2400" dirty="0" smtClean="0">
                <a:latin typeface="Times New Roman" panose="02020603050405020304" pitchFamily="18" charset="0"/>
                <a:ea typeface="Times New Roman" panose="02020603050405020304" pitchFamily="18" charset="0"/>
              </a:rPr>
              <a:t>.</a:t>
            </a:r>
          </a:p>
          <a:p>
            <a:pPr indent="252095"/>
            <a:r>
              <a:rPr lang="ru-RU" sz="2400" dirty="0"/>
              <a:t>Практика показала, что наиболее важными факторами повышения эффективности финансового контроля являются квалификация ревизоров, полнота и достоверность исходной информации, качество научно-методической базы контроля, его нормативно-правовое обеспечение.</a:t>
            </a:r>
          </a:p>
          <a:p>
            <a:pPr indent="252095" algn="just">
              <a:spcAft>
                <a:spcPts val="0"/>
              </a:spcAft>
            </a:pP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32675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4701" y="335846"/>
            <a:ext cx="11080377" cy="6001643"/>
          </a:xfrm>
          <a:prstGeom prst="rect">
            <a:avLst/>
          </a:prstGeom>
        </p:spPr>
        <p:txBody>
          <a:bodyPr wrap="square">
            <a:spAutoFit/>
          </a:bodyPr>
          <a:lstStyle/>
          <a:p>
            <a:pPr indent="252095" algn="just">
              <a:spcAft>
                <a:spcPts val="0"/>
              </a:spcAft>
            </a:pPr>
            <a:r>
              <a:rPr lang="ru-RU" sz="2400" dirty="0">
                <a:latin typeface="Times New Roman" panose="02020603050405020304" pitchFamily="18" charset="0"/>
                <a:ea typeface="Times New Roman" panose="02020603050405020304" pitchFamily="18" charset="0"/>
              </a:rPr>
              <a:t>Однако эти факторы, имеющие несомненную практическую ценность, не приближают к решению задачи количественной оценки эффективности контроля. Пока еще не существует об­щепризнанной научно обоснованной методики такой оценки. Имеются отдельные попытки ее создания. Рассмотрим некото­рые из них.</a:t>
            </a:r>
          </a:p>
          <a:p>
            <a:pPr indent="252095" algn="just">
              <a:spcAft>
                <a:spcPts val="0"/>
              </a:spcAft>
            </a:pPr>
            <a:r>
              <a:rPr lang="ru-RU" sz="2400" dirty="0">
                <a:latin typeface="Times New Roman" panose="02020603050405020304" pitchFamily="18" charset="0"/>
                <a:ea typeface="Times New Roman" panose="02020603050405020304" pitchFamily="18" charset="0"/>
              </a:rPr>
              <a:t>Для этого вернемся к базисной формуле эффективности как отношения результатов к затратам. С позиций оценки коммерческой эффективности ее обоснованность не вызывает возражений, но применительно к миссии государственного финансового контроля она представляется отнюдь не безупречной. Ведь снижение затрат на проведение контрольной деятельности далеко не во всех случаях характеризует пропорциональный рост ее эффективности. Очевидно, можно рассчитать некото­рый уровень общественно-необходимых затрат на проведение контрольных проверок, например, исходя из эмпирических норм времени работы специалистов и стоимости нормо-часа их труда. Следовательно, в знаменателе формулы целесообразно учитывать не фактические, а нормативные общественно необходимые затраты, обеспечивающие требуемое качество выполняемых работ.</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86765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130100"/>
            <a:ext cx="11381591" cy="707886"/>
          </a:xfrm>
          <a:prstGeom prst="rect">
            <a:avLst/>
          </a:prstGeom>
        </p:spPr>
        <p:txBody>
          <a:bodyPr wrap="square">
            <a:spAutoFit/>
          </a:bodyPr>
          <a:lstStyle/>
          <a:p>
            <a:pPr indent="252095" algn="ctr"/>
            <a:r>
              <a:rPr lang="ru-RU" sz="2800" b="1" u="sng" dirty="0" smtClean="0">
                <a:solidFill>
                  <a:srgbClr val="FFFF00"/>
                </a:solidFill>
                <a:latin typeface="Times New Roman" panose="02020603050405020304" pitchFamily="18" charset="0"/>
                <a:ea typeface="Times New Roman" panose="02020603050405020304" pitchFamily="18" charset="0"/>
              </a:rPr>
              <a:t>Темы практического занятия 5</a:t>
            </a:r>
          </a:p>
          <a:p>
            <a:pPr indent="252095" algn="ctr"/>
            <a:endParaRPr lang="ru-RU" sz="1200" b="1" dirty="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710004" y="925157"/>
            <a:ext cx="11080378" cy="3662541"/>
          </a:xfrm>
          <a:prstGeom prst="rect">
            <a:avLst/>
          </a:prstGeom>
        </p:spPr>
        <p:txBody>
          <a:bodyPr wrap="square">
            <a:spAutoFit/>
          </a:bodyPr>
          <a:lstStyle/>
          <a:p>
            <a:pPr marL="0" lvl="1"/>
            <a:r>
              <a:rPr lang="ru-RU" sz="3600" b="1" dirty="0" smtClean="0">
                <a:latin typeface="Times New Roman" panose="02020603050405020304" pitchFamily="18" charset="0"/>
                <a:ea typeface="Times New Roman" panose="02020603050405020304" pitchFamily="18" charset="0"/>
              </a:rPr>
              <a:t>1. Финансовые системы зарубежных стран</a:t>
            </a:r>
          </a:p>
          <a:p>
            <a:pPr marL="0" lvl="1"/>
            <a:r>
              <a:rPr lang="ru-RU" sz="3600" b="1" dirty="0">
                <a:latin typeface="Times New Roman" panose="02020603050405020304" pitchFamily="18" charset="0"/>
                <a:ea typeface="Times New Roman" panose="02020603050405020304" pitchFamily="18" charset="0"/>
              </a:rPr>
              <a:t>2</a:t>
            </a:r>
            <a:r>
              <a:rPr lang="ru-RU" sz="3600" b="1" dirty="0" smtClean="0">
                <a:latin typeface="Times New Roman" panose="02020603050405020304" pitchFamily="18" charset="0"/>
                <a:ea typeface="Times New Roman" panose="02020603050405020304" pitchFamily="18" charset="0"/>
              </a:rPr>
              <a:t>. Фондовый рынок</a:t>
            </a:r>
            <a:endParaRPr lang="ru-RU" sz="3600" b="1" dirty="0">
              <a:latin typeface="Times New Roman" panose="02020603050405020304" pitchFamily="18" charset="0"/>
              <a:ea typeface="Times New Roman" panose="02020603050405020304" pitchFamily="18" charset="0"/>
            </a:endParaRPr>
          </a:p>
          <a:p>
            <a:r>
              <a:rPr lang="ru-RU" sz="3200" dirty="0"/>
              <a:t>2</a:t>
            </a:r>
            <a:r>
              <a:rPr lang="ru-RU" sz="3200" dirty="0" smtClean="0"/>
              <a:t>.1 Развитие рынка ценных бумаг</a:t>
            </a:r>
            <a:endParaRPr lang="ru-RU" sz="3200" dirty="0"/>
          </a:p>
          <a:p>
            <a:r>
              <a:rPr lang="ru-RU" sz="3200" dirty="0"/>
              <a:t>2</a:t>
            </a:r>
            <a:r>
              <a:rPr lang="ru-RU" sz="3200" dirty="0" smtClean="0"/>
              <a:t>.2 Регулирование рынка ценных бумаг</a:t>
            </a:r>
            <a:endParaRPr lang="ru-RU" sz="3200" dirty="0"/>
          </a:p>
          <a:p>
            <a:r>
              <a:rPr lang="ru-RU" sz="3200" dirty="0"/>
              <a:t>2</a:t>
            </a:r>
            <a:r>
              <a:rPr lang="ru-RU" sz="3200" dirty="0" smtClean="0"/>
              <a:t>.3 Понятие рынка ценных бумаг и принципы их классификации</a:t>
            </a:r>
          </a:p>
          <a:p>
            <a:r>
              <a:rPr lang="ru-RU" sz="3200" dirty="0"/>
              <a:t>2</a:t>
            </a:r>
            <a:r>
              <a:rPr lang="ru-RU" sz="3200" dirty="0" smtClean="0"/>
              <a:t>.4 Способы получения доходов по ценным бумагам</a:t>
            </a:r>
            <a:endParaRPr lang="ru-RU" sz="3200" dirty="0"/>
          </a:p>
        </p:txBody>
      </p:sp>
    </p:spTree>
    <p:extLst>
      <p:ext uri="{BB962C8B-B14F-4D97-AF65-F5344CB8AC3E}">
        <p14:creationId xmlns:p14="http://schemas.microsoft.com/office/powerpoint/2010/main" val="21187460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1126</TotalTime>
  <Words>3224</Words>
  <Application>Microsoft Office PowerPoint</Application>
  <PresentationFormat>Широкоэкранный</PresentationFormat>
  <Paragraphs>103</Paragraphs>
  <Slides>34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34</vt:i4>
      </vt:variant>
    </vt:vector>
  </HeadingPairs>
  <TitlesOfParts>
    <vt:vector size="39" baseType="lpstr">
      <vt:lpstr>Arial</vt:lpstr>
      <vt:lpstr>Calibri</vt:lpstr>
      <vt:lpstr>Calibri Light</vt:lpstr>
      <vt:lpstr>Times New Roman</vt: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Илья</cp:lastModifiedBy>
  <cp:revision>225</cp:revision>
  <dcterms:created xsi:type="dcterms:W3CDTF">2014-01-06T06:23:34Z</dcterms:created>
  <dcterms:modified xsi:type="dcterms:W3CDTF">2014-03-28T08:31:47Z</dcterms:modified>
</cp:coreProperties>
</file>