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20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375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87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83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20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180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26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7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2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2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4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5562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9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09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110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909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4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075AD-D5BC-4CAE-BFAF-CD9F19735DCA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832EA-FBF3-43C7-A32B-FEE325176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9075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Современная теория фирмы: основные постулаты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3267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007" y="761478"/>
            <a:ext cx="11046413" cy="5494356"/>
          </a:xfrm>
        </p:spPr>
        <p:txBody>
          <a:bodyPr>
            <a:noAutofit/>
          </a:bodyPr>
          <a:lstStyle/>
          <a:p>
            <a:r>
              <a:rPr lang="ru-RU" sz="2100" dirty="0"/>
              <a:t>Теория фирмы является одной из богатейших и наиболее динамично развивающихся областей современной экономической теории. Современная теория фирмы исследует не ᴛᴏ</a:t>
            </a:r>
            <a:r>
              <a:rPr lang="ru-RU" sz="2100" dirty="0" err="1"/>
              <a:t>льĸ</a:t>
            </a:r>
            <a:r>
              <a:rPr lang="ru-RU" sz="2100" dirty="0"/>
              <a:t>ᴏ внутренние и внешние аспекты функционирования и существования фирмы в различных условиях, но также затрагивает и институциональные вопросы эффективности экономики. Наиболее известными современными исследователями в рамках теории фирмы являются </a:t>
            </a:r>
            <a:r>
              <a:rPr lang="ru-RU" sz="2100" dirty="0" err="1"/>
              <a:t>Милгром</a:t>
            </a:r>
            <a:r>
              <a:rPr lang="ru-RU" sz="2100" dirty="0"/>
              <a:t> и Робертс (1988), </a:t>
            </a:r>
            <a:r>
              <a:rPr lang="ru-RU" sz="2100" dirty="0" err="1"/>
              <a:t>Харт</a:t>
            </a:r>
            <a:r>
              <a:rPr lang="ru-RU" sz="2100" dirty="0"/>
              <a:t> (1989), </a:t>
            </a:r>
            <a:r>
              <a:rPr lang="ru-RU" sz="2100" dirty="0" err="1"/>
              <a:t>Холмстром</a:t>
            </a:r>
            <a:r>
              <a:rPr lang="ru-RU" sz="2100" dirty="0"/>
              <a:t> и Тироль (1989). Ключевые проблемы, рассматриваемые в теории фирмы, поднимались уже в первой половине XX века (например, </a:t>
            </a:r>
            <a:r>
              <a:rPr lang="ru-RU" sz="2100" dirty="0" err="1"/>
              <a:t>Найт</a:t>
            </a:r>
            <a:r>
              <a:rPr lang="ru-RU" sz="2100" dirty="0"/>
              <a:t> Ф. (1921), </a:t>
            </a:r>
            <a:r>
              <a:rPr lang="ru-RU" sz="2100" dirty="0" err="1"/>
              <a:t>Коуз</a:t>
            </a:r>
            <a:r>
              <a:rPr lang="ru-RU" sz="2100" dirty="0"/>
              <a:t> Р. (1937)). Проблема существования фирмы была поднята </a:t>
            </a:r>
            <a:r>
              <a:rPr lang="ru-RU" sz="2100" dirty="0" err="1"/>
              <a:t>Коузом</a:t>
            </a:r>
            <a:r>
              <a:rPr lang="ru-RU" sz="2100" dirty="0"/>
              <a:t>, указавшим на то, что классическая экономическая теория не дает никаких причин для существования фирмы. </a:t>
            </a:r>
            <a:r>
              <a:rPr lang="ru-RU" sz="2100" dirty="0" err="1">
                <a:effectLst/>
              </a:rPr>
              <a:t>Коуз</a:t>
            </a:r>
            <a:r>
              <a:rPr lang="ru-RU" sz="2100" dirty="0">
                <a:effectLst/>
              </a:rPr>
              <a:t> также подверг критике классическое утверждение, что структура фирмы определяется используемыми технологиями</a:t>
            </a:r>
            <a:r>
              <a:rPr lang="ru-RU" sz="2100" dirty="0" smtClean="0">
                <a:effectLst/>
              </a:rPr>
              <a:t>.</a:t>
            </a:r>
            <a:r>
              <a:rPr lang="ru-RU" sz="2100" dirty="0">
                <a:effectLst/>
              </a:rPr>
              <a:t> В качестве самостоятельного раздела экономической теории теория фирмы сформировалась в 1970-х </a:t>
            </a:r>
            <a:r>
              <a:rPr lang="ru-RU" sz="2100" dirty="0" smtClean="0">
                <a:effectLst/>
              </a:rPr>
              <a:t>гг.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14416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585" y="746767"/>
            <a:ext cx="10353762" cy="3695136"/>
          </a:xfrm>
        </p:spPr>
        <p:txBody>
          <a:bodyPr>
            <a:normAutofit fontScale="92500"/>
          </a:bodyPr>
          <a:lstStyle/>
          <a:p>
            <a:r>
              <a:rPr lang="ru-RU" sz="4000" dirty="0">
                <a:effectLst/>
                <a:latin typeface="Comic Sans MS" panose="030F0702030302020204" pitchFamily="66" charset="0"/>
              </a:rPr>
              <a:t>В настоящее время в теории фирмы можно выделить три основных направления: </a:t>
            </a:r>
            <a:endParaRPr lang="ru-RU" sz="4000" dirty="0" smtClean="0">
              <a:effectLst/>
              <a:latin typeface="Comic Sans MS" panose="030F0702030302020204" pitchFamily="66" charset="0"/>
            </a:endParaRPr>
          </a:p>
          <a:p>
            <a:r>
              <a:rPr lang="ru-RU" sz="2800" dirty="0" smtClean="0">
                <a:effectLst/>
              </a:rPr>
              <a:t>1</a:t>
            </a:r>
            <a:r>
              <a:rPr lang="ru-RU" sz="2800" dirty="0">
                <a:effectLst/>
              </a:rPr>
              <a:t>) неоклассическая концепция фирмы</a:t>
            </a:r>
            <a:r>
              <a:rPr lang="ru-RU" sz="2800" dirty="0" smtClean="0">
                <a:effectLst/>
              </a:rPr>
              <a:t>;</a:t>
            </a:r>
          </a:p>
          <a:p>
            <a:r>
              <a:rPr lang="ru-RU" sz="2800" dirty="0" smtClean="0">
                <a:effectLst/>
              </a:rPr>
              <a:t> </a:t>
            </a:r>
            <a:r>
              <a:rPr lang="ru-RU" sz="2800" dirty="0">
                <a:effectLst/>
              </a:rPr>
              <a:t>2) контрактная (институциональная) концепция фирмы; </a:t>
            </a:r>
            <a:endParaRPr lang="ru-RU" sz="2800" dirty="0" smtClean="0">
              <a:effectLst/>
            </a:endParaRPr>
          </a:p>
          <a:p>
            <a:r>
              <a:rPr lang="ru-RU" sz="2800" dirty="0" smtClean="0">
                <a:effectLst/>
              </a:rPr>
              <a:t>3</a:t>
            </a:r>
            <a:r>
              <a:rPr lang="ru-RU" sz="2800" dirty="0">
                <a:effectLst/>
              </a:rPr>
              <a:t>) стратегическая концепция </a:t>
            </a:r>
            <a:r>
              <a:rPr lang="ru-RU" sz="2800" dirty="0" smtClean="0">
                <a:effectLst/>
              </a:rPr>
              <a:t>фирмы</a:t>
            </a:r>
            <a:endParaRPr lang="ru-RU" sz="2800" dirty="0"/>
          </a:p>
        </p:txBody>
      </p:sp>
      <p:pic>
        <p:nvPicPr>
          <p:cNvPr id="1026" name="Picture 2" descr="ÐÐ°ÑÑÐ¸Ð½ÐºÐ¸ Ð¿Ð¾ Ð·Ð°Ð¿ÑÐ¾ÑÑ ÑÑÑÐ°ÑÐµÐ³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928" y="4579070"/>
            <a:ext cx="4131220" cy="207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80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4" y="118946"/>
            <a:ext cx="10353761" cy="1326321"/>
          </a:xfrm>
        </p:spPr>
        <p:txBody>
          <a:bodyPr>
            <a:normAutofit/>
          </a:bodyPr>
          <a:lstStyle/>
          <a:p>
            <a:r>
              <a:rPr lang="ru-RU" b="0" dirty="0">
                <a:effectLst/>
                <a:latin typeface="Comic Sans MS" panose="030F0702030302020204" pitchFamily="66" charset="0"/>
              </a:rPr>
              <a:t>Неоклассическая концепция </a:t>
            </a:r>
            <a:r>
              <a:rPr lang="ru-RU" b="0" dirty="0" smtClean="0">
                <a:effectLst/>
                <a:latin typeface="Comic Sans MS" panose="030F0702030302020204" pitchFamily="66" charset="0"/>
              </a:rPr>
              <a:t>фирмы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458" y="1049736"/>
            <a:ext cx="11506253" cy="5518332"/>
          </a:xfrm>
        </p:spPr>
        <p:txBody>
          <a:bodyPr>
            <a:noAutofit/>
          </a:bodyPr>
          <a:lstStyle/>
          <a:p>
            <a:r>
              <a:rPr lang="ru-RU" sz="1700" dirty="0">
                <a:effectLst/>
              </a:rPr>
              <a:t>В рамках неоклассической теории фирма понимается как хозяйствующий субъект, приобретающий ресурсы на рынке и трансформирующий их в продукцию, реализуемую на рынке. Общим в неоклассическом подходе является максимизация прибыли фирмой при следующих основных допущениях: </a:t>
            </a:r>
            <a:endParaRPr lang="ru-RU" sz="1700" dirty="0" smtClean="0">
              <a:effectLst/>
            </a:endParaRPr>
          </a:p>
          <a:p>
            <a:r>
              <a:rPr lang="ru-RU" sz="1700" dirty="0" smtClean="0">
                <a:effectLst/>
              </a:rPr>
              <a:t>1</a:t>
            </a:r>
            <a:r>
              <a:rPr lang="ru-RU" sz="1700" dirty="0">
                <a:effectLst/>
              </a:rPr>
              <a:t>. Прибыль определяется как разность между выручкой и совокупными издержками, включая альтернативные издержки и налоги. </a:t>
            </a:r>
            <a:endParaRPr lang="ru-RU" sz="1700" dirty="0" smtClean="0">
              <a:effectLst/>
            </a:endParaRPr>
          </a:p>
          <a:p>
            <a:r>
              <a:rPr lang="ru-RU" sz="1700" dirty="0" smtClean="0">
                <a:effectLst/>
              </a:rPr>
              <a:t>2</a:t>
            </a:r>
            <a:r>
              <a:rPr lang="ru-RU" sz="1700" dirty="0">
                <a:effectLst/>
              </a:rPr>
              <a:t>. Фирма рассматривается как принимающий решения субъект. </a:t>
            </a:r>
            <a:endParaRPr lang="ru-RU" sz="1700" dirty="0" smtClean="0">
              <a:effectLst/>
            </a:endParaRPr>
          </a:p>
          <a:p>
            <a:r>
              <a:rPr lang="ru-RU" sz="1700" dirty="0" smtClean="0">
                <a:effectLst/>
              </a:rPr>
              <a:t>3</a:t>
            </a:r>
            <a:r>
              <a:rPr lang="ru-RU" sz="1700" dirty="0">
                <a:effectLst/>
              </a:rPr>
              <a:t>. Критерием оценки деятельности фирмы как неделимой единицы выступает ᴛᴏ</a:t>
            </a:r>
            <a:r>
              <a:rPr lang="ru-RU" sz="1700" dirty="0" err="1">
                <a:effectLst/>
              </a:rPr>
              <a:t>льĸ</a:t>
            </a:r>
            <a:r>
              <a:rPr lang="ru-RU" sz="1700" dirty="0">
                <a:effectLst/>
              </a:rPr>
              <a:t>ᴏ один показатель – показатель прибыли</a:t>
            </a:r>
            <a:r>
              <a:rPr lang="ru-RU" sz="1700" dirty="0" smtClean="0">
                <a:effectLst/>
              </a:rPr>
              <a:t>.</a:t>
            </a:r>
          </a:p>
          <a:p>
            <a:r>
              <a:rPr lang="ru-RU" sz="1700" dirty="0" smtClean="0">
                <a:effectLst/>
              </a:rPr>
              <a:t> </a:t>
            </a:r>
            <a:r>
              <a:rPr lang="ru-RU" sz="1700" dirty="0">
                <a:effectLst/>
              </a:rPr>
              <a:t>4. Принимается рациональность всех действий фирмы как экономического субъекта. Это значит, что существует возможность четкого ранжирования альтернатив в зависимости от их результативности и выбора среди них самой подходящей. </a:t>
            </a:r>
            <a:endParaRPr lang="ru-RU" sz="1700" dirty="0" smtClean="0">
              <a:effectLst/>
            </a:endParaRPr>
          </a:p>
          <a:p>
            <a:r>
              <a:rPr lang="ru-RU" sz="1700" dirty="0" smtClean="0">
                <a:effectLst/>
              </a:rPr>
              <a:t>5</a:t>
            </a:r>
            <a:r>
              <a:rPr lang="ru-RU" sz="1700" dirty="0">
                <a:effectLst/>
              </a:rPr>
              <a:t>. Фирма обладает полной информацией относительно положения на рынках товаров и факторов производства. Основное направление исследования поведения фирмы в рамках неоклассического подхода заключается в поиске оптимальных с позиции фирмы и с позиции общества объемов производства и цен, фирма рассматривается как черный ящик, не учитываются вопросы внутренней организации </a:t>
            </a:r>
            <a:r>
              <a:rPr lang="ru-RU" sz="1700" dirty="0" smtClean="0">
                <a:effectLst/>
              </a:rPr>
              <a:t>фирмы.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97862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6" y="0"/>
            <a:ext cx="10353761" cy="1326321"/>
          </a:xfrm>
        </p:spPr>
        <p:txBody>
          <a:bodyPr>
            <a:normAutofit/>
          </a:bodyPr>
          <a:lstStyle/>
          <a:p>
            <a:r>
              <a:rPr lang="ru-RU" sz="2800" b="0" dirty="0">
                <a:effectLst/>
                <a:latin typeface="Comic Sans MS" panose="030F0702030302020204" pitchFamily="66" charset="0"/>
              </a:rPr>
              <a:t>Контрактная (институциональная) </a:t>
            </a:r>
            <a:r>
              <a:rPr lang="ru-RU" sz="2800" b="0" dirty="0" smtClean="0">
                <a:effectLst/>
                <a:latin typeface="Comic Sans MS" panose="030F0702030302020204" pitchFamily="66" charset="0"/>
              </a:rPr>
              <a:t>концепция</a:t>
            </a:r>
            <a:endParaRPr lang="ru-RU" sz="2800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9686" y="1226269"/>
            <a:ext cx="11553269" cy="5274892"/>
          </a:xfrm>
        </p:spPr>
        <p:txBody>
          <a:bodyPr>
            <a:noAutofit/>
          </a:bodyPr>
          <a:lstStyle/>
          <a:p>
            <a:r>
              <a:rPr lang="ru-RU" sz="1800" dirty="0">
                <a:effectLst/>
              </a:rPr>
              <a:t>В соответствии с контрактной концепцией фирма представляет собой совокупность отношений между различными экономическими субъектами (работниками, управляющими, собственниками, поставщиками и покупателями), формализованных в виде различного рода явных и неявных контрактов. С позиции участвующих сторон выделяются внутренние и внешние контракты. Рынок и фирма, таким образом, представляют собой альтернативные способы заключения контрактов. Рынок представляет собой совокупность внешних контрактов, фирма – совокупность внутренних контрактов. Необходимость заключения и обеспечения контрактов ведет к возникновению двух видов издержек, связанных с функционированием фирмы: </a:t>
            </a:r>
            <a:r>
              <a:rPr lang="ru-RU" sz="1800" dirty="0" err="1">
                <a:effectLst/>
              </a:rPr>
              <a:t>трансакционных</a:t>
            </a:r>
            <a:r>
              <a:rPr lang="ru-RU" sz="1800" dirty="0">
                <a:effectLst/>
              </a:rPr>
              <a:t> издержек и издержек контроля (организационных издержек). </a:t>
            </a:r>
            <a:r>
              <a:rPr lang="ru-RU" sz="1800" dirty="0" err="1">
                <a:effectLst/>
              </a:rPr>
              <a:t>Трансакционные</a:t>
            </a:r>
            <a:r>
              <a:rPr lang="ru-RU" sz="1800" dirty="0">
                <a:effectLst/>
              </a:rPr>
              <a:t> издержки – это затраты (явные и неявные) на обеспечение выполнения внешних контрактов. </a:t>
            </a:r>
            <a:r>
              <a:rPr lang="ru-RU" sz="1800" dirty="0" err="1">
                <a:effectLst/>
              </a:rPr>
              <a:t>Трансакционными</a:t>
            </a:r>
            <a:r>
              <a:rPr lang="ru-RU" sz="1800" dirty="0">
                <a:effectLst/>
              </a:rPr>
              <a:t> издержками служат затраты на совершение деловых операций, включая в себя денежную оценку времени на поиск делового партнера, на ведение переговоров, заключение контракта, обеспечение соответствующего выполнения контракта. Издержки контроля – это издержки, связанные с выполнением внутренних контрактов. Издержки контроля включают расходы на мониторинг выполнения внутренних контрактов, а также потери в результате недолжного выполнения </a:t>
            </a:r>
            <a:r>
              <a:rPr lang="ru-RU" sz="1800" dirty="0" smtClean="0">
                <a:effectLst/>
              </a:rPr>
              <a:t>контрактов.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6587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291" y="609599"/>
            <a:ext cx="11151825" cy="5913863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effectLst/>
              </a:rPr>
              <a:t>Контрактный подход позволяет выделить две основные организационные формы фирмы: унитарная форма (U-форма) и </a:t>
            </a:r>
            <a:r>
              <a:rPr lang="ru-RU" dirty="0" err="1">
                <a:effectLst/>
              </a:rPr>
              <a:t>многопродуктовая</a:t>
            </a:r>
            <a:r>
              <a:rPr lang="ru-RU" dirty="0">
                <a:effectLst/>
              </a:rPr>
              <a:t> (М-форма). </a:t>
            </a: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Унитарная </a:t>
            </a:r>
            <a:r>
              <a:rPr lang="ru-RU" dirty="0">
                <a:effectLst/>
              </a:rPr>
              <a:t>форма характеризует фирму, которая ориентируется на изготовление одного товара или оказание одной услуги. Преимуществами такой организации фирмы является относительная простота и малое количество промежуточных звеньев управления, что позволяет извлекать значительную экономию от масштаба производства при низких издержках контроля. При этом такая организационная форма связана с высокими </a:t>
            </a:r>
            <a:r>
              <a:rPr lang="ru-RU" dirty="0" err="1">
                <a:effectLst/>
              </a:rPr>
              <a:t>трансакционными</a:t>
            </a:r>
            <a:r>
              <a:rPr lang="ru-RU" dirty="0">
                <a:effectLst/>
              </a:rPr>
              <a:t> издержками, что становится существенным при росте объемов операций, по этой причине такая форма организации фирмы характерна преимущественно для фирм небольших по размеру</a:t>
            </a:r>
            <a:r>
              <a:rPr lang="ru-RU" dirty="0" smtClean="0">
                <a:effectLst/>
              </a:rPr>
              <a:t>.</a:t>
            </a:r>
          </a:p>
          <a:p>
            <a:r>
              <a:rPr lang="ru-RU" dirty="0" smtClean="0">
                <a:effectLst/>
              </a:rPr>
              <a:t> </a:t>
            </a:r>
            <a:r>
              <a:rPr lang="ru-RU" dirty="0" err="1">
                <a:effectLst/>
              </a:rPr>
              <a:t>Многопродуктовая</a:t>
            </a:r>
            <a:r>
              <a:rPr lang="ru-RU" dirty="0">
                <a:effectLst/>
              </a:rPr>
              <a:t> форма характеризует фирму, производящую большую номенклатуру продукции, что обусловливает наличие множества подразделений. В рамках такой формы организации фирмы стратегические решения принимаются дирекцией фирмы, а текущие решения – руководителями подразделений, что увеличивает риск принятия несогласованных решений. Это ведет к росту издержек контроля, по сравнению с унитарной формой, однако позволяет существенно снизить относительные </a:t>
            </a:r>
            <a:r>
              <a:rPr lang="ru-RU" dirty="0" err="1">
                <a:effectLst/>
              </a:rPr>
              <a:t>трансакционные</a:t>
            </a:r>
            <a:r>
              <a:rPr lang="ru-RU" dirty="0">
                <a:effectLst/>
              </a:rPr>
              <a:t> издержки, по этой причине </a:t>
            </a:r>
            <a:r>
              <a:rPr lang="ru-RU" dirty="0" err="1">
                <a:effectLst/>
              </a:rPr>
              <a:t>многопродуктовая</a:t>
            </a:r>
            <a:r>
              <a:rPr lang="ru-RU" dirty="0">
                <a:effectLst/>
              </a:rPr>
              <a:t> форма характерна преимущественно для относительно крупных </a:t>
            </a:r>
            <a:r>
              <a:rPr lang="ru-RU" dirty="0" smtClean="0">
                <a:effectLst/>
              </a:rPr>
              <a:t>фирм.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14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807" y="163551"/>
            <a:ext cx="10353761" cy="1326321"/>
          </a:xfrm>
        </p:spPr>
        <p:txBody>
          <a:bodyPr>
            <a:normAutofit/>
          </a:bodyPr>
          <a:lstStyle/>
          <a:p>
            <a:r>
              <a:rPr lang="ru-RU" b="0" dirty="0">
                <a:effectLst/>
                <a:latin typeface="Comic Sans MS" panose="030F0702030302020204" pitchFamily="66" charset="0"/>
              </a:rPr>
              <a:t>Стратегическая концепция </a:t>
            </a:r>
            <a:r>
              <a:rPr lang="ru-RU" b="0" dirty="0" smtClean="0">
                <a:effectLst/>
                <a:latin typeface="Comic Sans MS" panose="030F0702030302020204" pitchFamily="66" charset="0"/>
              </a:rPr>
              <a:t>фирмы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269" y="1159362"/>
            <a:ext cx="11876653" cy="5587126"/>
          </a:xfrm>
        </p:spPr>
        <p:txBody>
          <a:bodyPr>
            <a:normAutofit lnSpcReduction="10000"/>
          </a:bodyPr>
          <a:lstStyle/>
          <a:p>
            <a:r>
              <a:rPr lang="ru-RU" dirty="0">
                <a:effectLst/>
              </a:rPr>
              <a:t>В рамках стратегической концепции фирма рассматривается как активный экономический субъект, реализующий свою стратегию на рынке. Стратегия фирмы представляет собой сознательное поведение фирмы для достижения поставленных краткосрочных и долгосрочных целей, в условиях конкуренции со стороны других фирм, функционирующих на рынке. Конкуренция со стороны других фирм делает необходимым при формировании стратегии учитывать их поведение и стремиться к получению определенных преимуществ перед ними. Фирма в рамках стратегической концепции активно воздействует на потребительские предпочтения относительно своей продукции, через реализацию маркетинговой, продуктовой, ценовой и других стратегий. Фирма также может воздействовать на правительство, лоббируя через различные каналы свои интересы, защищая свои права и добиваясь желательного режима налогообложения, размеров пошлин и квот, принятия антимонопольных законов и воздействуя на другие аспекты отраслевой политики государства. Стратегическая концепция фирмы подразумевает наличие значительного количества стратегических факторов, через которые фирма может добиваться своих целей. Это может быть цена, качество и объемы выпускаемой продукции, схема продаж, расходы на рекламу, схема поставок ресурсов, отношения с персоналом, операции по привлечению заемных средств на финансовом </a:t>
            </a:r>
            <a:r>
              <a:rPr lang="ru-RU" dirty="0" smtClean="0">
                <a:effectLst/>
              </a:rPr>
              <a:t>рынке.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79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e454abdbaad932168e347bf7928b944350b55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49</TotalTime>
  <Words>898</Words>
  <Application>Microsoft Office PowerPoint</Application>
  <PresentationFormat>Широкоэкранный</PresentationFormat>
  <Paragraphs>20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Bookman Old Style</vt:lpstr>
      <vt:lpstr>Comic Sans MS</vt:lpstr>
      <vt:lpstr>Rockwell</vt:lpstr>
      <vt:lpstr>Damask</vt:lpstr>
      <vt:lpstr>Современная теория фирмы: основные постулаты</vt:lpstr>
      <vt:lpstr>Презентация PowerPoint</vt:lpstr>
      <vt:lpstr>Презентация PowerPoint</vt:lpstr>
      <vt:lpstr>Неоклассическая концепция фирмы</vt:lpstr>
      <vt:lpstr>Контрактная (институциональная) концепция</vt:lpstr>
      <vt:lpstr>Презентация PowerPoint</vt:lpstr>
      <vt:lpstr>Стратегическая концепция фирмы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Современная теория фирмы: основные постулаты</dc:title>
  <dc:creator>RePack by Diakov</dc:creator>
  <cp:lastModifiedBy>Романова Галина</cp:lastModifiedBy>
  <cp:revision>6</cp:revision>
  <dcterms:created xsi:type="dcterms:W3CDTF">2018-03-26T23:57:04Z</dcterms:created>
  <dcterms:modified xsi:type="dcterms:W3CDTF">2018-05-26T02:05:21Z</dcterms:modified>
</cp:coreProperties>
</file>