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000" autoAdjust="0"/>
    <p:restoredTop sz="94660"/>
  </p:normalViewPr>
  <p:slideViewPr>
    <p:cSldViewPr snapToGrid="0">
      <p:cViewPr varScale="1">
        <p:scale>
          <a:sx n="73" d="100"/>
          <a:sy n="73" d="100"/>
        </p:scale>
        <p:origin x="-120" y="-14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5/15/2014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pPr/>
              <a:t>5/15/2014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5/15/2014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7" y="1321692"/>
            <a:ext cx="10780295" cy="1646302"/>
          </a:xfrm>
        </p:spPr>
        <p:txBody>
          <a:bodyPr/>
          <a:lstStyle/>
          <a:p>
            <a:pPr algn="ctr"/>
            <a:r>
              <a:rPr lang="ru-RU" dirty="0"/>
              <a:t>Государственный контроль коммерческой деятельности.</a:t>
            </a:r>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1166578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государственного контроля.</a:t>
            </a:r>
            <a:endParaRPr lang="ru-RU" dirty="0"/>
          </a:p>
        </p:txBody>
      </p:sp>
      <p:sp>
        <p:nvSpPr>
          <p:cNvPr id="3" name="Объект 2"/>
          <p:cNvSpPr>
            <a:spLocks noGrp="1"/>
          </p:cNvSpPr>
          <p:nvPr>
            <p:ph idx="1"/>
          </p:nvPr>
        </p:nvSpPr>
        <p:spPr>
          <a:xfrm>
            <a:off x="677334" y="2160589"/>
            <a:ext cx="7287571" cy="3880773"/>
          </a:xfrm>
        </p:spPr>
        <p:txBody>
          <a:bodyPr/>
          <a:lstStyle/>
          <a:p>
            <a:r>
              <a:rPr lang="ru-RU" dirty="0" smtClean="0"/>
              <a:t>- это деятельность </a:t>
            </a:r>
            <a:r>
              <a:rPr lang="ru-RU" dirty="0"/>
              <a:t>специально уполномоченных государственных органов, их должностных лиц и иных уполномоченных субъектов по наблюдению за функционированием подконтрольного объекта с целью установления его отклонений от заданных параметров.</a:t>
            </a:r>
          </a:p>
        </p:txBody>
      </p:sp>
    </p:spTree>
    <p:extLst>
      <p:ext uri="{BB962C8B-B14F-4D97-AF65-F5344CB8AC3E}">
        <p14:creationId xmlns:p14="http://schemas.microsoft.com/office/powerpoint/2010/main" xmlns="" val="420382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a:t>
            </a:r>
            <a:r>
              <a:rPr lang="ru-RU" dirty="0"/>
              <a:t>государственного контроля.</a:t>
            </a:r>
          </a:p>
        </p:txBody>
      </p:sp>
      <p:sp>
        <p:nvSpPr>
          <p:cNvPr id="3" name="Объект 2"/>
          <p:cNvSpPr>
            <a:spLocks noGrp="1"/>
          </p:cNvSpPr>
          <p:nvPr>
            <p:ph idx="1"/>
          </p:nvPr>
        </p:nvSpPr>
        <p:spPr>
          <a:xfrm>
            <a:off x="677334" y="1708485"/>
            <a:ext cx="10054834" cy="4332878"/>
          </a:xfrm>
        </p:spPr>
        <p:txBody>
          <a:bodyPr>
            <a:normAutofit/>
          </a:bodyPr>
          <a:lstStyle/>
          <a:p>
            <a:pPr marL="0" indent="0">
              <a:buNone/>
            </a:pPr>
            <a:r>
              <a:rPr lang="ru-RU" dirty="0" smtClean="0"/>
              <a:t> </a:t>
            </a:r>
            <a:r>
              <a:rPr lang="ru-RU" dirty="0"/>
              <a:t>Контроль подразделяется на:</a:t>
            </a:r>
          </a:p>
          <a:p>
            <a:r>
              <a:rPr lang="ru-RU" dirty="0"/>
              <a:t>1) внутренний контроль, под которым понимается деятельность государственного органа направленная на обеспечение исполнения его ведомствами, территориальными и структурными подразделениями, подведомственными государственными органами и организациями принятых государственным органом решений, а также требований законодательных актов и постановлений Правительства Республики Казахстан.</a:t>
            </a:r>
          </a:p>
          <a:p>
            <a:r>
              <a:rPr lang="ru-RU" dirty="0"/>
              <a:t>Отношения, возникающие при проведении внутреннего контроля определяется самим государственным органом.</a:t>
            </a:r>
          </a:p>
          <a:p>
            <a:r>
              <a:rPr lang="ru-RU" dirty="0"/>
              <a:t>2) внешний контроль, под которым понимается деятельность органа контроля и надзора по проверке и наблюдению за деятельностью иных физических и юридических лиц требованиям, установленным законодательными актами и постановлениями Правительства Республики Казахстан;</a:t>
            </a:r>
          </a:p>
          <a:p>
            <a:endParaRPr lang="ru-RU" dirty="0"/>
          </a:p>
        </p:txBody>
      </p:sp>
    </p:spTree>
    <p:extLst>
      <p:ext uri="{BB962C8B-B14F-4D97-AF65-F5344CB8AC3E}">
        <p14:creationId xmlns:p14="http://schemas.microsoft.com/office/powerpoint/2010/main" xmlns="" val="2870906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государственного контроля.</a:t>
            </a:r>
          </a:p>
        </p:txBody>
      </p:sp>
      <p:sp>
        <p:nvSpPr>
          <p:cNvPr id="3" name="Объект 2"/>
          <p:cNvSpPr>
            <a:spLocks noGrp="1"/>
          </p:cNvSpPr>
          <p:nvPr>
            <p:ph idx="1"/>
          </p:nvPr>
        </p:nvSpPr>
        <p:spPr/>
        <p:txBody>
          <a:bodyPr/>
          <a:lstStyle/>
          <a:p>
            <a:pPr marL="0" indent="0">
              <a:buNone/>
            </a:pPr>
            <a:r>
              <a:rPr lang="ru-RU" dirty="0"/>
              <a:t> Надзор подразделяется на:</a:t>
            </a:r>
          </a:p>
          <a:p>
            <a:r>
              <a:rPr lang="ru-RU" dirty="0"/>
              <a:t>1) надзор, осуществляемый уполномоченными законодательными актами государственными органами;</a:t>
            </a:r>
          </a:p>
          <a:p>
            <a:r>
              <a:rPr lang="ru-RU" dirty="0"/>
              <a:t>2) надзор, осуществляемый </a:t>
            </a:r>
            <a:r>
              <a:rPr lang="ru-RU" dirty="0" smtClean="0"/>
              <a:t>прокуратурой.</a:t>
            </a:r>
            <a:endParaRPr lang="ru-RU" dirty="0"/>
          </a:p>
        </p:txBody>
      </p:sp>
    </p:spTree>
    <p:extLst>
      <p:ext uri="{BB962C8B-B14F-4D97-AF65-F5344CB8AC3E}">
        <p14:creationId xmlns:p14="http://schemas.microsoft.com/office/powerpoint/2010/main" xmlns="" val="355062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Требования к организации и проведению мероприятий </a:t>
            </a:r>
            <a:r>
              <a:rPr lang="ru-RU" dirty="0" smtClean="0"/>
              <a:t>по контролю</a:t>
            </a:r>
            <a:endParaRPr lang="ru-RU" dirty="0"/>
          </a:p>
        </p:txBody>
      </p:sp>
      <p:sp>
        <p:nvSpPr>
          <p:cNvPr id="3" name="Объект 2"/>
          <p:cNvSpPr>
            <a:spLocks noGrp="1"/>
          </p:cNvSpPr>
          <p:nvPr>
            <p:ph idx="1"/>
          </p:nvPr>
        </p:nvSpPr>
        <p:spPr>
          <a:xfrm>
            <a:off x="677334" y="2160589"/>
            <a:ext cx="11257992" cy="4480843"/>
          </a:xfrm>
        </p:spPr>
        <p:txBody>
          <a:bodyPr>
            <a:normAutofit/>
          </a:bodyPr>
          <a:lstStyle/>
          <a:p>
            <a:r>
              <a:rPr lang="ru-RU" dirty="0"/>
              <a:t>1. Мероприятия по контролю проводятся на основании распоряжений (приказов) органов государственного контроля (надзора).</a:t>
            </a:r>
          </a:p>
          <a:p>
            <a:r>
              <a:rPr lang="ru-RU" dirty="0"/>
              <a:t>В распоряжении (приказе) о проведении мероприятия по контролю указываются:</a:t>
            </a:r>
          </a:p>
          <a:p>
            <a:r>
              <a:rPr lang="ru-RU" dirty="0"/>
              <a:t>номер и дата распоряжения (приказа) о проведении мероприятия по контролю;</a:t>
            </a:r>
          </a:p>
          <a:p>
            <a:r>
              <a:rPr lang="ru-RU" dirty="0"/>
              <a:t>наименование органа государственного контроля (надзора);</a:t>
            </a:r>
          </a:p>
          <a:p>
            <a:r>
              <a:rPr lang="ru-RU" dirty="0"/>
              <a:t>фамилия, имя, отчество и должность лица (лиц), уполномоченного на проведение мероприятия по контролю;</a:t>
            </a:r>
          </a:p>
          <a:p>
            <a:r>
              <a:rPr lang="ru-RU" dirty="0"/>
              <a:t>наименование юридического лица или фамилия, имя, отчество индивидуального предпринимателя, в отношении которых проводится мероприятие по контролю;</a:t>
            </a:r>
          </a:p>
          <a:p>
            <a:r>
              <a:rPr lang="ru-RU" dirty="0"/>
              <a:t>цели, задачи и предмет проводимого мероприятия по контролю;</a:t>
            </a:r>
          </a:p>
          <a:p>
            <a:r>
              <a:rPr lang="ru-RU" dirty="0"/>
              <a:t>правовые основания проведения мероприятия по контролю, в том числе нормативные правовые акты, обязательные требования которых подлежат проверке</a:t>
            </a:r>
            <a:r>
              <a:rPr lang="ru-RU" dirty="0" smtClean="0"/>
              <a:t>;</a:t>
            </a:r>
            <a:endParaRPr lang="ru-RU" dirty="0"/>
          </a:p>
        </p:txBody>
      </p:sp>
    </p:spTree>
    <p:extLst>
      <p:ext uri="{BB962C8B-B14F-4D97-AF65-F5344CB8AC3E}">
        <p14:creationId xmlns:p14="http://schemas.microsoft.com/office/powerpoint/2010/main" xmlns="" val="172273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dirty="0"/>
              <a:t>дата начала и окончания мероприятия по контролю.</a:t>
            </a:r>
          </a:p>
          <a:p>
            <a:r>
              <a:rPr lang="ru-RU" dirty="0"/>
              <a:t>Распоряжение (приказ) о проведении мероприятия по контролю либо его заверенная печатью копия предъявляется должностным лицом, осуществляющим мероприятие по контролю, руководителю или иному должностному лицу юридического лица либо индивидуальному предпринимателю одновременно со служебным удостоверением.</a:t>
            </a:r>
          </a:p>
          <a:p>
            <a:r>
              <a:rPr lang="ru-RU" dirty="0"/>
              <a:t>2. Мероприятие по контролю может проводиться только тем должностным лицом (лицами), которое указано в распоряжении (приказе) о проведении мероприятия по контролю.</a:t>
            </a:r>
          </a:p>
          <a:p>
            <a:endParaRPr lang="ru-RU" dirty="0"/>
          </a:p>
        </p:txBody>
      </p:sp>
    </p:spTree>
    <p:extLst>
      <p:ext uri="{BB962C8B-B14F-4D97-AF65-F5344CB8AC3E}">
        <p14:creationId xmlns:p14="http://schemas.microsoft.com/office/powerpoint/2010/main" xmlns="" val="1620762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dirty="0"/>
              <a:t>3. Продолжительность мероприятия по контролю не должна превышать один месяц.</a:t>
            </a:r>
          </a:p>
          <a:p>
            <a:r>
              <a:rPr lang="ru-RU" dirty="0"/>
              <a:t>В исключительных случаях, связанных с необходимостью проведения специальных исследований (испытаний), экспертиз со значительным объемом мероприятий по контролю, на основании мотивированного предложения должностного лица, осуществляющего мероприятие по контролю, руководителем органа государственного контроля (надзора) или его заместителем срок проведения мероприятия по контролю может быть продлен, но не более чем на один месяц.</a:t>
            </a:r>
          </a:p>
          <a:p>
            <a:endParaRPr lang="ru-RU" dirty="0"/>
          </a:p>
        </p:txBody>
      </p:sp>
    </p:spTree>
    <p:extLst>
      <p:ext uri="{BB962C8B-B14F-4D97-AF65-F5344CB8AC3E}">
        <p14:creationId xmlns:p14="http://schemas.microsoft.com/office/powerpoint/2010/main" xmlns="" val="122986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77334" y="2160589"/>
            <a:ext cx="8596668" cy="4697411"/>
          </a:xfrm>
        </p:spPr>
        <p:txBody>
          <a:bodyPr>
            <a:normAutofit/>
          </a:bodyPr>
          <a:lstStyle/>
          <a:p>
            <a:r>
              <a:rPr lang="ru-RU" dirty="0"/>
              <a:t>4. В целях проверки выполнения юридическими лицами и индивидуальными предпринимателями обязательных требований органом государственного контроля (надзора) в пределах своей компетенции проводятся плановые мероприятия по контролю.</a:t>
            </a:r>
          </a:p>
          <a:p>
            <a:r>
              <a:rPr lang="ru-RU" dirty="0"/>
              <a:t>В отношении одного юридического лица или индивидуального предпринимателя каждым органом государственного контроля (надзора) плановое мероприятие по контролю может быть проведено не более чем один раз в два года.</a:t>
            </a:r>
          </a:p>
          <a:p>
            <a:r>
              <a:rPr lang="ru-RU" dirty="0"/>
              <a:t>В отношении субъекта малого предпринимательства плановое мероприятие по контролю может быть проведено не ранее чем через три года с момента его государственной регистрации.</a:t>
            </a:r>
          </a:p>
          <a:p>
            <a:r>
              <a:rPr lang="ru-RU" dirty="0"/>
              <a:t>Положения абзацев второго и третьего настоящего пункта не применяются в отношении плановых мероприятий по контролю при проведении контроля за оборотом оружия.</a:t>
            </a:r>
          </a:p>
          <a:p>
            <a:endParaRPr lang="ru-RU" dirty="0"/>
          </a:p>
          <a:p>
            <a:endParaRPr lang="ru-RU" dirty="0"/>
          </a:p>
        </p:txBody>
      </p:sp>
    </p:spTree>
    <p:extLst>
      <p:ext uri="{BB962C8B-B14F-4D97-AF65-F5344CB8AC3E}">
        <p14:creationId xmlns:p14="http://schemas.microsoft.com/office/powerpoint/2010/main" xmlns="" val="3822914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77334" y="2160589"/>
            <a:ext cx="10512034" cy="4697411"/>
          </a:xfrm>
        </p:spPr>
        <p:txBody>
          <a:bodyPr>
            <a:normAutofit/>
          </a:bodyPr>
          <a:lstStyle/>
          <a:p>
            <a:r>
              <a:rPr lang="ru-RU" dirty="0"/>
              <a:t>5. Внеплановой проверке, предметом которой является контроль исполнения предписаний об устранении выявленных нарушений, подлежит деятельность юридического лица или индивидуального предпринимателя при выявлении в результате планового мероприятия по контролю нарушений обязательных требований.</a:t>
            </a:r>
          </a:p>
          <a:p>
            <a:r>
              <a:rPr lang="ru-RU" dirty="0"/>
              <a:t>Внеплановые мероприятия по контролю проводятся органами государственного контроля (надзора) также в случаях:</a:t>
            </a:r>
          </a:p>
          <a:p>
            <a:r>
              <a:rPr lang="ru-RU" dirty="0"/>
              <a:t>получения информации от юридических лиц, индивидуальных предпринимателей, органов государственной власти о возникновении аварийных ситуаций, об изменениях или о нарушениях технологических процессов, а также о выходе из строя сооружений, оборудования, которые могут непосредственно причинить вред жизни, здоровью людей, окружающей среде и имуществу граждан, юридических лиц и индивидуальных предпринимателей;</a:t>
            </a:r>
          </a:p>
          <a:p>
            <a:r>
              <a:rPr lang="ru-RU" dirty="0"/>
              <a:t>возникновения угрозы здоровью и жизни граждан, загрязнения окружающей среды, повреждения имущества, в том числе в отношении однородных товаров (работ, услуг) других юридических лиц и (или) индивидуальных предпринимателей</a:t>
            </a:r>
            <a:r>
              <a:rPr lang="ru-RU" dirty="0" smtClean="0"/>
              <a:t>;</a:t>
            </a:r>
            <a:endParaRPr lang="ru-RU" dirty="0"/>
          </a:p>
        </p:txBody>
      </p:sp>
    </p:spTree>
    <p:extLst>
      <p:ext uri="{BB962C8B-B14F-4D97-AF65-F5344CB8AC3E}">
        <p14:creationId xmlns:p14="http://schemas.microsoft.com/office/powerpoint/2010/main" xmlns="" val="59279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77333" y="2160589"/>
            <a:ext cx="10102961" cy="4697411"/>
          </a:xfrm>
        </p:spPr>
        <p:txBody>
          <a:bodyPr>
            <a:normAutofit/>
          </a:bodyPr>
          <a:lstStyle/>
          <a:p>
            <a:r>
              <a:rPr lang="ru-RU" dirty="0"/>
              <a:t>обращения граждан, юридических лиц и индивидуальных предпринимателей с жалобами на нарушения их прав и законных интересов действиями (бездействием) иных юридических лиц и (или) индивидуальных предпринимателей, связанные с невыполнением ими обязательных требований, а также получения иной информации, подтверждаемой документами и иными доказательствами, свидетельствующими о наличии признаков таких нарушений.</a:t>
            </a:r>
          </a:p>
          <a:p>
            <a:r>
              <a:rPr lang="ru-RU" dirty="0"/>
              <a:t>Мероприятия по контролю в случаях, установленных абзацами третьим и четвертым настоящего пункта, могут проводиться по мотивированному решению органа государственного контроля (надзора), в том числе в отношении иных юридических лиц и индивидуальных предпринимателей, использующих соответствующие однородные товары (работы, услуги) и (или) объекты.</a:t>
            </a:r>
          </a:p>
          <a:p>
            <a:r>
              <a:rPr lang="ru-RU" dirty="0"/>
              <a:t>Обращения, не позволяющие установить лицо, обратившееся в орган государственного контроля (надзора) не могут служить основанием для проведения внепланового мероприятия по контролю.</a:t>
            </a:r>
          </a:p>
          <a:p>
            <a:endParaRPr lang="ru-RU" dirty="0"/>
          </a:p>
        </p:txBody>
      </p:sp>
    </p:spTree>
    <p:extLst>
      <p:ext uri="{BB962C8B-B14F-4D97-AF65-F5344CB8AC3E}">
        <p14:creationId xmlns:p14="http://schemas.microsoft.com/office/powerpoint/2010/main" xmlns="" val="415340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77334" y="2160590"/>
            <a:ext cx="10415782" cy="4264274"/>
          </a:xfrm>
        </p:spPr>
        <p:txBody>
          <a:bodyPr>
            <a:normAutofit lnSpcReduction="10000"/>
          </a:bodyPr>
          <a:lstStyle/>
          <a:p>
            <a:r>
              <a:rPr lang="ru-RU" dirty="0"/>
              <a:t>6. В отношении юридических лиц и индивидуальных предпринимателей - членов саморегулируемой организации, солидарно несущих в соответствии с уставными документами субсидиарную ответственность за ущерб, причиненный членами указанной организации вследствие несоблюдения обязательных требований, предъявляемых к профессиональной деятельности, являющейся предметом саморегулирования, устанавливается порядок государственного контроля (надзора), предусматривающий проведение плановых мероприятий по контролю в отношении 10 процентов от общего числа членов саморегулируемой организации, но не менее чем в отношении двух членов саморегулируемой организации, определяемых по выбору органа государственного контроля (надзора).</a:t>
            </a:r>
          </a:p>
          <a:p>
            <a:r>
              <a:rPr lang="ru-RU" dirty="0"/>
              <a:t>Порядок проведения плановых мероприятий по контролю в отношении членов саморегулируемой организации устанавливается распоряжением (приказом) органа государственного контроля (надзора) по обращению саморегулируемой организации, которое должно содержать сведения, подтверждающие членство в саморегулируемой организации и солидарное несение предусмотренной настоящим пунктом субсидиарной ответственности ее членов за ущерб</a:t>
            </a:r>
            <a:r>
              <a:rPr lang="ru-RU" dirty="0" smtClean="0"/>
              <a:t>.</a:t>
            </a:r>
            <a:endParaRPr lang="ru-RU" dirty="0"/>
          </a:p>
        </p:txBody>
      </p:sp>
    </p:spTree>
    <p:extLst>
      <p:ext uri="{BB962C8B-B14F-4D97-AF65-F5344CB8AC3E}">
        <p14:creationId xmlns:p14="http://schemas.microsoft.com/office/powerpoint/2010/main" xmlns="" val="2311697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dirty="0" smtClean="0"/>
              <a:t>В </a:t>
            </a:r>
            <a:r>
              <a:rPr lang="ru-RU" dirty="0"/>
              <a:t>установлении порядка проведения плановых мероприятий по контролю в отношении членов саморегулируемой организации может быть отказано при наличии у органа государственного контроля (надзора) в момент обращения оснований проведения в отношении ее членов внеплановых мероприятий по контролю.</a:t>
            </a:r>
          </a:p>
          <a:p>
            <a:r>
              <a:rPr lang="ru-RU" dirty="0"/>
              <a:t>Решение об отказе в установлении порядка государственного контроля (надзора) саморегулируемой организации, принятое руководителем органа государственного контроля (надзора), может быть обжаловано в установленном порядке.</a:t>
            </a:r>
          </a:p>
          <a:p>
            <a:endParaRPr lang="ru-RU" dirty="0"/>
          </a:p>
          <a:p>
            <a:pPr marL="0" indent="0">
              <a:buNone/>
            </a:pPr>
            <a:endParaRPr lang="ru-RU" dirty="0"/>
          </a:p>
        </p:txBody>
      </p:sp>
    </p:spTree>
    <p:extLst>
      <p:ext uri="{BB962C8B-B14F-4D97-AF65-F5344CB8AC3E}">
        <p14:creationId xmlns:p14="http://schemas.microsoft.com/office/powerpoint/2010/main" xmlns="" val="1218344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77334" y="2160589"/>
            <a:ext cx="10921108" cy="4697411"/>
          </a:xfrm>
        </p:spPr>
        <p:txBody>
          <a:bodyPr>
            <a:normAutofit lnSpcReduction="10000"/>
          </a:bodyPr>
          <a:lstStyle/>
          <a:p>
            <a:r>
              <a:rPr lang="ru-RU" dirty="0"/>
              <a:t>7. В случае выявления нарушений обязательных требований членами саморегулируемой организации должностные лица органа государственного контроля (надзора) обязаны при проведении плановых мероприятий по контролю сообщить саморегулируемой организации о выявленных нарушениях.</a:t>
            </a:r>
          </a:p>
          <a:p>
            <a:r>
              <a:rPr lang="ru-RU" dirty="0"/>
              <a:t>В случае, если при проведении плановых мероприятий по контролю одним из членов саморегулируемой организации допускаются нарушения обязательных требований, органом государственного контроля (надзора) может быть принято решение о проведении внеплановых мероприятий по контролю в отношении любых других членов саморегулируемой организации.</a:t>
            </a:r>
          </a:p>
          <a:p>
            <a:r>
              <a:rPr lang="ru-RU" dirty="0"/>
              <a:t>Нарушения обязательных требований членами саморегулируемой организации, выявленные при проведении внеплановых мероприятий по контролю, являются основанием принятия решения органом государственного контроля (надзора) об отмене установленного порядка проведения плановых мероприятий по контролю в отношении членов саморегулируемой организации.</a:t>
            </a:r>
          </a:p>
          <a:p>
            <a:r>
              <a:rPr lang="ru-RU" dirty="0"/>
              <a:t>Принятое решение с указанием допущенных членами саморегулируемой организации нарушений и обстоятельств, послуживших основанием принятия такого решения, доводится органом государственного контроля (надзора) в письменной форме до сведения саморегулируемой организации в течение трех дней с даты его принятия.</a:t>
            </a:r>
          </a:p>
          <a:p>
            <a:endParaRPr lang="ru-RU" dirty="0"/>
          </a:p>
          <a:p>
            <a:endParaRPr lang="ru-RU" dirty="0"/>
          </a:p>
        </p:txBody>
      </p:sp>
    </p:spTree>
    <p:extLst>
      <p:ext uri="{BB962C8B-B14F-4D97-AF65-F5344CB8AC3E}">
        <p14:creationId xmlns:p14="http://schemas.microsoft.com/office/powerpoint/2010/main" xmlns="" val="3638316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8. Особенности проведения мероприятий по контролю в отдельных сферах государственного контроля (надзора) устанавливаются федеральными законами или в установленном ими порядке с учетом положений настоящего Федерального закона.</a:t>
            </a:r>
          </a:p>
          <a:p>
            <a:endParaRPr lang="ru-RU" dirty="0"/>
          </a:p>
        </p:txBody>
      </p:sp>
    </p:spTree>
    <p:extLst>
      <p:ext uri="{BB962C8B-B14F-4D97-AF65-F5344CB8AC3E}">
        <p14:creationId xmlns:p14="http://schemas.microsoft.com/office/powerpoint/2010/main" xmlns="" val="92977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Защита от неправомерных действий, контролирующих </a:t>
            </a:r>
            <a:r>
              <a:rPr lang="ru-RU" dirty="0" smtClean="0"/>
              <a:t>органов.</a:t>
            </a:r>
            <a:endParaRPr lang="ru-RU" dirty="0"/>
          </a:p>
        </p:txBody>
      </p:sp>
      <p:sp>
        <p:nvSpPr>
          <p:cNvPr id="3" name="Объект 2"/>
          <p:cNvSpPr>
            <a:spLocks noGrp="1"/>
          </p:cNvSpPr>
          <p:nvPr>
            <p:ph idx="1"/>
          </p:nvPr>
        </p:nvSpPr>
        <p:spPr/>
        <p:txBody>
          <a:bodyPr/>
          <a:lstStyle/>
          <a:p>
            <a:r>
              <a:rPr lang="ru-RU" dirty="0"/>
              <a:t>Все способы защиты можно разделить на </a:t>
            </a:r>
            <a:r>
              <a:rPr lang="ru-RU" dirty="0" err="1"/>
              <a:t>юрисдикционные</a:t>
            </a:r>
            <a:r>
              <a:rPr lang="ru-RU" dirty="0"/>
              <a:t> (обращение в компетентные органы) и </a:t>
            </a:r>
            <a:r>
              <a:rPr lang="ru-RU" dirty="0" err="1"/>
              <a:t>неюрисдикционные</a:t>
            </a:r>
            <a:r>
              <a:rPr lang="ru-RU" dirty="0"/>
              <a:t> (без обращения в какие-либо инстанции). ФЗ «О защите прав юридических лиц и индивидуальных предпринимателей при проведении государственного контроля (надзора)» определяет государственный контроль (надзор) и принципы защиты прав.</a:t>
            </a:r>
          </a:p>
        </p:txBody>
      </p:sp>
    </p:spTree>
    <p:extLst>
      <p:ext uri="{BB962C8B-B14F-4D97-AF65-F5344CB8AC3E}">
        <p14:creationId xmlns:p14="http://schemas.microsoft.com/office/powerpoint/2010/main" xmlns="" val="499084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Юрисдикционная</a:t>
            </a:r>
            <a:r>
              <a:rPr lang="ru-RU" dirty="0" smtClean="0"/>
              <a:t>.</a:t>
            </a:r>
            <a:endParaRPr lang="ru-RU" dirty="0"/>
          </a:p>
        </p:txBody>
      </p:sp>
      <p:sp>
        <p:nvSpPr>
          <p:cNvPr id="3" name="Объект 2"/>
          <p:cNvSpPr>
            <a:spLocks noGrp="1"/>
          </p:cNvSpPr>
          <p:nvPr>
            <p:ph idx="1"/>
          </p:nvPr>
        </p:nvSpPr>
        <p:spPr/>
        <p:txBody>
          <a:bodyPr/>
          <a:lstStyle/>
          <a:p>
            <a:r>
              <a:rPr lang="ru-RU" dirty="0" err="1"/>
              <a:t>Юрисдикционная</a:t>
            </a:r>
            <a:r>
              <a:rPr lang="ru-RU" dirty="0"/>
              <a:t> форма защиты есть деятельность уполномоченных государством органов по защите нарушенных или оспариваемых субъективных прав. Суть ее выражается в том, что лицо, права и законные интересы которого нарушены неправомерными действиями, обращается за защитой к государственным или иным компетентным органам (в суд, арбитражный, третейский суд, вышестоящую инстанцию и т.д.), которые уполномочены принять необходимые меры для восстановления нарушенного права и пресечения правонарушения.</a:t>
            </a:r>
          </a:p>
        </p:txBody>
      </p:sp>
    </p:spTree>
    <p:extLst>
      <p:ext uri="{BB962C8B-B14F-4D97-AF65-F5344CB8AC3E}">
        <p14:creationId xmlns:p14="http://schemas.microsoft.com/office/powerpoint/2010/main" xmlns="" val="425005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Неюрисдикционная</a:t>
            </a:r>
            <a:r>
              <a:rPr lang="ru-RU" dirty="0" smtClean="0"/>
              <a:t>.</a:t>
            </a:r>
            <a:endParaRPr lang="ru-RU" dirty="0"/>
          </a:p>
        </p:txBody>
      </p:sp>
      <p:sp>
        <p:nvSpPr>
          <p:cNvPr id="3" name="Объект 2"/>
          <p:cNvSpPr>
            <a:spLocks noGrp="1"/>
          </p:cNvSpPr>
          <p:nvPr>
            <p:ph idx="1"/>
          </p:nvPr>
        </p:nvSpPr>
        <p:spPr/>
        <p:txBody>
          <a:bodyPr/>
          <a:lstStyle/>
          <a:p>
            <a:r>
              <a:rPr lang="ru-RU" dirty="0" err="1"/>
              <a:t>Неюрисдикционная</a:t>
            </a:r>
            <a:r>
              <a:rPr lang="ru-RU" dirty="0"/>
              <a:t> форма защиты охватывает собой действия граждан и организаций по защите гражданских прав и охраняемых законом интересов, которые совершаются ими самостоятельно, без обращения за помощью к государственным и иным компетентным органам. В ГК указанные действия объединены в понятие самозащита гражданских прав и рассматриваются в качестве одного из способов защиты гражданских прав (ст. 12 ГК); однако ряд ученых считает, что с данной их квалификацией в научном плане согласиться невозможно, так как здесь смешаны близкие, но отнюдь не совпадающие понятия - способ и форма защиты гражданских прав </a:t>
            </a:r>
            <a:r>
              <a:rPr lang="ru-RU" dirty="0" smtClean="0"/>
              <a:t>(Сергеев </a:t>
            </a:r>
            <a:r>
              <a:rPr lang="ru-RU" dirty="0"/>
              <a:t>А.П., Толстой Ю.К. Гражданское право: учеб.: в 3 т. Т. 1. - 6-е изд., </a:t>
            </a:r>
            <a:r>
              <a:rPr lang="ru-RU" dirty="0" err="1"/>
              <a:t>перераб</a:t>
            </a:r>
            <a:r>
              <a:rPr lang="ru-RU" dirty="0"/>
              <a:t>. и доп. - М.: ТК </a:t>
            </a:r>
            <a:r>
              <a:rPr lang="ru-RU" dirty="0" err="1"/>
              <a:t>Велби</a:t>
            </a:r>
            <a:r>
              <a:rPr lang="ru-RU" dirty="0"/>
              <a:t>, Изд-во Проспект, 2006 -339с</a:t>
            </a:r>
            <a:r>
              <a:rPr lang="ru-RU" dirty="0" smtClean="0"/>
              <a:t>.) </a:t>
            </a:r>
            <a:r>
              <a:rPr lang="ru-RU" dirty="0"/>
              <a:t>.</a:t>
            </a:r>
          </a:p>
        </p:txBody>
      </p:sp>
    </p:spTree>
    <p:extLst>
      <p:ext uri="{BB962C8B-B14F-4D97-AF65-F5344CB8AC3E}">
        <p14:creationId xmlns:p14="http://schemas.microsoft.com/office/powerpoint/2010/main" xmlns="" val="230687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609600"/>
            <a:ext cx="10656413" cy="1320800"/>
          </a:xfrm>
        </p:spPr>
        <p:txBody>
          <a:bodyPr>
            <a:normAutofit fontScale="90000"/>
          </a:bodyPr>
          <a:lstStyle/>
          <a:p>
            <a:r>
              <a:rPr lang="ru-RU" dirty="0"/>
              <a:t>Способы защиты прав и </a:t>
            </a:r>
            <a:r>
              <a:rPr lang="ru-RU" dirty="0" smtClean="0"/>
              <a:t>интересов предпринимателя </a:t>
            </a:r>
            <a:r>
              <a:rPr lang="ru-RU" dirty="0"/>
              <a:t>в отношениях </a:t>
            </a:r>
            <a:r>
              <a:rPr lang="ru-RU" dirty="0" smtClean="0"/>
              <a:t>с государственными органами.</a:t>
            </a:r>
            <a:endParaRPr lang="ru-RU" dirty="0"/>
          </a:p>
        </p:txBody>
      </p:sp>
      <p:sp>
        <p:nvSpPr>
          <p:cNvPr id="3" name="Объект 2"/>
          <p:cNvSpPr>
            <a:spLocks noGrp="1"/>
          </p:cNvSpPr>
          <p:nvPr>
            <p:ph idx="1"/>
          </p:nvPr>
        </p:nvSpPr>
        <p:spPr/>
        <p:txBody>
          <a:bodyPr/>
          <a:lstStyle/>
          <a:p>
            <a:r>
              <a:rPr lang="ru-RU" dirty="0"/>
              <a:t>Под защитой прав предпринимателей понимается совокупность нормативно установленных мер (механизмов) по восстановлению или признанию нарушенных или оспариваемых прав и интересов их обладателей, которые осуществляются в определенных формах, определенными способами, в законодательно определенных границах, с применением к нарушителям мер юридической ответственности, а также механизма по практической реализации (исполнимости) этих мер</a:t>
            </a:r>
            <a:r>
              <a:rPr lang="ru-RU" dirty="0" smtClean="0"/>
              <a:t>.</a:t>
            </a:r>
          </a:p>
          <a:p>
            <a:r>
              <a:rPr lang="ru-RU" dirty="0"/>
              <a:t>Предметом же защиты в сфере предпринимательской и иной экономической деятельности являются нарушенные или оспариваемые права и законные интересы лиц, осуществляющих такую деятельность.</a:t>
            </a:r>
          </a:p>
        </p:txBody>
      </p:sp>
    </p:spTree>
    <p:extLst>
      <p:ext uri="{BB962C8B-B14F-4D97-AF65-F5344CB8AC3E}">
        <p14:creationId xmlns:p14="http://schemas.microsoft.com/office/powerpoint/2010/main" xmlns="" val="3307403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609600"/>
            <a:ext cx="10367655" cy="1320800"/>
          </a:xfrm>
        </p:spPr>
        <p:txBody>
          <a:bodyPr>
            <a:normAutofit fontScale="90000"/>
          </a:bodyPr>
          <a:lstStyle/>
          <a:p>
            <a:r>
              <a:rPr lang="ru-RU" dirty="0"/>
              <a:t>Способы защиты прав и интересов предпринимателя в отношениях с государственными органами.</a:t>
            </a:r>
          </a:p>
        </p:txBody>
      </p:sp>
      <p:sp>
        <p:nvSpPr>
          <p:cNvPr id="3" name="Объект 2"/>
          <p:cNvSpPr>
            <a:spLocks noGrp="1"/>
          </p:cNvSpPr>
          <p:nvPr>
            <p:ph idx="1"/>
          </p:nvPr>
        </p:nvSpPr>
        <p:spPr/>
        <p:txBody>
          <a:bodyPr/>
          <a:lstStyle/>
          <a:p>
            <a:r>
              <a:rPr lang="ru-RU" dirty="0"/>
              <a:t>Материально-правовые </a:t>
            </a:r>
            <a:r>
              <a:rPr lang="ru-RU" dirty="0" smtClean="0"/>
              <a:t>способы.</a:t>
            </a:r>
          </a:p>
          <a:p>
            <a:r>
              <a:rPr lang="ru-RU" dirty="0" smtClean="0"/>
              <a:t>Процессуальные </a:t>
            </a:r>
            <a:r>
              <a:rPr lang="ru-RU" dirty="0"/>
              <a:t>способы </a:t>
            </a:r>
            <a:r>
              <a:rPr lang="ru-RU" dirty="0" smtClean="0"/>
              <a:t>защиты.</a:t>
            </a:r>
          </a:p>
          <a:p>
            <a:r>
              <a:rPr lang="ru-RU" dirty="0"/>
              <a:t>Самостоятельным способом </a:t>
            </a:r>
            <a:r>
              <a:rPr lang="ru-RU" dirty="0" smtClean="0"/>
              <a:t>защиты.</a:t>
            </a:r>
          </a:p>
          <a:p>
            <a:endParaRPr lang="ru-RU" dirty="0"/>
          </a:p>
        </p:txBody>
      </p:sp>
    </p:spTree>
    <p:extLst>
      <p:ext uri="{BB962C8B-B14F-4D97-AF65-F5344CB8AC3E}">
        <p14:creationId xmlns:p14="http://schemas.microsoft.com/office/powerpoint/2010/main" xmlns="" val="1974534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9429192" cy="1320800"/>
          </a:xfrm>
        </p:spPr>
        <p:txBody>
          <a:bodyPr/>
          <a:lstStyle/>
          <a:p>
            <a:r>
              <a:rPr lang="ru-RU" dirty="0"/>
              <a:t>Формы защиты прав </a:t>
            </a:r>
            <a:r>
              <a:rPr lang="ru-RU" dirty="0" smtClean="0"/>
              <a:t>предпринимателей.</a:t>
            </a:r>
            <a:endParaRPr lang="ru-RU" dirty="0"/>
          </a:p>
        </p:txBody>
      </p:sp>
      <p:sp>
        <p:nvSpPr>
          <p:cNvPr id="3" name="Объект 2"/>
          <p:cNvSpPr>
            <a:spLocks noGrp="1"/>
          </p:cNvSpPr>
          <p:nvPr>
            <p:ph idx="1"/>
          </p:nvPr>
        </p:nvSpPr>
        <p:spPr/>
        <p:txBody>
          <a:bodyPr>
            <a:normAutofit/>
          </a:bodyPr>
          <a:lstStyle/>
          <a:p>
            <a:pPr marL="0" indent="0">
              <a:buNone/>
            </a:pPr>
            <a:r>
              <a:rPr lang="ru-RU" dirty="0" smtClean="0"/>
              <a:t>Формы защиты прав предпринимателей делятся на судебные и внесудебные.</a:t>
            </a:r>
          </a:p>
          <a:p>
            <a:pPr marL="0" indent="0">
              <a:buNone/>
            </a:pPr>
            <a:r>
              <a:rPr lang="ru-RU" dirty="0" smtClean="0"/>
              <a:t>Судебные </a:t>
            </a:r>
            <a:r>
              <a:rPr lang="ru-RU" dirty="0"/>
              <a:t>формы защиты прав предпринимателей предполагают определенного рода деятельность со стороны таких органов, как</a:t>
            </a:r>
            <a:r>
              <a:rPr lang="ru-RU" dirty="0" smtClean="0"/>
              <a:t>:</a:t>
            </a:r>
            <a:endParaRPr lang="ru-RU" dirty="0"/>
          </a:p>
          <a:p>
            <a:r>
              <a:rPr lang="ru-RU" dirty="0"/>
              <a:t>Конституционный Суд РФ;</a:t>
            </a:r>
          </a:p>
          <a:p>
            <a:r>
              <a:rPr lang="ru-RU" dirty="0"/>
              <a:t>арбитражные суды;</a:t>
            </a:r>
          </a:p>
          <a:p>
            <a:r>
              <a:rPr lang="ru-RU" dirty="0"/>
              <a:t>суды общей юрисдикции</a:t>
            </a:r>
            <a:r>
              <a:rPr lang="ru-RU" dirty="0" smtClean="0"/>
              <a:t>.</a:t>
            </a:r>
            <a:endParaRPr lang="ru-RU" dirty="0"/>
          </a:p>
        </p:txBody>
      </p:sp>
    </p:spTree>
    <p:extLst>
      <p:ext uri="{BB962C8B-B14F-4D97-AF65-F5344CB8AC3E}">
        <p14:creationId xmlns:p14="http://schemas.microsoft.com/office/powerpoint/2010/main" xmlns="" val="3749464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9958582" cy="1320800"/>
          </a:xfrm>
        </p:spPr>
        <p:txBody>
          <a:bodyPr/>
          <a:lstStyle/>
          <a:p>
            <a:r>
              <a:rPr lang="ru-RU" dirty="0"/>
              <a:t>Формы защиты прав предпринимателей.</a:t>
            </a:r>
          </a:p>
        </p:txBody>
      </p:sp>
      <p:sp>
        <p:nvSpPr>
          <p:cNvPr id="3" name="Объект 2"/>
          <p:cNvSpPr>
            <a:spLocks noGrp="1"/>
          </p:cNvSpPr>
          <p:nvPr>
            <p:ph idx="1"/>
          </p:nvPr>
        </p:nvSpPr>
        <p:spPr/>
        <p:txBody>
          <a:bodyPr/>
          <a:lstStyle/>
          <a:p>
            <a:pPr marL="0" indent="0">
              <a:buNone/>
            </a:pPr>
            <a:r>
              <a:rPr lang="ru-RU" dirty="0"/>
              <a:t>К формам внесудебной защиты прав и интересов предпринимателей следует отнести</a:t>
            </a:r>
            <a:r>
              <a:rPr lang="ru-RU" dirty="0" smtClean="0"/>
              <a:t>:</a:t>
            </a:r>
            <a:endParaRPr lang="ru-RU" dirty="0"/>
          </a:p>
          <a:p>
            <a:r>
              <a:rPr lang="ru-RU" dirty="0"/>
              <a:t>нотариальную защиту;</a:t>
            </a:r>
          </a:p>
          <a:p>
            <a:r>
              <a:rPr lang="ru-RU" dirty="0"/>
              <a:t>третейское разбирательство;</a:t>
            </a:r>
          </a:p>
          <a:p>
            <a:r>
              <a:rPr lang="ru-RU" dirty="0"/>
              <a:t>досудебный (претензионный) порядок урегулирования споров.</a:t>
            </a:r>
          </a:p>
          <a:p>
            <a:endParaRPr lang="ru-RU" dirty="0"/>
          </a:p>
        </p:txBody>
      </p:sp>
    </p:spTree>
    <p:extLst>
      <p:ext uri="{BB962C8B-B14F-4D97-AF65-F5344CB8AC3E}">
        <p14:creationId xmlns:p14="http://schemas.microsoft.com/office/powerpoint/2010/main" xmlns="" val="2334948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используемой литературы.</a:t>
            </a:r>
            <a:endParaRPr lang="ru-RU" dirty="0"/>
          </a:p>
        </p:txBody>
      </p:sp>
      <p:sp>
        <p:nvSpPr>
          <p:cNvPr id="3" name="Объект 2"/>
          <p:cNvSpPr>
            <a:spLocks noGrp="1"/>
          </p:cNvSpPr>
          <p:nvPr>
            <p:ph idx="1"/>
          </p:nvPr>
        </p:nvSpPr>
        <p:spPr>
          <a:xfrm>
            <a:off x="869839" y="1930400"/>
            <a:ext cx="9332940" cy="4927600"/>
          </a:xfrm>
        </p:spPr>
        <p:txBody>
          <a:bodyPr>
            <a:normAutofit/>
          </a:bodyPr>
          <a:lstStyle/>
          <a:p>
            <a:pPr>
              <a:buFont typeface="+mj-lt"/>
              <a:buAutoNum type="arabicPeriod"/>
            </a:pPr>
            <a:r>
              <a:rPr lang="ru-RU" dirty="0"/>
              <a:t>Анохин В.С. Предпринимательское право: Учебник для студентов </a:t>
            </a:r>
            <a:r>
              <a:rPr lang="ru-RU" dirty="0" err="1"/>
              <a:t>высш</a:t>
            </a:r>
            <a:r>
              <a:rPr lang="ru-RU" dirty="0"/>
              <a:t>. учеб. заведений. - </a:t>
            </a:r>
            <a:r>
              <a:rPr lang="ru-RU" dirty="0" err="1"/>
              <a:t>Гуманит</a:t>
            </a:r>
            <a:r>
              <a:rPr lang="ru-RU" dirty="0"/>
              <a:t>. изд. центр ВЛАДОС, 20003. - 302 с.</a:t>
            </a:r>
          </a:p>
          <a:p>
            <a:pPr>
              <a:buFont typeface="+mj-lt"/>
              <a:buAutoNum type="arabicPeriod"/>
            </a:pPr>
            <a:r>
              <a:rPr lang="ru-RU" dirty="0" err="1" smtClean="0"/>
              <a:t>Байша</a:t>
            </a:r>
            <a:r>
              <a:rPr lang="ru-RU" dirty="0" smtClean="0"/>
              <a:t> </a:t>
            </a:r>
            <a:r>
              <a:rPr lang="ru-RU" dirty="0"/>
              <a:t>Ж.Ф. Предпринимательское право. Конспект лекций. - Ростов-н/Д, 2004. - 160 с.</a:t>
            </a:r>
          </a:p>
          <a:p>
            <a:pPr>
              <a:buFont typeface="+mj-lt"/>
              <a:buAutoNum type="arabicPeriod"/>
            </a:pPr>
            <a:r>
              <a:rPr lang="ru-RU" dirty="0" err="1" smtClean="0"/>
              <a:t>Жилинский</a:t>
            </a:r>
            <a:r>
              <a:rPr lang="ru-RU" dirty="0" smtClean="0"/>
              <a:t> </a:t>
            </a:r>
            <a:r>
              <a:rPr lang="ru-RU" dirty="0"/>
              <a:t>С.Э. Предпринимательское право: Учеб. для вузов. - М.: Норма, 2004. - 928 с.</a:t>
            </a:r>
          </a:p>
          <a:p>
            <a:pPr>
              <a:buFont typeface="+mj-lt"/>
              <a:buAutoNum type="arabicPeriod"/>
            </a:pPr>
            <a:r>
              <a:rPr lang="ru-RU" dirty="0" err="1" smtClean="0"/>
              <a:t>Пантюхин</a:t>
            </a:r>
            <a:r>
              <a:rPr lang="ru-RU" dirty="0" smtClean="0"/>
              <a:t> </a:t>
            </a:r>
            <a:r>
              <a:rPr lang="ru-RU" dirty="0"/>
              <a:t>А.В. Смирнова Е.В. Предпринимательское право в вопросах и ответах: Учеб. пособие. - М.: ТК </a:t>
            </a:r>
            <a:r>
              <a:rPr lang="ru-RU" dirty="0" err="1"/>
              <a:t>Велби</a:t>
            </a:r>
            <a:r>
              <a:rPr lang="ru-RU" dirty="0"/>
              <a:t>, </a:t>
            </a:r>
            <a:r>
              <a:rPr lang="ru-RU" dirty="0" err="1"/>
              <a:t>КноРус</a:t>
            </a:r>
            <a:r>
              <a:rPr lang="ru-RU" dirty="0"/>
              <a:t>, 2004. - 232 с.</a:t>
            </a:r>
          </a:p>
          <a:p>
            <a:pPr>
              <a:buFont typeface="+mj-lt"/>
              <a:buAutoNum type="arabicPeriod"/>
            </a:pPr>
            <a:r>
              <a:rPr lang="ru-RU" dirty="0" smtClean="0"/>
              <a:t>Предпринимательское </a:t>
            </a:r>
            <a:r>
              <a:rPr lang="ru-RU" dirty="0"/>
              <a:t>право. Серия "Учебники и учебные пособия". - Ростов-н/Д, "Феникс", 2003. - 640 с.</a:t>
            </a:r>
          </a:p>
          <a:p>
            <a:pPr>
              <a:buFont typeface="+mj-lt"/>
              <a:buAutoNum type="arabicPeriod"/>
            </a:pPr>
            <a:r>
              <a:rPr lang="ru-RU" dirty="0" smtClean="0"/>
              <a:t>Ершова </a:t>
            </a:r>
            <a:r>
              <a:rPr lang="ru-RU" dirty="0"/>
              <a:t>И.В. предпринимательское право: Вопросы и ответы. - 2-е издание исправленное и дополненное. - Юриспруденция, 2003. - 256 с.</a:t>
            </a:r>
          </a:p>
        </p:txBody>
      </p:sp>
    </p:spTree>
    <p:extLst>
      <p:ext uri="{BB962C8B-B14F-4D97-AF65-F5344CB8AC3E}">
        <p14:creationId xmlns:p14="http://schemas.microsoft.com/office/powerpoint/2010/main" xmlns="" val="37930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5902" y="2366211"/>
            <a:ext cx="10536098" cy="3384884"/>
          </a:xfrm>
        </p:spPr>
        <p:txBody>
          <a:bodyPr>
            <a:normAutofit/>
          </a:bodyPr>
          <a:lstStyle/>
          <a:p>
            <a:r>
              <a:rPr lang="ru-RU" sz="5400" dirty="0" smtClean="0"/>
              <a:t>Спасибо за внимание. </a:t>
            </a:r>
            <a:endParaRPr lang="ru-RU" sz="5400" dirty="0"/>
          </a:p>
        </p:txBody>
      </p:sp>
    </p:spTree>
    <p:extLst>
      <p:ext uri="{BB962C8B-B14F-4D97-AF65-F5344CB8AC3E}">
        <p14:creationId xmlns:p14="http://schemas.microsoft.com/office/powerpoint/2010/main" xmlns="" val="1573944191"/>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TotalTime>
  <Words>1830</Words>
  <Application>Microsoft Office PowerPoint</Application>
  <PresentationFormat>Произвольный</PresentationFormat>
  <Paragraphs>78</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Грань</vt:lpstr>
      <vt:lpstr>Государственный контроль коммерческой деятельности.</vt:lpstr>
      <vt:lpstr>Понятие государственного контроля.</vt:lpstr>
      <vt:lpstr>Виды государственного контроля.</vt:lpstr>
      <vt:lpstr>Виды государственного контроля.</vt:lpstr>
      <vt:lpstr>Требования к организации и проведению мероприятий по контролю</vt:lpstr>
      <vt:lpstr>Слайд 6</vt:lpstr>
      <vt:lpstr>Слайд 7</vt:lpstr>
      <vt:lpstr>Слайд 8</vt:lpstr>
      <vt:lpstr>Слайд 9</vt:lpstr>
      <vt:lpstr>Слайд 10</vt:lpstr>
      <vt:lpstr>Слайд 11</vt:lpstr>
      <vt:lpstr>Слайд 12</vt:lpstr>
      <vt:lpstr>Слайд 13</vt:lpstr>
      <vt:lpstr>Слайд 14</vt:lpstr>
      <vt:lpstr>Защита от неправомерных действий, контролирующих органов.</vt:lpstr>
      <vt:lpstr>Юрисдикционная.</vt:lpstr>
      <vt:lpstr>Неюрисдикционная.</vt:lpstr>
      <vt:lpstr>Способы защиты прав и интересов предпринимателя в отношениях с государственными органами.</vt:lpstr>
      <vt:lpstr>Способы защиты прав и интересов предпринимателя в отношениях с государственными органами.</vt:lpstr>
      <vt:lpstr>Формы защиты прав предпринимателей.</vt:lpstr>
      <vt:lpstr>Формы защиты прав предпринимателей.</vt:lpstr>
      <vt:lpstr>Список используемой литературы.</vt:lpstr>
      <vt:lpstr>Спасибо за внимание.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Государственный контроль коммерческой деятельности.</dc:title>
  <dc:creator>Пользователь Windows</dc:creator>
  <cp:lastModifiedBy>Алекс</cp:lastModifiedBy>
  <cp:revision>5</cp:revision>
  <dcterms:created xsi:type="dcterms:W3CDTF">2014-05-12T05:49:33Z</dcterms:created>
  <dcterms:modified xsi:type="dcterms:W3CDTF">2014-05-15T04:58:21Z</dcterms:modified>
</cp:coreProperties>
</file>