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17" r:id="rId1"/>
  </p:sldMasterIdLst>
  <p:sldIdLst>
    <p:sldId id="256" r:id="rId2"/>
    <p:sldId id="258" r:id="rId3"/>
    <p:sldId id="260" r:id="rId4"/>
    <p:sldId id="261" r:id="rId5"/>
    <p:sldId id="262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266" r:id="rId14"/>
    <p:sldId id="269" r:id="rId15"/>
    <p:sldId id="257" r:id="rId16"/>
    <p:sldId id="311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263" r:id="rId25"/>
    <p:sldId id="265" r:id="rId26"/>
    <p:sldId id="274" r:id="rId27"/>
    <p:sldId id="267" r:id="rId28"/>
    <p:sldId id="268" r:id="rId29"/>
    <p:sldId id="270" r:id="rId30"/>
    <p:sldId id="277" r:id="rId31"/>
    <p:sldId id="281" r:id="rId32"/>
    <p:sldId id="259" r:id="rId33"/>
    <p:sldId id="282" r:id="rId34"/>
    <p:sldId id="283" r:id="rId35"/>
    <p:sldId id="285" r:id="rId36"/>
    <p:sldId id="284" r:id="rId37"/>
    <p:sldId id="286" r:id="rId38"/>
    <p:sldId id="287" r:id="rId39"/>
    <p:sldId id="288" r:id="rId40"/>
    <p:sldId id="292" r:id="rId41"/>
    <p:sldId id="293" r:id="rId42"/>
    <p:sldId id="294" r:id="rId43"/>
    <p:sldId id="295" r:id="rId44"/>
  </p:sldIdLst>
  <p:sldSz cx="9144000" cy="6858000" type="screen4x3"/>
  <p:notesSz cx="6858000" cy="9144000"/>
  <p:custDataLst>
    <p:tags r:id="rId4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33" autoAdjust="0"/>
  </p:normalViewPr>
  <p:slideViewPr>
    <p:cSldViewPr>
      <p:cViewPr varScale="1">
        <p:scale>
          <a:sx n="106" d="100"/>
          <a:sy n="106" d="100"/>
        </p:scale>
        <p:origin x="169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9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 algn="r"/>
            <a:fld id="{EBF2D332-9730-4522-838A-9C1C540AFC5B}" type="slidenum">
              <a:rPr lang="ru-RU" sz="1400" b="0" strike="noStrike" spc="-1" smtClean="0">
                <a:solidFill>
                  <a:srgbClr val="000000"/>
                </a:solidFill>
                <a:latin typeface="Verdana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BF2D332-9730-4522-838A-9C1C540AFC5B}" type="slidenum">
              <a:rPr lang="ru-RU" sz="1400" b="0" strike="noStrike" spc="-1" smtClean="0">
                <a:solidFill>
                  <a:srgbClr val="000000"/>
                </a:solidFill>
                <a:latin typeface="Verdana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BF2D332-9730-4522-838A-9C1C540AFC5B}" type="slidenum">
              <a:rPr lang="ru-RU" sz="1400" b="0" strike="noStrike" spc="-1" smtClean="0">
                <a:solidFill>
                  <a:srgbClr val="000000"/>
                </a:solidFill>
                <a:latin typeface="Verdana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BF2D332-9730-4522-838A-9C1C540AFC5B}" type="slidenum">
              <a:rPr lang="ru-RU" sz="1400" b="0" strike="noStrike" spc="-1" smtClean="0">
                <a:solidFill>
                  <a:srgbClr val="000000"/>
                </a:solidFill>
                <a:latin typeface="Verdana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BF2D332-9730-4522-838A-9C1C540AFC5B}" type="slidenum">
              <a:rPr lang="ru-RU" sz="1400" b="0" strike="noStrike" spc="-1" smtClean="0">
                <a:solidFill>
                  <a:srgbClr val="000000"/>
                </a:solidFill>
                <a:latin typeface="Verdana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BF2D332-9730-4522-838A-9C1C540AFC5B}" type="slidenum">
              <a:rPr lang="ru-RU" sz="1400" b="0" strike="noStrike" spc="-1" smtClean="0">
                <a:solidFill>
                  <a:srgbClr val="000000"/>
                </a:solidFill>
                <a:latin typeface="Verdana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BF2D332-9730-4522-838A-9C1C540AFC5B}" type="slidenum">
              <a:rPr lang="ru-RU" sz="1400" b="0" strike="noStrike" spc="-1" smtClean="0">
                <a:solidFill>
                  <a:srgbClr val="000000"/>
                </a:solidFill>
                <a:latin typeface="Verdana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pPr algn="r"/>
            <a:fld id="{EBF2D332-9730-4522-838A-9C1C540AFC5B}" type="slidenum">
              <a:rPr lang="ru-RU" sz="1400" b="0" strike="noStrike" spc="-1" smtClean="0">
                <a:solidFill>
                  <a:srgbClr val="000000"/>
                </a:solidFill>
                <a:latin typeface="Verdana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 algn="r"/>
            <a:fld id="{EBF2D332-9730-4522-838A-9C1C540AFC5B}" type="slidenum">
              <a:rPr lang="ru-RU" sz="1400" b="0" strike="noStrike" spc="-1" smtClean="0">
                <a:solidFill>
                  <a:srgbClr val="000000"/>
                </a:solidFill>
                <a:latin typeface="Verdana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BF2D332-9730-4522-838A-9C1C540AFC5B}" type="slidenum">
              <a:rPr lang="ru-RU" sz="1400" b="0" strike="noStrike" spc="-1" smtClean="0">
                <a:solidFill>
                  <a:srgbClr val="000000"/>
                </a:solidFill>
                <a:latin typeface="Verdana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BF2D332-9730-4522-838A-9C1C540AFC5B}" type="slidenum">
              <a:rPr lang="ru-RU" sz="1400" b="0" strike="noStrike" spc="-1" smtClean="0">
                <a:solidFill>
                  <a:srgbClr val="000000"/>
                </a:solidFill>
                <a:latin typeface="Verdana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0D98F-2D3B-4EF4-9D10-C7B19D517D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8500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B7C78-7065-441B-9F03-EB6C29AF1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966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5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algn="r"/>
            <a:fld id="{EBF2D332-9730-4522-838A-9C1C540AFC5B}" type="slidenum">
              <a:rPr lang="ru-RU" sz="1400" b="0" strike="noStrike" spc="-1" smtClean="0">
                <a:solidFill>
                  <a:srgbClr val="000000"/>
                </a:solidFill>
                <a:latin typeface="Verdana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file:///D:\www\www.econavt.ru\plakat\ohr\13\40.gif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D:\www\www.econavt.ru\plakat\ppp\stend50\20.gif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5" Type="http://schemas.openxmlformats.org/officeDocument/2006/relationships/image" Target="file:///D:\www\www.econavt.ru\plakat\ppp\stend48\37.gif" TargetMode="Externa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D:\www\www.econavt.ru\plakat\ohr\11\03.gif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D:\www\www.econavt.ru\plakat\ohr\11\04.gi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D:\www\www.econavt.ru\plakat\ohr\13\33.gif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file:///D:\www\www.econavt.ru\plakat\ohr\13\17.gif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5" Type="http://schemas.openxmlformats.org/officeDocument/2006/relationships/image" Target="file:///D:\www\www.econavt.ru\plakat\ohr\13\19.gif" TargetMode="Externa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file:///D:\www\www.econavt.ru\plakat\ohr\13\13.gif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5" Type="http://schemas.openxmlformats.org/officeDocument/2006/relationships/image" Target="file:///D:\www\www.econavt.ru\plakat\ohr\11\04.gif" TargetMode="Externa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file:///D:\www\www.econavt.ru\plakat\ohr\15\15.gif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file:///D:\www\www.econavt.ru\plakat\ohr\16\05.gif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file:///D:\www\www.econavt.ru\plakat\ohr\16\02.gif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file:///D:\www\www.econavt.ru\plakat\ohr\16\03.gif" TargetMode="Externa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file:///D:\www\www.econavt.ru\plakat\ohr\16\04.gif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838200" y="1524000"/>
            <a:ext cx="7391400" cy="2590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Times New Roman"/>
              </a:rPr>
              <a:t>РАССЛЕДОВАНИЕ НЕСЧАСТНЫХ СЛУЧАЕВ </a:t>
            </a:r>
            <a:r>
              <a:rPr lang="ru-RU" sz="2800" b="1" spc="-1" dirty="0">
                <a:solidFill>
                  <a:srgbClr val="000000"/>
                </a:solidFill>
                <a:latin typeface="Times New Roman"/>
              </a:rPr>
              <a:t>и ПРОФЕССИОНАЛЬНЫХ ЗАБОЛЕВАНИЙ</a:t>
            </a:r>
            <a:r>
              <a:rPr lang="en-US" sz="2800" b="1" spc="-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sz="2800" b="1" spc="-1" dirty="0">
                <a:solidFill>
                  <a:srgbClr val="000000"/>
                </a:solidFill>
                <a:latin typeface="Times New Roman"/>
              </a:rPr>
              <a:t/>
            </a:r>
            <a:br>
              <a:rPr sz="2800" b="1" spc="-1" dirty="0">
                <a:solidFill>
                  <a:srgbClr val="000000"/>
                </a:solidFill>
                <a:latin typeface="Times New Roman"/>
              </a:rPr>
            </a:br>
            <a:r>
              <a:rPr lang="ru-RU" sz="2800" b="1" spc="-1" dirty="0">
                <a:solidFill>
                  <a:srgbClr val="000000"/>
                </a:solidFill>
                <a:latin typeface="Times New Roman"/>
              </a:rPr>
              <a:t>НА </a:t>
            </a:r>
            <a:r>
              <a:rPr lang="ru-RU" sz="2800" b="1" spc="-1" dirty="0" smtClean="0">
                <a:solidFill>
                  <a:srgbClr val="000000"/>
                </a:solidFill>
                <a:latin typeface="Times New Roman"/>
              </a:rPr>
              <a:t>ПРОИЗВОДСТВЕ</a:t>
            </a:r>
            <a:r>
              <a:rPr dirty="0"/>
              <a:t/>
            </a:r>
            <a:br>
              <a:rPr dirty="0"/>
            </a:b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81400"/>
            <a:ext cx="3657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0200" y="3725334"/>
            <a:ext cx="2362200" cy="1913466"/>
          </a:xfrm>
        </p:spPr>
        <p:txBody>
          <a:bodyPr>
            <a:normAutofit/>
          </a:bodyPr>
          <a:lstStyle/>
          <a:p>
            <a:r>
              <a:rPr lang="ru-RU" dirty="0" smtClean="0"/>
              <a:t>Николаева В.И.</a:t>
            </a:r>
          </a:p>
          <a:p>
            <a:r>
              <a:rPr lang="ru-RU" dirty="0" smtClean="0"/>
              <a:t>ст. преподаватель кафедры управления, ВГУЭС, 2018</a:t>
            </a:r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1143000" y="1219200"/>
            <a:ext cx="7162800" cy="25146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524"/>
              </a:spcBef>
              <a:buClr>
                <a:srgbClr val="0033CC"/>
              </a:buClr>
            </a:pPr>
            <a:r>
              <a:rPr lang="ru-RU" sz="3200" b="1" spc="-1" dirty="0">
                <a:solidFill>
                  <a:srgbClr val="FF0000"/>
                </a:solidFill>
                <a:latin typeface="Times New Roman"/>
              </a:rPr>
              <a:t>Несчастный случай на производстве </a:t>
            </a:r>
            <a:r>
              <a:rPr lang="ru-RU" sz="3200" b="1" spc="-1" dirty="0">
                <a:solidFill>
                  <a:srgbClr val="0033CC"/>
                </a:solidFill>
                <a:latin typeface="Times New Roman"/>
              </a:rPr>
              <a:t>— случай травматического повреждения здоровья пострадавшего, происшедший по причине, связанной с его трудовой деятельностью, или во время работы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399" y="4191000"/>
            <a:ext cx="3038061" cy="202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457200" y="682486"/>
            <a:ext cx="8229600" cy="689113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000" b="1" strike="noStrike" spc="-1" dirty="0">
                <a:solidFill>
                  <a:srgbClr val="000000"/>
                </a:solidFill>
                <a:latin typeface="Arial"/>
              </a:rPr>
              <a:t>Классификация </a:t>
            </a:r>
            <a:r>
              <a:rPr sz="2400" dirty="0"/>
              <a:t/>
            </a:r>
            <a:br>
              <a:rPr sz="2400" dirty="0"/>
            </a:br>
            <a:r>
              <a:rPr lang="ru-RU" sz="2000" b="1" strike="noStrike" spc="-1" dirty="0">
                <a:solidFill>
                  <a:srgbClr val="000000"/>
                </a:solidFill>
                <a:latin typeface="Arial"/>
              </a:rPr>
              <a:t>несчастных случаев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TextShape 2"/>
          <p:cNvSpPr txBox="1"/>
          <p:nvPr/>
        </p:nvSpPr>
        <p:spPr>
          <a:xfrm>
            <a:off x="611100" y="1676400"/>
            <a:ext cx="7921800" cy="22861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342720" indent="-342720">
              <a:lnSpc>
                <a:spcPct val="100000"/>
              </a:lnSpc>
              <a:spcBef>
                <a:spcPts val="598"/>
              </a:spcBef>
              <a:buClr>
                <a:srgbClr val="000000"/>
              </a:buClr>
              <a:buFont typeface="Times New Roman"/>
              <a:buChar char="•"/>
            </a:pPr>
            <a:r>
              <a:rPr lang="ru-RU" sz="2400" b="1" i="1" strike="noStrike" spc="-1" dirty="0">
                <a:solidFill>
                  <a:srgbClr val="000000"/>
                </a:solidFill>
                <a:latin typeface="Times New Roman"/>
              </a:rPr>
              <a:t>Несчастные случаи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 в зависимости от обстоятельств, причин, места и времени происшествия :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98"/>
              </a:spcBef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98"/>
              </a:spcBef>
              <a:buClr>
                <a:srgbClr val="000000"/>
              </a:buClr>
              <a:buFont typeface="Times New Roman"/>
              <a:buChar char="•"/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несчастные случаи на производстве, связанные с работой;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98"/>
              </a:spcBef>
              <a:buClr>
                <a:srgbClr val="000000"/>
              </a:buClr>
              <a:buFont typeface="Times New Roman"/>
              <a:buChar char="•"/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несчастные случаи, не связанные с производством;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98"/>
              </a:spcBef>
              <a:buClr>
                <a:srgbClr val="000000"/>
              </a:buClr>
              <a:buFont typeface="Times New Roman"/>
              <a:buChar char="•"/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бытовые травмы.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563" y="3505200"/>
            <a:ext cx="5162550" cy="312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6868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TextShape 1"/>
          <p:cNvSpPr txBox="1"/>
          <p:nvPr/>
        </p:nvSpPr>
        <p:spPr>
          <a:xfrm>
            <a:off x="457200" y="113040"/>
            <a:ext cx="8229600" cy="5814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TextShape 2"/>
          <p:cNvSpPr txBox="1"/>
          <p:nvPr/>
        </p:nvSpPr>
        <p:spPr>
          <a:xfrm>
            <a:off x="755301" y="3505200"/>
            <a:ext cx="7997760" cy="25146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720" indent="-342720">
              <a:lnSpc>
                <a:spcPct val="100000"/>
              </a:lnSpc>
              <a:spcBef>
                <a:spcPts val="598"/>
              </a:spcBef>
              <a:buClr>
                <a:srgbClr val="000000"/>
              </a:buClr>
              <a:buFont typeface="Times New Roman"/>
              <a:buChar char="•"/>
            </a:pPr>
            <a:r>
              <a:rPr lang="ru-RU" sz="2400" b="1" i="1" strike="noStrike" spc="-1" dirty="0">
                <a:solidFill>
                  <a:srgbClr val="000000"/>
                </a:solidFill>
                <a:latin typeface="Times New Roman"/>
              </a:rPr>
              <a:t>Несчастные случаи на производстве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 в зависимости от </a:t>
            </a:r>
            <a:r>
              <a:rPr lang="ru-RU" sz="2400" b="1" i="1" strike="noStrike" spc="-1" dirty="0">
                <a:solidFill>
                  <a:srgbClr val="000000"/>
                </a:solidFill>
                <a:latin typeface="Times New Roman"/>
              </a:rPr>
              <a:t>количества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 потерпевших </a:t>
            </a:r>
            <a:r>
              <a:rPr lang="ru-RU" sz="2400" b="1" i="1" strike="noStrike" spc="-1" dirty="0">
                <a:solidFill>
                  <a:srgbClr val="000000"/>
                </a:solidFill>
                <a:latin typeface="Times New Roman"/>
              </a:rPr>
              <a:t>подразделяются на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: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98"/>
              </a:spcBef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 1. Групповые, происшедшие одновременно с двумя и более работниками;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 2. Несчастные случаи, происшедшие с одним работником.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457200" y="113040"/>
            <a:ext cx="8229600" cy="5814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TextShape 2"/>
          <p:cNvSpPr txBox="1"/>
          <p:nvPr/>
        </p:nvSpPr>
        <p:spPr>
          <a:xfrm>
            <a:off x="609480" y="609480"/>
            <a:ext cx="8074080" cy="283111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720" indent="-342720">
              <a:lnSpc>
                <a:spcPct val="100000"/>
              </a:lnSpc>
              <a:spcBef>
                <a:spcPts val="598"/>
              </a:spcBef>
              <a:buClr>
                <a:srgbClr val="000000"/>
              </a:buClr>
              <a:buFont typeface="Times New Roman"/>
              <a:buChar char="•"/>
            </a:pPr>
            <a:r>
              <a:rPr lang="ru-RU" sz="2400" b="1" i="1" strike="noStrike" spc="-1" dirty="0">
                <a:solidFill>
                  <a:srgbClr val="000000"/>
                </a:solidFill>
                <a:latin typeface="Times New Roman"/>
              </a:rPr>
              <a:t>По тяжести наступивших последствий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 несчастные случаи </a:t>
            </a:r>
            <a:r>
              <a:rPr lang="ru-RU" sz="2400" b="1" i="1" strike="noStrike" spc="-1" dirty="0">
                <a:solidFill>
                  <a:srgbClr val="000000"/>
                </a:solidFill>
                <a:latin typeface="Times New Roman"/>
              </a:rPr>
              <a:t>подразделяются на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: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98"/>
              </a:spcBef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1.Несчастные случаи со смертельным исходом;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2.Несчастные случаи с тяжёлым исходом;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3.Несчастные случаи без тяжёлых последствий.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365" y="3276600"/>
            <a:ext cx="5715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924800" cy="182880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tx1"/>
                </a:solidFill>
              </a:rPr>
              <a:t>Первоочередные меры, предпринимаемые в связи с несчастным случаем на производстве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2133600"/>
            <a:ext cx="3810000" cy="320040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dirty="0" smtClean="0"/>
              <a:t>Пострадавший или очевидец несчастного случая обязан известить о нем непосредственного руководителя и службу охраны труда </a:t>
            </a:r>
          </a:p>
        </p:txBody>
      </p:sp>
      <p:pic>
        <p:nvPicPr>
          <p:cNvPr id="2055" name="Picture 7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0" r="53999"/>
          <a:stretch>
            <a:fillRect/>
          </a:stretch>
        </p:blipFill>
        <p:spPr bwMode="auto">
          <a:xfrm>
            <a:off x="1295400" y="2133600"/>
            <a:ext cx="14890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D:\www\www.econavt.ru\plakat\ohr\13\40.gif"/>
          <p:cNvPicPr>
            <a:picLocks noChangeAspect="1" noChangeArrowheads="1"/>
          </p:cNvPicPr>
          <p:nvPr/>
        </p:nvPicPr>
        <p:blipFill>
          <a:blip r:embed="rId4" r:link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99" t="48799"/>
          <a:stretch>
            <a:fillRect/>
          </a:stretch>
        </p:blipFill>
        <p:spPr bwMode="auto">
          <a:xfrm>
            <a:off x="3048000" y="2514600"/>
            <a:ext cx="13652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2" descr="sl24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34" t="69379"/>
          <a:stretch>
            <a:fillRect/>
          </a:stretch>
        </p:blipFill>
        <p:spPr>
          <a:xfrm>
            <a:off x="1600200" y="4267200"/>
            <a:ext cx="2590800" cy="1782763"/>
          </a:xfr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2" grpId="0" build="p" autoUpdateAnimBg="0" advAuto="100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400" smtClean="0">
                <a:solidFill>
                  <a:schemeClr val="tx1"/>
                </a:solidFill>
              </a:rPr>
              <a:t>Работодатель обязан</a:t>
            </a:r>
            <a:endParaRPr lang="ru-RU" sz="5400" smtClean="0"/>
          </a:p>
        </p:txBody>
      </p:sp>
      <p:pic>
        <p:nvPicPr>
          <p:cNvPr id="4101" name="Picture 9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0" r="51498" b="70761"/>
          <a:stretch>
            <a:fillRect/>
          </a:stretch>
        </p:blipFill>
        <p:spPr>
          <a:xfrm>
            <a:off x="3048000" y="1905000"/>
            <a:ext cx="2921000" cy="4114800"/>
          </a:xfr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3886200" cy="1752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smtClean="0">
                <a:solidFill>
                  <a:schemeClr val="tx1"/>
                </a:solidFill>
              </a:rPr>
              <a:t>Немедленно организовать оказание первой помощи пострадавшему </a:t>
            </a:r>
            <a:r>
              <a:rPr lang="ru-RU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3429000"/>
            <a:ext cx="3810000" cy="1905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smtClean="0"/>
              <a:t>и </a:t>
            </a:r>
          </a:p>
          <a:p>
            <a:pPr algn="ctr" eaLnBrk="1" hangingPunct="1">
              <a:buFontTx/>
              <a:buNone/>
            </a:pPr>
            <a:r>
              <a:rPr lang="ru-RU" sz="2800" smtClean="0"/>
              <a:t>доставку его в учреждение здравоохранения</a:t>
            </a:r>
          </a:p>
        </p:txBody>
      </p:sp>
      <p:pic>
        <p:nvPicPr>
          <p:cNvPr id="22533" name="Picture 5" descr="file:///D:/www/www.econavt.ru/plakat/ppp/stend50/20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0"/>
          <a:stretch>
            <a:fillRect/>
          </a:stretch>
        </p:blipFill>
        <p:spPr>
          <a:xfrm>
            <a:off x="5105400" y="1295400"/>
            <a:ext cx="3352800" cy="1816100"/>
          </a:xfrm>
          <a:noFill/>
        </p:spPr>
      </p:pic>
      <p:pic>
        <p:nvPicPr>
          <p:cNvPr id="22534" name="Picture 6" descr="file:///D:/www/www.econavt.ru/plakat/ppp/stend48/37.gif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06"/>
          <a:stretch>
            <a:fillRect/>
          </a:stretch>
        </p:blipFill>
        <p:spPr bwMode="auto">
          <a:xfrm>
            <a:off x="5181600" y="3581400"/>
            <a:ext cx="34290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3733800"/>
            <a:ext cx="7620000" cy="2514600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ru-RU" sz="2800" dirty="0" smtClean="0">
                <a:cs typeface="Times New Roman" pitchFamily="18" charset="0"/>
              </a:rPr>
              <a:t>   принять неотложные меры по предотвращению развития аварийной ситуации и воздействия травмирующего фактора на других лиц</a:t>
            </a:r>
            <a:r>
              <a:rPr lang="ru-RU" sz="2800" dirty="0" smtClean="0"/>
              <a:t> </a:t>
            </a:r>
          </a:p>
        </p:txBody>
      </p:sp>
      <p:sp>
        <p:nvSpPr>
          <p:cNvPr id="6148" name="Rectangle 11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9228" name="Picture 12" descr="file:///D:/www/www.econavt.ru/plakat/ohr/11/03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11"/>
          <a:stretch>
            <a:fillRect/>
          </a:stretch>
        </p:blipFill>
        <p:spPr>
          <a:xfrm>
            <a:off x="1870266" y="796307"/>
            <a:ext cx="2602146" cy="1332516"/>
          </a:xfr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921035"/>
            <a:ext cx="2428875" cy="18859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403465"/>
            <a:ext cx="3581400" cy="127635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 advAuto="100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90600"/>
            <a:ext cx="3810000" cy="510540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cs typeface="Times New Roman" pitchFamily="18" charset="0"/>
              </a:rPr>
              <a:t>сохранить до начала расследования несчастного случая обстановку, какой она была на момент происшествия (если это не угрожает жизни и здоровью других людей и не приведет к аварии).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cs typeface="Times New Roman" pitchFamily="18" charset="0"/>
              </a:rPr>
              <a:t>В случае невозможности ее сохранения - зафиксировать сложившуюся обстановку (схемы, фотографии и т.п.)</a:t>
            </a:r>
            <a:r>
              <a:rPr lang="ru-RU" sz="2400" dirty="0" smtClean="0"/>
              <a:t> </a:t>
            </a:r>
          </a:p>
        </p:txBody>
      </p:sp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16392" name="Picture 8" descr="file:///D:/www/www.econavt.ru/plakat/ohr/11/04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r:link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50"/>
          <a:stretch>
            <a:fillRect/>
          </a:stretch>
        </p:blipFill>
        <p:spPr>
          <a:xfrm>
            <a:off x="4700588" y="1371600"/>
            <a:ext cx="3810000" cy="1660525"/>
          </a:xfr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724400" y="3886200"/>
            <a:ext cx="3810000" cy="1752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400" smtClean="0">
                <a:solidFill>
                  <a:schemeClr val="tx1"/>
                </a:solidFill>
              </a:rPr>
              <a:t>О</a:t>
            </a:r>
            <a:r>
              <a:rPr lang="ru-RU" sz="2400" smtClean="0">
                <a:solidFill>
                  <a:schemeClr val="tx1"/>
                </a:solidFill>
                <a:cs typeface="Times New Roman" pitchFamily="18" charset="0"/>
              </a:rPr>
              <a:t>беспечить своевременное расследование несчастного случая на производстве и его учет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609600"/>
            <a:ext cx="4572000" cy="3124200"/>
          </a:xfrm>
        </p:spPr>
        <p:txBody>
          <a:bodyPr>
            <a:normAutofit fontScale="92500"/>
          </a:bodyPr>
          <a:lstStyle/>
          <a:p>
            <a:pPr algn="ctr" eaLnBrk="1" hangingPunct="1">
              <a:buFontTx/>
              <a:buNone/>
            </a:pPr>
            <a:r>
              <a:rPr lang="ru-RU" sz="2400" smtClean="0"/>
              <a:t>Н</a:t>
            </a:r>
            <a:r>
              <a:rPr lang="ru-RU" sz="2400" smtClean="0">
                <a:cs typeface="Times New Roman" pitchFamily="18" charset="0"/>
              </a:rPr>
              <a:t>емедленно проинформировать о несчастном случае на производстве родственников пострадавшего, а также направить сообщение в органы и организации, определенные нормативными правовыми актами</a:t>
            </a:r>
            <a:endParaRPr lang="ru-RU" sz="2400" smtClean="0"/>
          </a:p>
        </p:txBody>
      </p:sp>
      <p:pic>
        <p:nvPicPr>
          <p:cNvPr id="23557" name="Picture 5" descr="PE01561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4267200"/>
            <a:ext cx="3048000" cy="2020888"/>
          </a:xfrm>
          <a:noFill/>
        </p:spPr>
      </p:pic>
      <p:pic>
        <p:nvPicPr>
          <p:cNvPr id="23558" name="Picture 6" descr="BD07153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1000"/>
            <a:ext cx="257651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55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000" b="1" smtClean="0"/>
              <a:t>Формирование комиссии по расследованию несчастного случая на производстве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4724400" cy="41148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dirty="0" smtClean="0"/>
              <a:t>Для расследования несчастного случая в организации работодатель </a:t>
            </a:r>
            <a:r>
              <a:rPr lang="ru-RU" sz="2800" b="1" dirty="0" smtClean="0">
                <a:solidFill>
                  <a:srgbClr val="FF3300"/>
                </a:solidFill>
              </a:rPr>
              <a:t>незамедлительно</a:t>
            </a:r>
            <a:r>
              <a:rPr lang="ru-RU" sz="2800" dirty="0" smtClean="0"/>
              <a:t> создает комиссию в составе не менее 3 человек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791200" y="3962400"/>
            <a:ext cx="3124200" cy="915988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2000" dirty="0"/>
              <a:t>Состав комиссии должен состоять из нечетного числа членов.</a:t>
            </a:r>
          </a:p>
        </p:txBody>
      </p:sp>
      <p:sp>
        <p:nvSpPr>
          <p:cNvPr id="9222" name="Rectangle 14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223" name="Rectangle 27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4606" name="Picture 30" descr="D:\www\www.econavt.ru\plakat\ohr\13\33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50" r="24001"/>
          <a:stretch>
            <a:fillRect/>
          </a:stretch>
        </p:blipFill>
        <p:spPr>
          <a:xfrm>
            <a:off x="5715000" y="2133600"/>
            <a:ext cx="2971800" cy="1703388"/>
          </a:xfr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79" grpId="0" build="p" autoUpdateAnimBg="0" advAuto="5000"/>
      <p:bldP spid="24584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Shape 1"/>
          <p:cNvSpPr txBox="1"/>
          <p:nvPr/>
        </p:nvSpPr>
        <p:spPr>
          <a:xfrm>
            <a:off x="533520" y="304560"/>
            <a:ext cx="8229600" cy="6858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Лица, участвующие в расследовании несчастного случая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TextShape 2"/>
          <p:cNvSpPr txBox="1"/>
          <p:nvPr/>
        </p:nvSpPr>
        <p:spPr>
          <a:xfrm>
            <a:off x="762120" y="1143000"/>
            <a:ext cx="5867280" cy="4876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90000"/>
              </a:lnSpc>
              <a:spcBef>
                <a:spcPts val="524"/>
              </a:spcBef>
              <a:buClr>
                <a:srgbClr val="0033CC"/>
              </a:buClr>
              <a:buFont typeface="Arial"/>
              <a:buChar char="•"/>
            </a:pPr>
            <a:r>
              <a:rPr lang="ru-RU" sz="2100" b="1" i="1" strike="noStrike" spc="-1" dirty="0">
                <a:solidFill>
                  <a:srgbClr val="0033CC"/>
                </a:solidFill>
                <a:latin typeface="Arial"/>
              </a:rPr>
              <a:t>Расследование несчастного случая на производстве</a:t>
            </a:r>
            <a:r>
              <a:rPr lang="ru-RU" sz="2100" b="0" strike="noStrike" spc="-1" dirty="0">
                <a:solidFill>
                  <a:srgbClr val="0033CC"/>
                </a:solidFill>
                <a:latin typeface="Arial"/>
              </a:rPr>
              <a:t> (кроме группового, со смертельным или тяжелым исходом) </a:t>
            </a:r>
            <a:r>
              <a:rPr lang="ru-RU" sz="2100" b="1" i="1" strike="noStrike" spc="-1" dirty="0">
                <a:solidFill>
                  <a:srgbClr val="0033CC"/>
                </a:solidFill>
                <a:latin typeface="Arial"/>
              </a:rPr>
              <a:t>проводится </a:t>
            </a:r>
            <a:r>
              <a:rPr lang="ru-RU" sz="2400" b="0" strike="noStrike" spc="-1" dirty="0">
                <a:solidFill>
                  <a:srgbClr val="FF0000"/>
                </a:solidFill>
                <a:latin typeface="Arial"/>
              </a:rPr>
              <a:t>уполномоченным должностным лицом организации, нанимателя, страхователя с участием уполномоченного представителя профсоюза (иного представительного органа работников), специалиста по охране труда или другого специалиста, на которого возложены эти обязанности </a:t>
            </a:r>
            <a:r>
              <a:rPr lang="ru-RU" sz="2100" b="0" strike="noStrike" spc="-1" dirty="0">
                <a:solidFill>
                  <a:srgbClr val="0033CC"/>
                </a:solidFill>
                <a:latin typeface="Arial"/>
              </a:rPr>
              <a:t>(заместителя руководителя организации, ответственного за организацию охраны труда).</a:t>
            </a:r>
            <a:endParaRPr lang="en-US" sz="21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1371600"/>
            <a:ext cx="2705100" cy="216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Shape 1"/>
          <p:cNvSpPr txBox="1"/>
          <p:nvPr/>
        </p:nvSpPr>
        <p:spPr>
          <a:xfrm>
            <a:off x="457200" y="274320"/>
            <a:ext cx="8229600" cy="5634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Расследование несчастного случая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TextShape 2"/>
          <p:cNvSpPr txBox="1"/>
          <p:nvPr/>
        </p:nvSpPr>
        <p:spPr>
          <a:xfrm>
            <a:off x="685440" y="914040"/>
            <a:ext cx="7921800" cy="47991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100000"/>
              </a:lnSpc>
              <a:spcBef>
                <a:spcPts val="697"/>
              </a:spcBef>
              <a:buClr>
                <a:srgbClr val="0033CC"/>
              </a:buClr>
              <a:buFont typeface="Times New Roman"/>
              <a:buChar char="•"/>
            </a:pPr>
            <a:r>
              <a:rPr lang="ru-RU" sz="2800" b="1" i="1" strike="noStrike" spc="-1">
                <a:solidFill>
                  <a:srgbClr val="0033CC"/>
                </a:solidFill>
                <a:latin typeface="Times New Roman"/>
              </a:rPr>
              <a:t>Страховщик и потерпевший </a:t>
            </a:r>
            <a:r>
              <a:rPr lang="ru-RU" sz="2800" b="1" i="1" strike="noStrike" spc="-1">
                <a:solidFill>
                  <a:srgbClr val="FF3300"/>
                </a:solidFill>
                <a:latin typeface="Times New Roman"/>
              </a:rPr>
              <a:t>имеют право: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697"/>
              </a:spcBef>
            </a:pPr>
            <a:r>
              <a:rPr lang="ru-RU" sz="2800" b="1" i="1" strike="noStrike" spc="-1">
                <a:solidFill>
                  <a:srgbClr val="0033CC"/>
                </a:solidFill>
                <a:latin typeface="Times New Roman"/>
              </a:rPr>
              <a:t> 1. Принимать участие в расследовании несчастного случая на производстве или профессионального заболевания;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697"/>
              </a:spcBef>
            </a:pPr>
            <a:r>
              <a:rPr lang="ru-RU" sz="2800" b="1" i="1" strike="noStrike" spc="-1">
                <a:solidFill>
                  <a:srgbClr val="0033CC"/>
                </a:solidFill>
                <a:latin typeface="Times New Roman"/>
              </a:rPr>
              <a:t> 2. Знакомиться с документами расследования несчастного случая, профессионального заболевания;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697"/>
              </a:spcBef>
            </a:pPr>
            <a:r>
              <a:rPr lang="ru-RU" sz="2800" b="1" i="1" strike="noStrike" spc="-1">
                <a:solidFill>
                  <a:srgbClr val="0033CC"/>
                </a:solidFill>
                <a:latin typeface="Times New Roman"/>
              </a:rPr>
              <a:t> 3. Получать их копии.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117998"/>
            <a:ext cx="3200400" cy="2134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457200" y="21600"/>
            <a:ext cx="8229600" cy="7642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33160" y="457200"/>
            <a:ext cx="7845480" cy="4114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90000"/>
              </a:lnSpc>
              <a:spcBef>
                <a:spcPts val="624"/>
              </a:spcBef>
            </a:pPr>
            <a:r>
              <a:rPr lang="ru-RU" sz="2500" b="1" strike="noStrike" spc="-1" dirty="0">
                <a:solidFill>
                  <a:srgbClr val="000000"/>
                </a:solidFill>
                <a:latin typeface="Arial"/>
              </a:rPr>
              <a:t>    </a:t>
            </a:r>
            <a:r>
              <a:rPr lang="ru-RU" sz="2500" b="1" strike="noStrike" spc="-1" dirty="0">
                <a:solidFill>
                  <a:srgbClr val="000000"/>
                </a:solidFill>
                <a:latin typeface="Times New Roman"/>
              </a:rPr>
              <a:t>«Правила расследования и учёта несчастных случаев на производстве и профессиональных заболеваний».</a:t>
            </a:r>
            <a:r>
              <a:rPr lang="ru-RU" sz="2500" b="0" strike="noStrike" spc="-1" dirty="0">
                <a:solidFill>
                  <a:srgbClr val="000000"/>
                </a:solidFill>
                <a:latin typeface="Times New Roman"/>
              </a:rPr>
              <a:t>     </a:t>
            </a: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624"/>
              </a:spcBef>
            </a:pPr>
            <a:r>
              <a:rPr lang="ru-RU" sz="2500" b="0" strike="noStrike" spc="-1" dirty="0">
                <a:solidFill>
                  <a:srgbClr val="000000"/>
                </a:solidFill>
                <a:latin typeface="Times New Roman"/>
              </a:rPr>
              <a:t>     </a:t>
            </a: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28800"/>
            <a:ext cx="4267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1905000"/>
            <a:ext cx="3660648" cy="4648200"/>
          </a:xfrm>
        </p:spPr>
        <p:txBody>
          <a:bodyPr>
            <a:normAutofit fontScale="92500" lnSpcReduction="20000"/>
          </a:bodyPr>
          <a:lstStyle/>
          <a:p>
            <a:pPr marL="342720" indent="-342720">
              <a:lnSpc>
                <a:spcPct val="90000"/>
              </a:lnSpc>
              <a:spcBef>
                <a:spcPts val="624"/>
              </a:spcBef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Утверждены постановлением Совета Министров РБ от 15.01.2004г. №30  «О расследовании и учёте несчастных случаев на производстве и профессиональных заболеваний». </a:t>
            </a:r>
            <a:endParaRPr lang="en-US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624"/>
              </a:spcBef>
            </a:pPr>
            <a:r>
              <a:rPr lang="en-US" spc="-1" dirty="0">
                <a:solidFill>
                  <a:srgbClr val="000000"/>
                </a:solidFill>
                <a:latin typeface="Times New Roman"/>
              </a:rPr>
              <a:t>   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 Правила </a:t>
            </a:r>
            <a:r>
              <a:rPr lang="ru-RU" b="1" i="1" spc="-1" dirty="0">
                <a:solidFill>
                  <a:srgbClr val="000000"/>
                </a:solidFill>
                <a:latin typeface="Times New Roman"/>
              </a:rPr>
              <a:t>устанавливают единый порядок расследования, оформления и учёта несчастных случаев на производстве и профессиональных заболеваний.</a:t>
            </a:r>
            <a:endParaRPr lang="en-US" spc="-1" dirty="0">
              <a:solidFill>
                <a:srgbClr val="000000"/>
              </a:solidFill>
              <a:latin typeface="Arial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257800" y="2119313"/>
            <a:ext cx="2606040" cy="36052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44" y="685800"/>
            <a:ext cx="6707356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04506"/>
            <a:ext cx="6248400" cy="435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9656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ru-RU" sz="2800" b="1" dirty="0" smtClean="0"/>
              <a:t>Главная задача при расследовании несчастного случая на производстве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3200400"/>
            <a:ext cx="2895600" cy="21336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mtClean="0"/>
              <a:t>Быстрое определение причин несчастного случая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2743200"/>
            <a:ext cx="3810000" cy="2667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mtClean="0"/>
              <a:t>Незамедлительная реализация мероприятий по предупреждению подобных несчастных случаев</a:t>
            </a:r>
          </a:p>
        </p:txBody>
      </p:sp>
      <p:graphicFrame>
        <p:nvGraphicFramePr>
          <p:cNvPr id="25653" name="Group 53"/>
          <p:cNvGraphicFramePr>
            <a:graphicFrameLocks noGrp="1"/>
          </p:cNvGraphicFramePr>
          <p:nvPr/>
        </p:nvGraphicFramePr>
        <p:xfrm>
          <a:off x="1066800" y="2819400"/>
          <a:ext cx="2667000" cy="2743200"/>
        </p:xfrm>
        <a:graphic>
          <a:graphicData uri="http://schemas.openxmlformats.org/drawingml/2006/table">
            <a:tbl>
              <a:tblPr/>
              <a:tblGrid>
                <a:gridCol w="2667000"/>
              </a:tblGrid>
              <a:tr h="274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5681" name="Group 81"/>
          <p:cNvGraphicFramePr>
            <a:graphicFrameLocks noGrp="1"/>
          </p:cNvGraphicFramePr>
          <p:nvPr/>
        </p:nvGraphicFramePr>
        <p:xfrm>
          <a:off x="4876800" y="2438400"/>
          <a:ext cx="3733800" cy="3048000"/>
        </p:xfrm>
        <a:graphic>
          <a:graphicData uri="http://schemas.openxmlformats.org/drawingml/2006/table">
            <a:tbl>
              <a:tblPr/>
              <a:tblGrid>
                <a:gridCol w="3733800"/>
              </a:tblGrid>
              <a:tr h="304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82" name="Line 82"/>
          <p:cNvSpPr>
            <a:spLocks noChangeShapeType="1"/>
          </p:cNvSpPr>
          <p:nvPr/>
        </p:nvSpPr>
        <p:spPr bwMode="auto">
          <a:xfrm>
            <a:off x="2362200" y="1676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83" name="Line 83"/>
          <p:cNvSpPr>
            <a:spLocks noChangeShapeType="1"/>
          </p:cNvSpPr>
          <p:nvPr/>
        </p:nvSpPr>
        <p:spPr bwMode="auto">
          <a:xfrm>
            <a:off x="3733800" y="41910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5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 autoUpdateAnimBg="0"/>
      <p:bldP spid="25603" grpId="0" build="p" autoUpdateAnimBg="0" advAuto="0"/>
      <p:bldP spid="25604" grpId="0" build="p" autoUpdateAnimBg="0" advAuto="0"/>
      <p:bldP spid="25682" grpId="0" animBg="1"/>
      <p:bldP spid="2568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/>
              <a:t>Порядок расследования</a:t>
            </a:r>
            <a:r>
              <a:rPr lang="ru-RU" sz="3200" smtClean="0"/>
              <a:t> 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1981200"/>
            <a:ext cx="3581400" cy="1447800"/>
          </a:xfrm>
        </p:spPr>
        <p:txBody>
          <a:bodyPr>
            <a:normAutofit fontScale="92500"/>
          </a:bodyPr>
          <a:lstStyle/>
          <a:p>
            <a:pPr algn="ctr" eaLnBrk="1" hangingPunct="1">
              <a:buFontTx/>
              <a:buNone/>
            </a:pPr>
            <a:r>
              <a:rPr lang="ru-RU" sz="2400" smtClean="0"/>
              <a:t>К</a:t>
            </a:r>
            <a:r>
              <a:rPr lang="ru-RU" sz="2400" smtClean="0">
                <a:cs typeface="Times New Roman" pitchFamily="18" charset="0"/>
              </a:rPr>
              <a:t>омиссия выявляет и опрашивает очевидцев происшествия</a:t>
            </a:r>
            <a:r>
              <a:rPr lang="ru-RU" sz="2800" smtClean="0"/>
              <a:t> </a:t>
            </a:r>
          </a:p>
          <a:p>
            <a:pPr algn="ctr" eaLnBrk="1" hangingPunct="1">
              <a:buFontTx/>
              <a:buNone/>
            </a:pPr>
            <a:endParaRPr lang="ru-RU" sz="2800" smtClean="0"/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6631" name="Picture 7" descr="D:\www\www.econavt.ru\plakat\ohr\13\17.gi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t="23434" r="10001"/>
          <a:stretch>
            <a:fillRect/>
          </a:stretch>
        </p:blipFill>
        <p:spPr>
          <a:xfrm>
            <a:off x="5410200" y="3810000"/>
            <a:ext cx="2286000" cy="1779588"/>
          </a:xfrm>
          <a:noFill/>
        </p:spPr>
      </p:pic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6632" name="Picture 8" descr="D:\www\www.econavt.ru\plakat\ohr\13\19.gif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64" r="13615"/>
          <a:stretch>
            <a:fillRect/>
          </a:stretch>
        </p:blipFill>
        <p:spPr bwMode="auto">
          <a:xfrm>
            <a:off x="1219200" y="1981200"/>
            <a:ext cx="25908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1066800" y="3733800"/>
            <a:ext cx="38100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>
                <a:cs typeface="Times New Roman" pitchFamily="18" charset="0"/>
              </a:rPr>
              <a:t>получает необходимую информацию от работодателя и по возможности – объяснения от пострадавшего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28" grpId="0" build="p" autoUpdateAnimBg="0" advAuto="0"/>
      <p:bldP spid="2663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cs typeface="Times New Roman" pitchFamily="18" charset="0"/>
              </a:rPr>
              <a:t>При расследовании несчастного случая на производстве</a:t>
            </a:r>
            <a:r>
              <a:rPr lang="ru-RU" sz="2800" smtClean="0">
                <a:cs typeface="Times New Roman" pitchFamily="18" charset="0"/>
              </a:rPr>
              <a:t> 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533400" y="3657600"/>
            <a:ext cx="44196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>
                <a:cs typeface="Times New Roman" pitchFamily="18" charset="0"/>
              </a:rPr>
              <a:t>фотографирование места происшествия и поврежденных объектов,</a:t>
            </a:r>
            <a:endParaRPr lang="ru-RU" sz="2800"/>
          </a:p>
          <a:p>
            <a:pPr algn="ctr"/>
            <a:r>
              <a:rPr lang="ru-RU" sz="2800">
                <a:cs typeface="Times New Roman" pitchFamily="18" charset="0"/>
              </a:rPr>
              <a:t> составление планов, эскизов, схем</a:t>
            </a:r>
            <a:r>
              <a:rPr lang="ru-RU" sz="2800"/>
              <a:t> </a:t>
            </a:r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7657" name="Picture 9" descr="D:\www\www.econavt.ru\plakat\ohr\13\13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27" r="53999"/>
          <a:stretch>
            <a:fillRect/>
          </a:stretch>
        </p:blipFill>
        <p:spPr>
          <a:xfrm>
            <a:off x="2667000" y="1828800"/>
            <a:ext cx="1752600" cy="1431925"/>
          </a:xfrm>
          <a:noFill/>
        </p:spPr>
      </p:pic>
      <p:sp>
        <p:nvSpPr>
          <p:cNvPr id="12296" name="Rectangle 11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7658" name="Picture 10" descr="D:\www\www.econavt.ru\plakat\ohr\11\04.gif"/>
          <p:cNvPicPr>
            <a:picLocks noChangeAspect="1" noChangeArrowheads="1"/>
          </p:cNvPicPr>
          <p:nvPr/>
        </p:nvPicPr>
        <p:blipFill>
          <a:blip r:embed="rId4" r:link="rId5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73" r="2263"/>
          <a:stretch>
            <a:fillRect/>
          </a:stretch>
        </p:blipFill>
        <p:spPr bwMode="auto">
          <a:xfrm>
            <a:off x="5257800" y="3886200"/>
            <a:ext cx="33528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Rectangle 13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7660" name="Picture 12" descr="D:\www\www.econavt.ru\plakat\ohr\13\13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2" t="51210" r="2373"/>
          <a:stretch>
            <a:fillRect/>
          </a:stretch>
        </p:blipFill>
        <p:spPr bwMode="auto">
          <a:xfrm>
            <a:off x="990600" y="1828800"/>
            <a:ext cx="1676400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4876800" y="2514600"/>
            <a:ext cx="3810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>
                <a:cs typeface="Times New Roman" pitchFamily="18" charset="0"/>
              </a:rPr>
              <a:t>проведение</a:t>
            </a:r>
            <a:r>
              <a:rPr lang="ru-RU"/>
              <a:t> необходимых </a:t>
            </a:r>
            <a:r>
              <a:rPr lang="ru-RU">
                <a:cs typeface="Times New Roman" pitchFamily="18" charset="0"/>
              </a:rPr>
              <a:t>исследований</a:t>
            </a:r>
          </a:p>
        </p:txBody>
      </p:sp>
      <p:sp>
        <p:nvSpPr>
          <p:cNvPr id="2" name="Текст 1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  <p:bldP spid="27653" grpId="0" autoUpdateAnimBg="0"/>
      <p:bldP spid="2766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228600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4343400" cy="5181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smtClean="0">
                <a:cs typeface="Times New Roman" pitchFamily="18" charset="0"/>
              </a:rPr>
              <a:t>На основании собранных документов и материалов комиссия устанавливает обстоятельства и причины несчастного случая</a:t>
            </a:r>
            <a:r>
              <a:rPr lang="ru-RU" sz="2800" smtClean="0"/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smtClean="0">
                <a:cs typeface="Times New Roman" pitchFamily="18" charset="0"/>
              </a:rPr>
              <a:t>определяет меры по устранению причин и предупреждению несчастных случаев на производстве</a:t>
            </a:r>
            <a:endParaRPr lang="ru-RU" sz="1400" smtClean="0"/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3318" name="Rectangle 9"/>
          <p:cNvSpPr>
            <a:spLocks noChangeArrowheads="1"/>
          </p:cNvSpPr>
          <p:nvPr/>
        </p:nvSpPr>
        <p:spPr bwMode="auto">
          <a:xfrm>
            <a:off x="3124200" y="2971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8688" name="Picture 16" descr="D:\www\www.econavt.ru\plakat\ohr\15\15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r:link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55" b="50000"/>
          <a:stretch>
            <a:fillRect/>
          </a:stretch>
        </p:blipFill>
        <p:spPr>
          <a:xfrm>
            <a:off x="5638800" y="2259013"/>
            <a:ext cx="2819400" cy="1557337"/>
          </a:xfr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772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b="1" smtClean="0">
                <a:cs typeface="Times New Roman" pitchFamily="18" charset="0"/>
              </a:rPr>
              <a:t>Оформление материалов расследования несчастных случаев  на производстве и их учет</a:t>
            </a:r>
            <a:r>
              <a:rPr lang="ru-RU" smtClean="0"/>
              <a:t> 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191000" cy="4114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cs typeface="Times New Roman" pitchFamily="18" charset="0"/>
              </a:rPr>
              <a:t>По каждому несчастному случаю на производстве</a:t>
            </a:r>
            <a:r>
              <a:rPr lang="ru-RU" sz="2400" dirty="0" smtClean="0"/>
              <a:t> </a:t>
            </a:r>
            <a:r>
              <a:rPr lang="ru-RU" sz="2400" dirty="0" smtClean="0">
                <a:cs typeface="Times New Roman" pitchFamily="18" charset="0"/>
              </a:rPr>
              <a:t>оформляется акт </a:t>
            </a:r>
            <a:r>
              <a:rPr lang="ru-RU" sz="2400" dirty="0" smtClean="0"/>
              <a:t>по форме Н-1 (4 </a:t>
            </a:r>
            <a:r>
              <a:rPr lang="ru-RU" sz="2400" dirty="0" err="1" smtClean="0"/>
              <a:t>экз</a:t>
            </a:r>
            <a:r>
              <a:rPr lang="ru-RU" sz="2400" smtClean="0"/>
              <a:t>)</a:t>
            </a:r>
            <a:endParaRPr lang="ru-RU" sz="2400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cs typeface="Times New Roman" pitchFamily="18" charset="0"/>
              </a:rPr>
              <a:t>В акте о несчастном случае на производстве должны быть подробно изложены обстоятельства и причины несчастного случая на производстве</a:t>
            </a:r>
            <a:r>
              <a:rPr lang="ru-RU" sz="2400" dirty="0" smtClean="0"/>
              <a:t> </a:t>
            </a:r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9703" name="Picture 7" descr="D:\www\www.econavt.ru\plakat\ohr\16\05.gi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r:link="rId3">
            <a:lum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4"/>
          <a:stretch>
            <a:fillRect/>
          </a:stretch>
        </p:blipFill>
        <p:spPr>
          <a:xfrm>
            <a:off x="762000" y="1828800"/>
            <a:ext cx="3176588" cy="1829185"/>
          </a:xfrm>
          <a:noFill/>
        </p:spPr>
      </p:pic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4038600"/>
            <a:ext cx="4267200" cy="25545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cs typeface="Times New Roman" pitchFamily="18" charset="0"/>
              </a:rPr>
              <a:t>Акт о несчастном случае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подписывается членами комиссии, утверждается работодателем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и заверяется печатью, а также регистрируется в журнале регистрации несчастных случаев на производстве</a:t>
            </a:r>
            <a:r>
              <a:rPr lang="ru-RU" sz="1100" dirty="0"/>
              <a:t> 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700" grpId="0" build="p" autoUpdateAnimBg="0" advAuto="4000"/>
      <p:bldP spid="29705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2800" b="1" smtClean="0">
                <a:cs typeface="Times New Roman" pitchFamily="18" charset="0"/>
              </a:rPr>
              <a:t>Движение документов, связанных с расследованием несчастного случая на производстве</a:t>
            </a:r>
            <a:r>
              <a:rPr lang="ru-RU" sz="2800" smtClean="0">
                <a:cs typeface="Times New Roman" pitchFamily="18" charset="0"/>
              </a:rPr>
              <a:t>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43400" y="1905000"/>
            <a:ext cx="4343400" cy="1905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/>
          </a:bodyPr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cs typeface="Times New Roman" pitchFamily="18" charset="0"/>
              </a:rPr>
              <a:t>Работодатель</a:t>
            </a:r>
            <a:r>
              <a:rPr lang="ru-RU" sz="2400" dirty="0" smtClean="0"/>
              <a:t> </a:t>
            </a:r>
            <a:r>
              <a:rPr lang="ru-RU" sz="2400" dirty="0" smtClean="0">
                <a:cs typeface="Times New Roman" pitchFamily="18" charset="0"/>
              </a:rPr>
              <a:t>в трехдневный срок после утверждения акта о несчастном случае на производстве обязан выдать один экземпляр указанного акта пострадавшему</a:t>
            </a:r>
            <a:r>
              <a:rPr lang="ru-RU" sz="2000" dirty="0" smtClean="0"/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sz="2400" dirty="0" smtClean="0"/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30728" name="Picture 8" descr="D:\www\www.econavt.ru\plakat\ohr\16\02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r:link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31"/>
          <a:stretch>
            <a:fillRect/>
          </a:stretch>
        </p:blipFill>
        <p:spPr>
          <a:xfrm>
            <a:off x="762000" y="2133600"/>
            <a:ext cx="2819400" cy="1341438"/>
          </a:xfrm>
          <a:noFill/>
        </p:spPr>
      </p:pic>
      <p:sp>
        <p:nvSpPr>
          <p:cNvPr id="15367" name="Rectangle 12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30731" name="Picture 11" descr="D:\www\www.econavt.ru\plakat\ohr\16\03.gif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20" t="24001"/>
          <a:stretch>
            <a:fillRect/>
          </a:stretch>
        </p:blipFill>
        <p:spPr bwMode="auto">
          <a:xfrm>
            <a:off x="7162800" y="4419600"/>
            <a:ext cx="1211263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228600" y="4114800"/>
            <a:ext cx="518160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just"/>
            <a:r>
              <a:rPr lang="ru-RU" sz="2000" dirty="0">
                <a:cs typeface="Times New Roman" pitchFamily="18" charset="0"/>
              </a:rPr>
              <a:t>Второй экземпляр акта о несчастном случае вместе с материалами расследования хранится в течение 45 лет по месту работы пострадавшего на момент несчастного случая на производстве</a:t>
            </a:r>
          </a:p>
        </p:txBody>
      </p:sp>
      <p:pic>
        <p:nvPicPr>
          <p:cNvPr id="15370" name="Picture 14" descr="D:\www\www.econavt.ru\plakat\ohr\16\03.gif"/>
          <p:cNvPicPr>
            <a:picLocks noChangeAspect="1" noChangeArrowheads="1"/>
          </p:cNvPicPr>
          <p:nvPr/>
        </p:nvPicPr>
        <p:blipFill>
          <a:blip r:embed="rId6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72" b="76868"/>
          <a:stretch>
            <a:fillRect/>
          </a:stretch>
        </p:blipFill>
        <p:spPr bwMode="auto">
          <a:xfrm>
            <a:off x="5867400" y="4572000"/>
            <a:ext cx="12954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autoUpdateAnimBg="0" advAuto="0"/>
      <p:bldP spid="30733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467600" cy="152400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smtClean="0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467100" y="914400"/>
            <a:ext cx="5562600" cy="297180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200" dirty="0" smtClean="0">
                <a:cs typeface="Times New Roman" pitchFamily="18" charset="0"/>
              </a:rPr>
              <a:t>По окончании временной нетрудоспособности пострадавшего работодатель обязан направить в </a:t>
            </a:r>
            <a:r>
              <a:rPr lang="ru-RU" sz="2200" dirty="0" smtClean="0"/>
              <a:t>ФСС и </a:t>
            </a:r>
            <a:r>
              <a:rPr lang="ru-RU" sz="2200" dirty="0" smtClean="0">
                <a:cs typeface="Times New Roman" pitchFamily="18" charset="0"/>
              </a:rPr>
              <a:t> государственную инспекцию труда информацию о последствиях несчастного случая на производстве и мерах, принятых в целях предупреждения несчастных случаев</a:t>
            </a:r>
            <a:endParaRPr lang="ru-RU" sz="2400" dirty="0" smtClean="0"/>
          </a:p>
        </p:txBody>
      </p:sp>
      <p:sp>
        <p:nvSpPr>
          <p:cNvPr id="16389" name="Rectangle 7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6390" name="Rectangle 9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31754" name="Picture 10" descr="D:\www\www.econavt.ru\plakat\ohr\16\04.gi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r:link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7" t="20689"/>
          <a:stretch>
            <a:fillRect/>
          </a:stretch>
        </p:blipFill>
        <p:spPr>
          <a:xfrm>
            <a:off x="1371600" y="1143000"/>
            <a:ext cx="1143000" cy="2044700"/>
          </a:xfrm>
          <a:noFill/>
        </p:spPr>
      </p:pic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381000" y="3886200"/>
            <a:ext cx="4114800" cy="21236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cs typeface="Times New Roman" pitchFamily="18" charset="0"/>
              </a:rPr>
              <a:t>государственный инспектор по охране труда составляет заключение, а также выдает предписание, которые являются обязательными для исполнения работодателем</a:t>
            </a:r>
            <a:r>
              <a:rPr lang="ru-RU" sz="1100" dirty="0"/>
              <a:t> </a:t>
            </a:r>
            <a:endParaRPr lang="ru-RU" dirty="0"/>
          </a:p>
        </p:txBody>
      </p:sp>
      <p:sp>
        <p:nvSpPr>
          <p:cNvPr id="16393" name="Rectangle 15"/>
          <p:cNvSpPr>
            <a:spLocks noChangeArrowheads="1"/>
          </p:cNvSpPr>
          <p:nvPr/>
        </p:nvSpPr>
        <p:spPr bwMode="auto">
          <a:xfrm>
            <a:off x="393858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31761" name="Picture 17" descr="img2AE0E131570948C684290A358D78F7B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0386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build="p" autoUpdateAnimBg="0" advAuto="0"/>
      <p:bldP spid="31755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457200" y="152400"/>
            <a:ext cx="8229600" cy="63972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000000"/>
                </a:solidFill>
                <a:latin typeface="Times New Roman"/>
              </a:rPr>
              <a:t>Расследование несчастных случаев</a:t>
            </a:r>
            <a:endParaRPr lang="en-US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TextShape 2"/>
          <p:cNvSpPr txBox="1"/>
          <p:nvPr/>
        </p:nvSpPr>
        <p:spPr>
          <a:xfrm>
            <a:off x="685800" y="1066680"/>
            <a:ext cx="7997760" cy="4114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90000"/>
              </a:lnSpc>
              <a:spcBef>
                <a:spcPts val="624"/>
              </a:spcBef>
              <a:buClr>
                <a:srgbClr val="000000"/>
              </a:buClr>
              <a:buFont typeface="Times New Roman"/>
              <a:buChar char="•"/>
            </a:pPr>
            <a:r>
              <a:rPr lang="ru-RU" sz="2500" b="1" i="1" strike="noStrike" spc="-1" dirty="0">
                <a:solidFill>
                  <a:srgbClr val="000000"/>
                </a:solidFill>
                <a:latin typeface="Times New Roman"/>
              </a:rPr>
              <a:t>B соответствии с Правилами подлежат расследованию несчастные случаи</a:t>
            </a:r>
            <a:r>
              <a:rPr lang="ru-RU" sz="2500" b="0" strike="noStrike" spc="-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ru-RU" sz="2500" b="1" i="1" strike="noStrike" spc="-1" dirty="0">
                <a:solidFill>
                  <a:srgbClr val="000000"/>
                </a:solidFill>
                <a:latin typeface="Times New Roman"/>
              </a:rPr>
              <a:t>в результате которых работники или другие лица, получили травмы, в том числе</a:t>
            </a:r>
            <a:r>
              <a:rPr lang="ru-RU" sz="2500" b="1" strike="noStrike" spc="-1" dirty="0">
                <a:solidFill>
                  <a:srgbClr val="000000"/>
                </a:solidFill>
                <a:latin typeface="Times New Roman"/>
              </a:rPr>
              <a:t>:</a:t>
            </a:r>
            <a:r>
              <a:rPr lang="ru-RU" sz="2500" b="0" strike="noStrike" spc="-1" dirty="0">
                <a:solidFill>
                  <a:srgbClr val="000000"/>
                </a:solidFill>
                <a:latin typeface="Times New Roman"/>
              </a:rPr>
              <a:t> отравления, тепловые удары, ожоги, обморожения, утопления, поражения электрическим током, молнией, излучением, телесные повреждения, причиненные другими лицами, а также полученные в результате воздействия животных и насекомых, взрывов, аварий, разрушения зданий, сооружений и конструкций, стихийных бедствий и других чрезвычайных ситуаций.</a:t>
            </a: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648200"/>
            <a:ext cx="1716120" cy="1644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CustomShape 5"/>
          <p:cNvSpPr/>
          <p:nvPr/>
        </p:nvSpPr>
        <p:spPr>
          <a:xfrm>
            <a:off x="381000" y="457200"/>
            <a:ext cx="7558769" cy="5668920"/>
          </a:xfrm>
          <a:prstGeom prst="rect">
            <a:avLst/>
          </a:prstGeom>
          <a:solidFill>
            <a:srgbClr val="BBE0E3"/>
          </a:solidFill>
          <a:ln w="25560">
            <a:solidFill>
              <a:srgbClr val="89A4A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90000"/>
              </a:lnSpc>
            </a:pPr>
            <a:r>
              <a:rPr lang="ru-RU" sz="2000" b="1" strike="noStrike" spc="-1" dirty="0">
                <a:solidFill>
                  <a:srgbClr val="FF0000"/>
                </a:solidFill>
                <a:latin typeface="Times New Roman"/>
              </a:rPr>
              <a:t>Наниматель, страхователь, получив сообщение о несчастном случае на производстве:</a:t>
            </a:r>
            <a:endParaRPr lang="en-US" sz="2000" b="0" strike="noStrike" spc="-1" dirty="0">
              <a:solidFill>
                <a:srgbClr val="000000"/>
              </a:solidFill>
              <a:latin typeface="Verdana"/>
            </a:endParaRPr>
          </a:p>
          <a:p>
            <a:pPr>
              <a:lnSpc>
                <a:spcPct val="90000"/>
              </a:lnSpc>
            </a:pPr>
            <a:endParaRPr lang="en-US" sz="2000" b="0" strike="noStrike" spc="-1" dirty="0">
              <a:solidFill>
                <a:srgbClr val="000000"/>
              </a:solidFill>
              <a:latin typeface="Verdana"/>
            </a:endParaRPr>
          </a:p>
          <a:p>
            <a:pPr>
              <a:lnSpc>
                <a:spcPct val="9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</a:rPr>
              <a:t>1.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</a:rPr>
              <a:t>Принимает меры по устранению причин несчастного случая;</a:t>
            </a:r>
            <a:endParaRPr lang="en-US" sz="2000" b="0" strike="noStrike" spc="-1" dirty="0">
              <a:solidFill>
                <a:srgbClr val="000000"/>
              </a:solidFill>
              <a:latin typeface="Verdana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Font typeface="Times New Roman"/>
              <a:buAutoNum type="arabicPeriod"/>
            </a:pPr>
            <a:endParaRPr lang="en-US" sz="2000" b="0" strike="noStrike" spc="-1" dirty="0">
              <a:solidFill>
                <a:srgbClr val="000000"/>
              </a:solidFill>
              <a:latin typeface="Verdana"/>
            </a:endParaRPr>
          </a:p>
          <a:p>
            <a:pPr>
              <a:lnSpc>
                <a:spcPct val="9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</a:rPr>
              <a:t>2. В течение одного дня сообщает о несчастном случае страховщику, нанимателю потерпевшего (при несчастном случае с работником другого нанимателя) и направляет в организацию здравоохранения запрос о тяжести травмы потерпевшего;</a:t>
            </a:r>
            <a:endParaRPr lang="en-US" sz="2000" b="0" strike="noStrike" spc="-1" dirty="0">
              <a:solidFill>
                <a:srgbClr val="000000"/>
              </a:solidFill>
              <a:latin typeface="Verdana"/>
            </a:endParaRPr>
          </a:p>
          <a:p>
            <a:pPr>
              <a:lnSpc>
                <a:spcPct val="90000"/>
              </a:lnSpc>
            </a:pPr>
            <a:endParaRPr lang="en-US" sz="2000" b="0" strike="noStrike" spc="-1" dirty="0">
              <a:solidFill>
                <a:srgbClr val="000000"/>
              </a:solidFill>
              <a:latin typeface="Verdana"/>
            </a:endParaRPr>
          </a:p>
          <a:p>
            <a:pPr>
              <a:lnSpc>
                <a:spcPct val="9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</a:rPr>
              <a:t>3. Информирует о несчастном случае на производстве родственников потерпевшего и профсоюз (иной представительный орган работников);</a:t>
            </a:r>
            <a:endParaRPr lang="en-US" sz="2000" b="0" strike="noStrike" spc="-1" dirty="0">
              <a:solidFill>
                <a:srgbClr val="000000"/>
              </a:solidFill>
              <a:latin typeface="Verdana"/>
            </a:endParaRPr>
          </a:p>
          <a:p>
            <a:pPr>
              <a:lnSpc>
                <a:spcPct val="90000"/>
              </a:lnSpc>
            </a:pPr>
            <a:endParaRPr lang="en-US" sz="2000" b="0" strike="noStrike" spc="-1" dirty="0">
              <a:solidFill>
                <a:srgbClr val="000000"/>
              </a:solidFill>
              <a:latin typeface="Verdana"/>
            </a:endParaRPr>
          </a:p>
          <a:p>
            <a:pPr>
              <a:lnSpc>
                <a:spcPct val="9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</a:rPr>
              <a:t>4. Обеспечивает расследование несчастного случая на производстве.</a:t>
            </a:r>
            <a:endParaRPr lang="en-US" sz="2000" b="0" strike="noStrike" spc="-1" dirty="0">
              <a:solidFill>
                <a:srgbClr val="000000"/>
              </a:solidFill>
              <a:latin typeface="Verdan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74320"/>
            <a:ext cx="1484243" cy="174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Shape 1"/>
          <p:cNvSpPr txBox="1"/>
          <p:nvPr/>
        </p:nvSpPr>
        <p:spPr>
          <a:xfrm>
            <a:off x="457200" y="189720"/>
            <a:ext cx="8229600" cy="5814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TextShape 2"/>
          <p:cNvSpPr txBox="1"/>
          <p:nvPr/>
        </p:nvSpPr>
        <p:spPr>
          <a:xfrm>
            <a:off x="457200" y="457109"/>
            <a:ext cx="8382240" cy="556272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720" indent="-342720">
              <a:lnSpc>
                <a:spcPct val="80000"/>
              </a:lnSpc>
              <a:spcBef>
                <a:spcPts val="598"/>
              </a:spcBef>
              <a:buClr>
                <a:srgbClr val="0033CC"/>
              </a:buClr>
              <a:buFont typeface="Times New Roman"/>
              <a:buChar char="•"/>
            </a:pPr>
            <a:r>
              <a:rPr lang="ru-RU" sz="2400" b="1" strike="noStrike" spc="-1" dirty="0">
                <a:solidFill>
                  <a:srgbClr val="0033CC"/>
                </a:solidFill>
                <a:latin typeface="Times New Roman"/>
              </a:rPr>
              <a:t>О групповом несчастном случае, несчастном случае со смертельным исходом организация, наниматель, страхователь немедленно сообщает: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33CC"/>
                </a:solidFill>
                <a:latin typeface="Times New Roman"/>
              </a:rPr>
              <a:t>1.  В территориальную прокуратуру по месту, где произошел несчастный случай;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33CC"/>
                </a:solidFill>
                <a:latin typeface="Times New Roman"/>
              </a:rPr>
              <a:t>2.  В территориальное структурное подразделение департамента государственной инспекции труда;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33CC"/>
                </a:solidFill>
                <a:latin typeface="Times New Roman"/>
              </a:rPr>
              <a:t>3.  В профсоюз (иной представительный орган работников);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33CC"/>
                </a:solidFill>
                <a:latin typeface="Times New Roman"/>
              </a:rPr>
              <a:t>4.  В вышестоящую организацию, а при ее отсутствии – в местный исполнительный и распорядительный орган, где зарегистрирован наниматель, страхователь, нанимателю потерпевшего (при несчастном случае с работником другого нанимателя);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33CC"/>
                </a:solidFill>
                <a:latin typeface="Times New Roman"/>
              </a:rPr>
              <a:t>5.  В территориальный орган государственного специализированного надзора и контроля, если несчастный случай произошел на поднадзорном ему объекте;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33CC"/>
                </a:solidFill>
                <a:latin typeface="Times New Roman"/>
              </a:rPr>
              <a:t>6.  Страховщику.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598"/>
              </a:spcBef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Shape 2"/>
          <p:cNvSpPr txBox="1"/>
          <p:nvPr/>
        </p:nvSpPr>
        <p:spPr>
          <a:xfrm>
            <a:off x="685800" y="1143000"/>
            <a:ext cx="7997760" cy="4114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90000"/>
              </a:lnSpc>
              <a:spcBef>
                <a:spcPts val="598"/>
              </a:spcBef>
              <a:buClr>
                <a:srgbClr val="FF3300"/>
              </a:buClr>
              <a:buFont typeface="Times New Roman"/>
              <a:buChar char="•"/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buClr>
                <a:srgbClr val="0033CC"/>
              </a:buClr>
              <a:buFont typeface="Arial"/>
              <a:buChar char="•"/>
            </a:pPr>
            <a:r>
              <a:rPr lang="ru-RU" sz="3200" b="0" strike="noStrike" spc="-1" dirty="0">
                <a:solidFill>
                  <a:srgbClr val="0033CC"/>
                </a:solidFill>
                <a:latin typeface="Arial"/>
              </a:rPr>
              <a:t>Расследование несчастного случая на производстве должно быть проведено в срок </a:t>
            </a:r>
            <a:r>
              <a:rPr lang="ru-RU" sz="3200" b="1" i="1" strike="noStrike" spc="-1" dirty="0">
                <a:solidFill>
                  <a:srgbClr val="C00000"/>
                </a:solidFill>
                <a:latin typeface="Arial"/>
              </a:rPr>
              <a:t>не более трех дней</a:t>
            </a:r>
            <a:r>
              <a:rPr lang="ru-RU" sz="3200" b="0" strike="noStrike" spc="-1" dirty="0">
                <a:solidFill>
                  <a:srgbClr val="0033CC"/>
                </a:solidFill>
                <a:latin typeface="Arial"/>
              </a:rPr>
              <a:t>. </a:t>
            </a:r>
            <a:endParaRPr lang="en-US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930" y="2971800"/>
            <a:ext cx="66675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Shape 2"/>
          <p:cNvSpPr txBox="1"/>
          <p:nvPr/>
        </p:nvSpPr>
        <p:spPr>
          <a:xfrm>
            <a:off x="609120" y="914040"/>
            <a:ext cx="7998120" cy="510576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2720" indent="-342720">
              <a:lnSpc>
                <a:spcPct val="80000"/>
              </a:lnSpc>
              <a:spcBef>
                <a:spcPts val="422"/>
              </a:spcBef>
            </a:pPr>
            <a:r>
              <a:rPr lang="ru-RU" sz="1700" b="0" strike="noStrike" spc="-1" dirty="0" smtClean="0">
                <a:solidFill>
                  <a:srgbClr val="0033CC"/>
                </a:solidFill>
                <a:latin typeface="Times New Roman"/>
              </a:rPr>
              <a:t>1</a:t>
            </a:r>
            <a:r>
              <a:rPr lang="ru-RU" sz="2400" b="0" strike="noStrike" spc="-1" dirty="0">
                <a:solidFill>
                  <a:srgbClr val="0033CC"/>
                </a:solidFill>
                <a:latin typeface="Times New Roman"/>
              </a:rPr>
              <a:t>.   Проводится обследование состояния условий и охраны труда на месте происшествия несчастного случая;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22"/>
              </a:spcBef>
            </a:pPr>
            <a:r>
              <a:rPr lang="ru-RU" sz="2400" b="0" strike="noStrike" spc="-1" dirty="0">
                <a:solidFill>
                  <a:srgbClr val="0033CC"/>
                </a:solidFill>
                <a:latin typeface="Times New Roman"/>
              </a:rPr>
              <a:t>2.   При необходимости организуется фотографирование места происшествия несчастного случая, поврежденного объекта, составление схем, эскизов, проведение технических расчетов, лабораторных исследований, испытаний, экспертиз и других мероприятий;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22"/>
              </a:spcBef>
            </a:pPr>
            <a:r>
              <a:rPr lang="ru-RU" sz="2400" b="0" strike="noStrike" spc="-1" dirty="0">
                <a:solidFill>
                  <a:srgbClr val="0033CC"/>
                </a:solidFill>
                <a:latin typeface="Times New Roman"/>
              </a:rPr>
              <a:t>3.   Берутся объяснения, опрашиваются потерпевшие (при возможности), свидетели, должностные и иные лица;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22"/>
              </a:spcBef>
            </a:pPr>
            <a:r>
              <a:rPr lang="ru-RU" sz="2400" b="0" strike="noStrike" spc="-1" dirty="0">
                <a:solidFill>
                  <a:srgbClr val="0033CC"/>
                </a:solidFill>
                <a:latin typeface="Times New Roman"/>
              </a:rPr>
              <a:t>4.   Изучаются необходимые документы;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22"/>
              </a:spcBef>
            </a:pPr>
            <a:r>
              <a:rPr lang="ru-RU" sz="2400" b="0" strike="noStrike" spc="-1" dirty="0">
                <a:solidFill>
                  <a:srgbClr val="0033CC"/>
                </a:solidFill>
                <a:latin typeface="Times New Roman"/>
              </a:rPr>
              <a:t>5.   Устанавливаются обстоятельства, причины несчастного случая, лица, допустившие нарушения актов законодательства о труде и об охране труда, технических нормативных правовых актов, локальных нормативных правовых актов;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22"/>
              </a:spcBef>
            </a:pPr>
            <a:r>
              <a:rPr lang="ru-RU" sz="2400" b="0" strike="noStrike" spc="-1" dirty="0">
                <a:solidFill>
                  <a:srgbClr val="0033CC"/>
                </a:solidFill>
                <a:latin typeface="Times New Roman"/>
              </a:rPr>
              <a:t>6.   Разрабатываются мероприятия по устранению причин несчастного случая и предупреждению подобных происшествий.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557" y="228600"/>
            <a:ext cx="6965245" cy="68544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000" dirty="0"/>
              <a:t>При расследовании несчастного случая на производстве: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Shape 1"/>
          <p:cNvSpPr txBox="1"/>
          <p:nvPr/>
        </p:nvSpPr>
        <p:spPr>
          <a:xfrm>
            <a:off x="417803" y="204083"/>
            <a:ext cx="8229600" cy="5634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Оформление материалов расследования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TextShape 2"/>
          <p:cNvSpPr txBox="1"/>
          <p:nvPr/>
        </p:nvSpPr>
        <p:spPr>
          <a:xfrm>
            <a:off x="457200" y="921026"/>
            <a:ext cx="8153760" cy="411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342720" indent="-342720" algn="just">
              <a:lnSpc>
                <a:spcPct val="80000"/>
              </a:lnSpc>
              <a:spcBef>
                <a:spcPts val="697"/>
              </a:spcBef>
              <a:buClr>
                <a:srgbClr val="000000"/>
              </a:buClr>
              <a:buFont typeface="Arial"/>
              <a:buChar char="•"/>
            </a:pPr>
            <a:r>
              <a:rPr lang="ru-RU" sz="1700" b="1" i="1" strike="noStrike" spc="-1" dirty="0">
                <a:solidFill>
                  <a:srgbClr val="000000"/>
                </a:solidFill>
                <a:latin typeface="Arial"/>
              </a:rPr>
              <a:t>      </a:t>
            </a:r>
            <a:r>
              <a:rPr lang="ru-RU" sz="2800" b="1" i="1" strike="noStrike" spc="-1" dirty="0">
                <a:solidFill>
                  <a:srgbClr val="0033CC"/>
                </a:solidFill>
                <a:latin typeface="Arial"/>
              </a:rPr>
              <a:t>После завершения расследования</a:t>
            </a:r>
            <a:r>
              <a:rPr lang="ru-RU" sz="2800" b="0" strike="noStrike" spc="-1" dirty="0">
                <a:solidFill>
                  <a:srgbClr val="0033CC"/>
                </a:solidFill>
                <a:latin typeface="Arial"/>
              </a:rPr>
              <a:t> уполномоченное должностное лицо организации, нанимателя, страхователя, </a:t>
            </a:r>
            <a:r>
              <a:rPr lang="ru-RU" sz="2800" b="1" i="1" strike="noStrike" spc="-1" dirty="0">
                <a:solidFill>
                  <a:srgbClr val="0033CC"/>
                </a:solidFill>
                <a:latin typeface="Arial"/>
              </a:rPr>
              <a:t>оформляет акт о несчастном случае на производстве формы</a:t>
            </a:r>
            <a:r>
              <a:rPr lang="ru-RU" sz="2800" b="1" i="1" strike="noStrike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2800" b="1" i="1" strike="noStrike" spc="-1" dirty="0">
                <a:solidFill>
                  <a:srgbClr val="FF3300"/>
                </a:solidFill>
                <a:latin typeface="Arial"/>
              </a:rPr>
              <a:t>Н-1  </a:t>
            </a:r>
            <a:r>
              <a:rPr lang="ru-RU" sz="2800" b="1" i="1" u="sng" strike="noStrike" spc="-1" dirty="0">
                <a:solidFill>
                  <a:srgbClr val="0033CC"/>
                </a:solidFill>
                <a:uFillTx/>
                <a:latin typeface="Arial"/>
              </a:rPr>
              <a:t>в четырех экземплярах</a:t>
            </a:r>
            <a:r>
              <a:rPr lang="ru-RU" sz="2800" b="1" i="1" strike="noStrike" spc="-1" dirty="0">
                <a:solidFill>
                  <a:srgbClr val="0033CC"/>
                </a:solidFill>
                <a:latin typeface="Arial"/>
              </a:rPr>
              <a:t> или </a:t>
            </a:r>
            <a:r>
              <a:rPr lang="ru-RU" sz="2800" b="0" strike="noStrike" spc="-1" dirty="0">
                <a:solidFill>
                  <a:srgbClr val="0033CC"/>
                </a:solidFill>
                <a:latin typeface="Arial"/>
              </a:rPr>
              <a:t>несчастный случай оформляется </a:t>
            </a:r>
            <a:r>
              <a:rPr lang="ru-RU" sz="2800" b="1" i="1" strike="noStrike" spc="-1" dirty="0">
                <a:solidFill>
                  <a:srgbClr val="0033CC"/>
                </a:solidFill>
                <a:latin typeface="Arial"/>
              </a:rPr>
              <a:t>актом о непроизводственном несчастном случае</a:t>
            </a:r>
            <a:r>
              <a:rPr lang="ru-RU" sz="2800" b="1" i="1" strike="noStrike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2800" b="1" i="1" strike="noStrike" spc="-1" dirty="0">
                <a:solidFill>
                  <a:srgbClr val="FF3300"/>
                </a:solidFill>
                <a:latin typeface="Arial"/>
              </a:rPr>
              <a:t>формы НП</a:t>
            </a:r>
            <a:r>
              <a:rPr lang="ru-RU" sz="2800" b="0" strike="noStrike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2800" b="1" i="1" u="sng" strike="noStrike" spc="-1" dirty="0">
                <a:solidFill>
                  <a:srgbClr val="0033CC"/>
                </a:solidFill>
                <a:uFillTx/>
                <a:latin typeface="Arial"/>
              </a:rPr>
              <a:t>в четырех экземплярах.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697"/>
              </a:spcBef>
            </a:pP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4495800"/>
            <a:ext cx="2619375" cy="174307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457200" y="274320"/>
            <a:ext cx="8229600" cy="86868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Специальное расследование несчастного случая на производстве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762120" y="1143000"/>
            <a:ext cx="3886080" cy="48006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/>
          </a:bodyPr>
          <a:lstStyle/>
          <a:p>
            <a:pPr marL="342720" indent="-342720" algn="just">
              <a:lnSpc>
                <a:spcPct val="100000"/>
              </a:lnSpc>
              <a:spcBef>
                <a:spcPts val="697"/>
              </a:spcBef>
              <a:buClr>
                <a:srgbClr val="0033CC"/>
              </a:buClr>
              <a:buFont typeface="Times New Roman"/>
              <a:buChar char="•"/>
            </a:pPr>
            <a:r>
              <a:rPr lang="ru-RU" sz="2800" b="1" i="1" strike="noStrike" spc="-1" dirty="0">
                <a:solidFill>
                  <a:srgbClr val="0033CC"/>
                </a:solidFill>
                <a:latin typeface="Times New Roman"/>
              </a:rPr>
              <a:t>Специальное расследование несчастного случая проводится (включая оформление и рассылку документов) </a:t>
            </a:r>
            <a:r>
              <a:rPr lang="ru-RU" sz="2800" b="1" i="1" u="sng" strike="noStrike" spc="-1" dirty="0">
                <a:solidFill>
                  <a:srgbClr val="FF3300"/>
                </a:solidFill>
                <a:uFillTx/>
                <a:latin typeface="Times New Roman"/>
              </a:rPr>
              <a:t>в течение 15 дней</a:t>
            </a:r>
            <a:r>
              <a:rPr lang="ru-RU" sz="2800" b="1" i="1" strike="noStrike" spc="-1" dirty="0">
                <a:solidFill>
                  <a:srgbClr val="0033CC"/>
                </a:solidFill>
                <a:latin typeface="Times New Roman"/>
              </a:rPr>
              <a:t> со дня получения сообщения о несчастном случае на производстве.</a:t>
            </a:r>
            <a:r>
              <a:rPr lang="ru-RU" sz="2800" b="0" strike="noStrike" spc="-1" dirty="0">
                <a:solidFill>
                  <a:srgbClr val="0033CC"/>
                </a:solidFill>
                <a:latin typeface="Times New Roman"/>
              </a:rPr>
              <a:t> 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828800"/>
            <a:ext cx="4267200" cy="30861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3200" b="0" strike="noStrike" spc="-1" dirty="0">
                <a:solidFill>
                  <a:srgbClr val="FF0000"/>
                </a:solidFill>
                <a:latin typeface="Arial"/>
              </a:rPr>
              <a:t>Расследование острого профессионального заболевания</a:t>
            </a:r>
            <a:endParaRPr lang="en-US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457200" y="1447560"/>
            <a:ext cx="8226000" cy="47242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75920" indent="-4759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Font typeface="Times New Roman"/>
              <a:buChar char="•"/>
            </a:pPr>
            <a:r>
              <a:rPr lang="ru-RU" sz="2100" b="0" i="1" strike="noStrike" spc="-1" dirty="0">
                <a:solidFill>
                  <a:srgbClr val="000000"/>
                </a:solidFill>
                <a:latin typeface="Times New Roman"/>
              </a:rPr>
              <a:t>      О каждом выявленном или предполагаемом случае острого профессионального заболевания организация здравоохранения </a:t>
            </a:r>
            <a:r>
              <a:rPr lang="ru-RU" sz="2100" b="1" i="1" u="sng" strike="noStrike" spc="-1" dirty="0">
                <a:solidFill>
                  <a:srgbClr val="000000"/>
                </a:solidFill>
                <a:uFillTx/>
                <a:latin typeface="Times New Roman"/>
              </a:rPr>
              <a:t>в </a:t>
            </a:r>
            <a:r>
              <a:rPr lang="ru-RU" sz="2100" b="1" i="1" u="sng" strike="noStrike" spc="-1" dirty="0">
                <a:solidFill>
                  <a:srgbClr val="FF0000"/>
                </a:solidFill>
                <a:uFillTx/>
                <a:latin typeface="Times New Roman"/>
              </a:rPr>
              <a:t>течение 12 часов</a:t>
            </a:r>
            <a:r>
              <a:rPr lang="ru-RU" sz="2100" b="0" i="1" u="sng" strike="noStrike" spc="-1" dirty="0">
                <a:solidFill>
                  <a:srgbClr val="FF0000"/>
                </a:solidFill>
                <a:uFillTx/>
                <a:latin typeface="Times New Roman"/>
              </a:rPr>
              <a:t> </a:t>
            </a:r>
            <a:r>
              <a:rPr lang="ru-RU" sz="2100" b="0" i="1" strike="noStrike" spc="-1" dirty="0">
                <a:solidFill>
                  <a:srgbClr val="000000"/>
                </a:solidFill>
                <a:latin typeface="Times New Roman"/>
              </a:rPr>
              <a:t>направляет по установленной форме извещение об остром профессиональном заболевании :</a:t>
            </a:r>
            <a:endParaRPr lang="en-US" sz="2100" b="0" strike="noStrike" spc="-1" dirty="0">
              <a:solidFill>
                <a:srgbClr val="000000"/>
              </a:solidFill>
              <a:latin typeface="Arial"/>
            </a:endParaRPr>
          </a:p>
          <a:p>
            <a:pPr marL="475920" indent="-4759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Font typeface="Times New Roman"/>
              <a:buAutoNum type="arabicPeriod"/>
            </a:pPr>
            <a:r>
              <a:rPr lang="ru-RU" sz="2100" b="0" strike="noStrike" spc="-1" dirty="0">
                <a:solidFill>
                  <a:srgbClr val="000000"/>
                </a:solidFill>
                <a:latin typeface="Times New Roman"/>
              </a:rPr>
              <a:t>Нанимателю;</a:t>
            </a:r>
            <a:endParaRPr lang="en-US" sz="2100" b="0" strike="noStrike" spc="-1" dirty="0">
              <a:solidFill>
                <a:srgbClr val="000000"/>
              </a:solidFill>
              <a:latin typeface="Arial"/>
            </a:endParaRPr>
          </a:p>
          <a:p>
            <a:pPr marL="475920" indent="-4759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Font typeface="Times New Roman"/>
              <a:buAutoNum type="arabicPeriod"/>
            </a:pPr>
            <a:r>
              <a:rPr lang="ru-RU" sz="2100" b="0" strike="noStrike" spc="-1" dirty="0">
                <a:solidFill>
                  <a:srgbClr val="000000"/>
                </a:solidFill>
                <a:latin typeface="Times New Roman"/>
              </a:rPr>
              <a:t>Страхователю по месту работы заболевшего;</a:t>
            </a:r>
            <a:endParaRPr lang="en-US" sz="2100" b="0" strike="noStrike" spc="-1" dirty="0">
              <a:solidFill>
                <a:srgbClr val="000000"/>
              </a:solidFill>
              <a:latin typeface="Arial"/>
            </a:endParaRPr>
          </a:p>
          <a:p>
            <a:pPr marL="475920" indent="-4759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Font typeface="Times New Roman"/>
              <a:buAutoNum type="arabicPeriod"/>
            </a:pPr>
            <a:r>
              <a:rPr lang="ru-RU" sz="2100" b="0" strike="noStrike" spc="-1" dirty="0">
                <a:solidFill>
                  <a:srgbClr val="000000"/>
                </a:solidFill>
                <a:latin typeface="Times New Roman"/>
              </a:rPr>
              <a:t>В территориальный центр гигиены и эпидемиологии, которому подконтролен наниматель, страхователь.</a:t>
            </a:r>
            <a:endParaRPr lang="en-US" sz="2100" b="0" strike="noStrike" spc="-1" dirty="0">
              <a:solidFill>
                <a:srgbClr val="000000"/>
              </a:solidFill>
              <a:latin typeface="Arial"/>
            </a:endParaRPr>
          </a:p>
          <a:p>
            <a:pPr marL="475920" indent="-475920">
              <a:lnSpc>
                <a:spcPct val="90000"/>
              </a:lnSpc>
              <a:spcBef>
                <a:spcPts val="524"/>
              </a:spcBef>
            </a:pPr>
            <a:r>
              <a:rPr lang="ru-RU" sz="2100" b="0" strike="noStrike" spc="-1" dirty="0">
                <a:solidFill>
                  <a:srgbClr val="000000"/>
                </a:solidFill>
                <a:latin typeface="Times New Roman"/>
              </a:rPr>
              <a:t>                </a:t>
            </a:r>
            <a:endParaRPr lang="ru-RU" sz="2100" b="0" strike="noStrike" spc="-1" dirty="0" smtClean="0">
              <a:solidFill>
                <a:srgbClr val="000000"/>
              </a:solidFill>
              <a:latin typeface="Times New Roman"/>
            </a:endParaRPr>
          </a:p>
          <a:p>
            <a:pPr marL="475920" indent="-475920" algn="just">
              <a:lnSpc>
                <a:spcPct val="90000"/>
              </a:lnSpc>
              <a:spcBef>
                <a:spcPts val="524"/>
              </a:spcBef>
            </a:pPr>
            <a:r>
              <a:rPr lang="ru-RU" sz="2100" b="0" strike="noStrike" spc="-1" dirty="0" smtClean="0">
                <a:solidFill>
                  <a:srgbClr val="000000"/>
                </a:solidFill>
                <a:latin typeface="Times New Roman"/>
              </a:rPr>
              <a:t>В </a:t>
            </a:r>
            <a:r>
              <a:rPr lang="ru-RU" sz="2100" b="0" strike="noStrike" spc="-1" dirty="0">
                <a:solidFill>
                  <a:srgbClr val="000000"/>
                </a:solidFill>
                <a:latin typeface="Times New Roman"/>
              </a:rPr>
              <a:t>случаях острых профессиональных заболеваний при одновременном профессиональном заболевании двух и более работников извещение составляется на каждого заболевшего.</a:t>
            </a:r>
            <a:endParaRPr lang="en-US" sz="21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5334000"/>
            <a:ext cx="1843088" cy="138053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457200" y="60120"/>
            <a:ext cx="8229600" cy="7642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609480" y="609120"/>
            <a:ext cx="8229600" cy="441828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2720" indent="-342720">
              <a:lnSpc>
                <a:spcPct val="100000"/>
              </a:lnSpc>
              <a:spcBef>
                <a:spcPts val="499"/>
              </a:spcBef>
              <a:buClr>
                <a:srgbClr val="0033CC"/>
              </a:buClr>
              <a:buFont typeface="Times New Roman"/>
              <a:buChar char="•"/>
            </a:pPr>
            <a:r>
              <a:rPr lang="ru-RU" sz="2000" b="1" strike="noStrike" spc="-1">
                <a:solidFill>
                  <a:srgbClr val="0033CC"/>
                </a:solidFill>
                <a:latin typeface="Times New Roman"/>
              </a:rPr>
              <a:t>Профессиональное заболевание (хроническое или острое</a:t>
            </a:r>
            <a:r>
              <a:rPr lang="ru-RU" sz="2000" b="0" strike="noStrike" spc="-1">
                <a:solidFill>
                  <a:srgbClr val="0033CC"/>
                </a:solidFill>
                <a:latin typeface="Times New Roman"/>
              </a:rPr>
              <a:t>) - </a:t>
            </a:r>
            <a:r>
              <a:rPr lang="ru-RU" sz="2000" b="0" strike="noStrike" spc="-1">
                <a:solidFill>
                  <a:srgbClr val="000000"/>
                </a:solidFill>
                <a:latin typeface="Times New Roman"/>
              </a:rPr>
              <a:t>заболевание застрахованного, вызванное воздействием на него вредного и (или) опасного производственного фактора, трудового процесса, повлекшее временную или стойкую утрату им профессиональной трудоспособности либо его смерть.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499"/>
              </a:spcBef>
              <a:buClr>
                <a:srgbClr val="0033CC"/>
              </a:buClr>
              <a:buFont typeface="Times New Roman"/>
              <a:buChar char="•"/>
            </a:pPr>
            <a:r>
              <a:rPr lang="ru-RU" sz="2000" b="1" strike="noStrike" spc="-1">
                <a:solidFill>
                  <a:srgbClr val="0033CC"/>
                </a:solidFill>
                <a:latin typeface="Times New Roman"/>
              </a:rPr>
              <a:t>Острое профессиональное заболевание (отравление)</a:t>
            </a:r>
            <a:r>
              <a:rPr lang="ru-RU" sz="2000" b="0" strike="noStrike" spc="-1">
                <a:solidFill>
                  <a:srgbClr val="0033CC"/>
                </a:solidFill>
                <a:latin typeface="Times New Roman"/>
              </a:rPr>
              <a:t> - </a:t>
            </a:r>
            <a:r>
              <a:rPr lang="ru-RU" sz="2000" b="0" strike="noStrike" spc="-1">
                <a:solidFill>
                  <a:srgbClr val="000000"/>
                </a:solidFill>
                <a:latin typeface="Times New Roman"/>
              </a:rPr>
              <a:t>заболевание, развившееся в результате воздействия вредного производственного фактора (факторов) в процессе трудовой деятельности в течение не более трех рабочих дней (смен);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  <a:spcBef>
                <a:spcPts val="499"/>
              </a:spcBef>
              <a:buClr>
                <a:srgbClr val="0033CC"/>
              </a:buClr>
              <a:buFont typeface="Times New Roman"/>
              <a:buChar char="•"/>
            </a:pPr>
            <a:r>
              <a:rPr lang="ru-RU" sz="2000" b="1" strike="noStrike" spc="-1">
                <a:solidFill>
                  <a:srgbClr val="0033CC"/>
                </a:solidFill>
                <a:latin typeface="Times New Roman"/>
              </a:rPr>
              <a:t>Хроническое профессиональное заболевание (отравление)</a:t>
            </a:r>
            <a:r>
              <a:rPr lang="ru-RU" sz="2000" b="0" strike="noStrike" spc="-1">
                <a:solidFill>
                  <a:srgbClr val="0033CC"/>
                </a:solidFill>
                <a:latin typeface="Times New Roman"/>
              </a:rPr>
              <a:t> - </a:t>
            </a:r>
            <a:r>
              <a:rPr lang="ru-RU" sz="2000" b="0" strike="noStrike" spc="-1">
                <a:solidFill>
                  <a:srgbClr val="000000"/>
                </a:solidFill>
                <a:latin typeface="Times New Roman"/>
              </a:rPr>
              <a:t>заболевание, являющееся результатом длительного воздействия на работника вредного производственного фактора (факторов), повлекшее временную или стойкую утрату профессиональной трудоспособности.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480" y="4370372"/>
            <a:ext cx="3276600" cy="245745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" y="0"/>
            <a:ext cx="9142491" cy="6858000"/>
          </a:xfrm>
          <a:prstGeom prst="rect">
            <a:avLst/>
          </a:prstGeom>
        </p:spPr>
      </p:pic>
      <p:sp>
        <p:nvSpPr>
          <p:cNvPr id="96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914400" y="685800"/>
            <a:ext cx="6858000" cy="42672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ts val="598"/>
              </a:spcBef>
              <a:buClr>
                <a:srgbClr val="000000"/>
              </a:buClr>
            </a:pPr>
            <a:r>
              <a:rPr lang="ru-RU" sz="3600" b="1" strike="noStrike" spc="-1" dirty="0">
                <a:solidFill>
                  <a:schemeClr val="tx2"/>
                </a:solidFill>
                <a:latin typeface="Times New Roman"/>
              </a:rPr>
              <a:t>Организация здравоохранения на основании клинических данных о состоянии здоровья работника и представленных документов </a:t>
            </a:r>
            <a:r>
              <a:rPr lang="ru-RU" sz="3600" b="1" strike="noStrike" spc="-1" dirty="0" smtClean="0">
                <a:solidFill>
                  <a:schemeClr val="tx2"/>
                </a:solidFill>
                <a:latin typeface="Times New Roman"/>
              </a:rPr>
              <a:t>устанавливает</a:t>
            </a:r>
          </a:p>
          <a:p>
            <a:pPr>
              <a:lnSpc>
                <a:spcPct val="90000"/>
              </a:lnSpc>
              <a:spcBef>
                <a:spcPts val="598"/>
              </a:spcBef>
              <a:buClr>
                <a:srgbClr val="000000"/>
              </a:buClr>
            </a:pPr>
            <a:r>
              <a:rPr lang="ru-RU" sz="3600" b="1" strike="noStrike" spc="-1" dirty="0" smtClean="0">
                <a:solidFill>
                  <a:schemeClr val="tx2"/>
                </a:solidFill>
                <a:latin typeface="Times New Roman"/>
              </a:rPr>
              <a:t> </a:t>
            </a:r>
            <a:r>
              <a:rPr lang="ru-RU" sz="3600" b="1" i="1" strike="noStrike" spc="-1" dirty="0">
                <a:solidFill>
                  <a:srgbClr val="000000"/>
                </a:solidFill>
                <a:latin typeface="Times New Roman"/>
              </a:rPr>
              <a:t>заключительный диагноз хронического профессионального заболевания, составляет </a:t>
            </a:r>
            <a:r>
              <a:rPr lang="ru-RU" sz="3600" b="1" i="1" strike="noStrike" spc="-1" dirty="0">
                <a:solidFill>
                  <a:srgbClr val="FF0000"/>
                </a:solidFill>
                <a:latin typeface="Times New Roman"/>
              </a:rPr>
              <a:t>медицинское заключение </a:t>
            </a:r>
            <a:r>
              <a:rPr lang="ru-RU" sz="3600" b="1" i="1" strike="noStrike" spc="-1" dirty="0">
                <a:solidFill>
                  <a:srgbClr val="000000"/>
                </a:solidFill>
                <a:latin typeface="Times New Roman"/>
              </a:rPr>
              <a:t>и </a:t>
            </a:r>
            <a:endParaRPr lang="en-US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</a:pPr>
            <a:r>
              <a:rPr lang="ru-RU" sz="3600" b="1" i="1" strike="noStrike" spc="-1" dirty="0">
                <a:solidFill>
                  <a:srgbClr val="FF0000"/>
                </a:solidFill>
                <a:latin typeface="Times New Roman"/>
              </a:rPr>
              <a:t>     в пятидневный срок </a:t>
            </a:r>
            <a:r>
              <a:rPr lang="ru-RU" sz="3600" b="1" i="1" strike="noStrike" spc="-1" dirty="0">
                <a:solidFill>
                  <a:srgbClr val="000000"/>
                </a:solidFill>
                <a:latin typeface="Times New Roman"/>
              </a:rPr>
              <a:t>направляет соответствующее извещение:</a:t>
            </a:r>
            <a:endParaRPr lang="en-US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buClr>
                <a:srgbClr val="000000"/>
              </a:buClr>
              <a:buFont typeface="Times New Roman"/>
              <a:buChar char="-"/>
            </a:pPr>
            <a:r>
              <a:rPr lang="ru-RU" sz="3600" b="0" strike="noStrike" spc="-1" dirty="0">
                <a:solidFill>
                  <a:srgbClr val="000000"/>
                </a:solidFill>
                <a:latin typeface="Times New Roman"/>
              </a:rPr>
              <a:t>в территориальный центр гигиены и эпидемиологии;</a:t>
            </a:r>
            <a:endParaRPr lang="en-US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buClr>
                <a:srgbClr val="000000"/>
              </a:buClr>
              <a:buFont typeface="Times New Roman"/>
              <a:buChar char="-"/>
            </a:pPr>
            <a:r>
              <a:rPr lang="ru-RU" sz="3600" b="0" strike="noStrike" spc="-1" dirty="0">
                <a:solidFill>
                  <a:srgbClr val="000000"/>
                </a:solidFill>
                <a:latin typeface="Times New Roman"/>
              </a:rPr>
              <a:t>нанимателю;</a:t>
            </a:r>
            <a:endParaRPr lang="en-US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buClr>
                <a:srgbClr val="000000"/>
              </a:buClr>
              <a:buFont typeface="Times New Roman"/>
              <a:buChar char="-"/>
            </a:pPr>
            <a:r>
              <a:rPr lang="ru-RU" sz="3600" b="0" strike="noStrike" spc="-1" dirty="0">
                <a:solidFill>
                  <a:srgbClr val="000000"/>
                </a:solidFill>
                <a:latin typeface="Times New Roman"/>
              </a:rPr>
              <a:t>страхователю по месту работы заболевшего.</a:t>
            </a:r>
            <a:endParaRPr lang="en-US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/>
              </a:rPr>
              <a:t> 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TextShape 2"/>
          <p:cNvSpPr txBox="1"/>
          <p:nvPr/>
        </p:nvSpPr>
        <p:spPr>
          <a:xfrm>
            <a:off x="685800" y="845820"/>
            <a:ext cx="7543800" cy="50963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90000"/>
              </a:lnSpc>
              <a:spcBef>
                <a:spcPts val="598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1" i="1" strike="noStrike" spc="-1" dirty="0">
                <a:solidFill>
                  <a:srgbClr val="000000"/>
                </a:solidFill>
                <a:latin typeface="Arial"/>
              </a:rPr>
              <a:t>Об острых профессиональных заболеваниях со смертельным исходом, одновременном профессиональном заболевании двух и более человек наниматель информирует</a:t>
            </a:r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: 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buClr>
                <a:srgbClr val="000000"/>
              </a:buClr>
              <a:buFont typeface="Arial"/>
              <a:buChar char="-"/>
            </a:pPr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территориальную прокуратуру;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buClr>
                <a:srgbClr val="000000"/>
              </a:buClr>
              <a:buFont typeface="Arial"/>
              <a:buChar char="-"/>
            </a:pPr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территориальное структурное подразделение департамента государственной инспекции труда.   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     Территориальный центр гигиены и эпидемиологии 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представляет  внеочередное   донесение   о   таких 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</a:pPr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случаях профессиональных заболеваний в 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</a:rPr>
              <a:t>Министерство </a:t>
            </a:r>
            <a:r>
              <a:rPr lang="ru-RU" sz="2400" b="1" strike="noStrike" spc="-1" dirty="0" smtClean="0">
                <a:solidFill>
                  <a:srgbClr val="000000"/>
                </a:solidFill>
                <a:latin typeface="Arial"/>
              </a:rPr>
              <a:t>труда и соцзащиты.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3200" b="1" strike="noStrike" spc="-1" dirty="0">
                <a:solidFill>
                  <a:srgbClr val="000000"/>
                </a:solidFill>
                <a:latin typeface="Arial"/>
              </a:rPr>
              <a:t>Расследование  профессионального заболевания</a:t>
            </a:r>
            <a:endParaRPr lang="en-US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TextShape 2"/>
          <p:cNvSpPr txBox="1"/>
          <p:nvPr/>
        </p:nvSpPr>
        <p:spPr>
          <a:xfrm>
            <a:off x="685800" y="1827360"/>
            <a:ext cx="7997760" cy="4114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33CC"/>
              </a:buClr>
              <a:buFont typeface="Arial"/>
              <a:buChar char="•"/>
            </a:pPr>
            <a:r>
              <a:rPr lang="ru-RU" sz="3200" b="1" i="1" strike="noStrike" spc="-1">
                <a:solidFill>
                  <a:srgbClr val="0033CC"/>
                </a:solidFill>
                <a:latin typeface="Arial"/>
              </a:rPr>
              <a:t>Расследование острого профессионального заболевания проводится</a:t>
            </a:r>
            <a:r>
              <a:rPr lang="ru-RU" sz="3200" b="1" i="1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ru-RU" sz="3200" b="1" i="1" u="sng" strike="noStrike" spc="-1">
                <a:solidFill>
                  <a:srgbClr val="FF3300"/>
                </a:solidFill>
                <a:uFillTx/>
                <a:latin typeface="Arial"/>
              </a:rPr>
              <a:t>в течение трех дней</a:t>
            </a:r>
            <a:r>
              <a:rPr lang="ru-RU" sz="3200" b="1" i="1" strike="noStrike" spc="-1">
                <a:solidFill>
                  <a:srgbClr val="000000"/>
                </a:solidFill>
                <a:latin typeface="Arial"/>
              </a:rPr>
              <a:t>.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799"/>
              </a:spcBef>
              <a:buClr>
                <a:srgbClr val="0033CC"/>
              </a:buClr>
              <a:buFont typeface="Arial"/>
              <a:buChar char="•"/>
            </a:pPr>
            <a:r>
              <a:rPr lang="ru-RU" sz="3200" b="1" i="1" strike="noStrike" spc="-1">
                <a:solidFill>
                  <a:srgbClr val="0033CC"/>
                </a:solidFill>
                <a:latin typeface="Arial"/>
              </a:rPr>
              <a:t>Расследование хронического профессионального заболевания</a:t>
            </a:r>
            <a:r>
              <a:rPr lang="ru-RU" sz="3200" b="1" i="1" strike="noStrike" spc="-1">
                <a:solidFill>
                  <a:srgbClr val="000000"/>
                </a:solidFill>
                <a:latin typeface="Arial"/>
              </a:rPr>
              <a:t> – </a:t>
            </a:r>
            <a:r>
              <a:rPr lang="ru-RU" sz="3200" b="1" i="1" strike="noStrike" spc="-1">
                <a:solidFill>
                  <a:srgbClr val="FF3300"/>
                </a:solidFill>
                <a:latin typeface="Arial"/>
              </a:rPr>
              <a:t>в течение </a:t>
            </a:r>
            <a:r>
              <a:rPr lang="ru-RU" sz="3200" b="1" i="1" u="sng" strike="noStrike" spc="-1">
                <a:solidFill>
                  <a:srgbClr val="FF3300"/>
                </a:solidFill>
                <a:uFillTx/>
                <a:latin typeface="Arial"/>
              </a:rPr>
              <a:t>четырнадцати дней</a:t>
            </a:r>
            <a:r>
              <a:rPr lang="ru-RU" sz="3200" b="1" i="1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ru-RU" sz="3200" b="1" i="1" strike="noStrike" spc="-1">
                <a:solidFill>
                  <a:srgbClr val="0033CC"/>
                </a:solidFill>
                <a:latin typeface="Arial"/>
              </a:rPr>
              <a:t>после получения извещения.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3200" b="0" strike="noStrike" spc="-1" dirty="0">
                <a:solidFill>
                  <a:srgbClr val="000000"/>
                </a:solidFill>
                <a:latin typeface="Arial"/>
              </a:rPr>
              <a:t>Расследование </a:t>
            </a:r>
            <a:r>
              <a:rPr dirty="0"/>
              <a:t/>
            </a:r>
            <a:br>
              <a:rPr dirty="0"/>
            </a:br>
            <a:r>
              <a:rPr lang="ru-RU" sz="3200" b="0" strike="noStrike" spc="-1" dirty="0">
                <a:solidFill>
                  <a:srgbClr val="000000"/>
                </a:solidFill>
                <a:latin typeface="Arial"/>
              </a:rPr>
              <a:t> профессионального заболевания</a:t>
            </a:r>
            <a:endParaRPr lang="en-US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TextShape 2"/>
          <p:cNvSpPr txBox="1"/>
          <p:nvPr/>
        </p:nvSpPr>
        <p:spPr>
          <a:xfrm>
            <a:off x="685800" y="1827360"/>
            <a:ext cx="7997760" cy="4114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80000"/>
              </a:lnSpc>
              <a:spcBef>
                <a:spcPts val="624"/>
              </a:spcBef>
              <a:buClr>
                <a:srgbClr val="19194D"/>
              </a:buClr>
              <a:buFont typeface="Times New Roman"/>
              <a:buChar char="•"/>
            </a:pPr>
            <a:r>
              <a:rPr lang="ru-RU" sz="2500" b="0" i="1" strike="noStrike" spc="-1">
                <a:solidFill>
                  <a:srgbClr val="19194D"/>
                </a:solidFill>
                <a:latin typeface="Times New Roman"/>
              </a:rPr>
              <a:t>Расследование профессионального заболевания проводится </a:t>
            </a:r>
            <a:r>
              <a:rPr lang="ru-RU" sz="2500" b="1" i="1" strike="noStrike" spc="-1">
                <a:solidFill>
                  <a:srgbClr val="19194D"/>
                </a:solidFill>
                <a:latin typeface="Times New Roman"/>
              </a:rPr>
              <a:t>врачом-гигиенистом</a:t>
            </a:r>
            <a:r>
              <a:rPr lang="ru-RU" sz="2500" b="0" i="1" strike="noStrike" spc="-1">
                <a:solidFill>
                  <a:srgbClr val="19194D"/>
                </a:solidFill>
                <a:latin typeface="Times New Roman"/>
              </a:rPr>
              <a:t> территориального центра гигиены и эпидемиологии с участием: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624"/>
              </a:spcBef>
            </a:pPr>
            <a:r>
              <a:rPr lang="ru-RU" sz="2500" b="0" i="1" strike="noStrike" spc="-1">
                <a:solidFill>
                  <a:srgbClr val="19194D"/>
                </a:solidFill>
                <a:latin typeface="Times New Roman"/>
              </a:rPr>
              <a:t> -  уполномоченного должностного лица нанимателя, страхователя;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624"/>
              </a:spcBef>
            </a:pPr>
            <a:r>
              <a:rPr lang="ru-RU" sz="2500" b="0" i="1" strike="noStrike" spc="-1">
                <a:solidFill>
                  <a:srgbClr val="19194D"/>
                </a:solidFill>
                <a:latin typeface="Times New Roman"/>
              </a:rPr>
              <a:t> -   представителей организации здравоохранения, обслуживающей нанимателя, страхователя;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624"/>
              </a:spcBef>
            </a:pPr>
            <a:r>
              <a:rPr lang="ru-RU" sz="2500" b="0" i="1" strike="noStrike" spc="-1">
                <a:solidFill>
                  <a:srgbClr val="19194D"/>
                </a:solidFill>
                <a:latin typeface="Times New Roman"/>
              </a:rPr>
              <a:t> -   профсоюза и др. представителей.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624"/>
              </a:spcBef>
              <a:buClr>
                <a:srgbClr val="19194D"/>
              </a:buClr>
              <a:buFont typeface="Times New Roman"/>
              <a:buChar char="•"/>
            </a:pPr>
            <a:r>
              <a:rPr lang="ru-RU" sz="2500" b="0" i="1" strike="noStrike" spc="-1">
                <a:solidFill>
                  <a:srgbClr val="19194D"/>
                </a:solidFill>
                <a:latin typeface="Times New Roman"/>
              </a:rPr>
              <a:t>В расследовании профессиональных заболеваний двух и более человек и профессиональных заболеваний со смертельным исходом принимает участие </a:t>
            </a:r>
            <a:r>
              <a:rPr lang="ru-RU" sz="2500" b="1" i="1" strike="noStrike" spc="-1">
                <a:solidFill>
                  <a:srgbClr val="19194D"/>
                </a:solidFill>
                <a:latin typeface="Times New Roman"/>
              </a:rPr>
              <a:t>государственный инспектор труда.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ru-RU" sz="3200" b="1" strike="noStrike" spc="-1" dirty="0">
                <a:solidFill>
                  <a:srgbClr val="000000"/>
                </a:solidFill>
                <a:latin typeface="Arial"/>
              </a:rPr>
              <a:t>Расследование  профессионального заболевания</a:t>
            </a:r>
            <a:endParaRPr lang="en-US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TextShape 2"/>
          <p:cNvSpPr txBox="1"/>
          <p:nvPr/>
        </p:nvSpPr>
        <p:spPr>
          <a:xfrm>
            <a:off x="685800" y="1827360"/>
            <a:ext cx="7997760" cy="4114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Font typeface="Arial"/>
              <a:buChar char="•"/>
            </a:pPr>
            <a:r>
              <a:rPr lang="ru-RU" sz="2100" b="1" i="1" strike="noStrike" spc="-1">
                <a:solidFill>
                  <a:srgbClr val="000000"/>
                </a:solidFill>
                <a:latin typeface="Arial"/>
              </a:rPr>
              <a:t>  </a:t>
            </a:r>
            <a:r>
              <a:rPr lang="ru-RU" sz="2100" b="1" i="1" strike="noStrike" spc="-1">
                <a:solidFill>
                  <a:srgbClr val="0033CC"/>
                </a:solidFill>
                <a:latin typeface="Arial"/>
              </a:rPr>
              <a:t>По  результатам  расследования</a:t>
            </a:r>
            <a:r>
              <a:rPr lang="ru-RU" sz="2100" b="1" i="1" strike="noStrike" spc="-1">
                <a:solidFill>
                  <a:srgbClr val="000000"/>
                </a:solidFill>
                <a:latin typeface="Arial"/>
              </a:rPr>
              <a:t>  </a:t>
            </a:r>
            <a:r>
              <a:rPr lang="ru-RU" sz="2100" b="1" i="1" strike="noStrike" spc="-1">
                <a:solidFill>
                  <a:srgbClr val="0033CC"/>
                </a:solidFill>
                <a:latin typeface="Arial"/>
              </a:rPr>
              <a:t>врач-гигиенист составляет акт о профессиональном</a:t>
            </a:r>
            <a:r>
              <a:rPr lang="ru-RU" sz="2100" b="1" i="1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ru-RU" sz="2100" b="1" i="1" strike="noStrike" spc="-1">
                <a:solidFill>
                  <a:srgbClr val="0033CC"/>
                </a:solidFill>
                <a:latin typeface="Arial"/>
              </a:rPr>
              <a:t>заболевании формы</a:t>
            </a:r>
            <a:r>
              <a:rPr lang="ru-RU" sz="2100" b="1" i="1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ru-RU" sz="2100" b="1" i="1" strike="noStrike" spc="-1">
                <a:solidFill>
                  <a:srgbClr val="FF3300"/>
                </a:solidFill>
                <a:latin typeface="Arial"/>
              </a:rPr>
              <a:t>ПЗ-1</a:t>
            </a:r>
            <a:r>
              <a:rPr lang="ru-RU" sz="2100" b="0" i="1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ru-RU" sz="2100" b="1" i="1" strike="noStrike" spc="-1">
                <a:solidFill>
                  <a:srgbClr val="0033CC"/>
                </a:solidFill>
                <a:latin typeface="Arial"/>
              </a:rPr>
              <a:t>на каждого</a:t>
            </a:r>
            <a:r>
              <a:rPr lang="ru-RU" sz="2100" b="1" i="1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ru-RU" sz="2100" b="1" i="1" strike="noStrike" spc="-1">
                <a:solidFill>
                  <a:srgbClr val="0033CC"/>
                </a:solidFill>
                <a:latin typeface="Arial"/>
              </a:rPr>
              <a:t>заболевшего </a:t>
            </a:r>
            <a:r>
              <a:rPr lang="ru-RU" sz="2100" b="1" i="1" u="sng" strike="noStrike" spc="-1">
                <a:solidFill>
                  <a:srgbClr val="FF3300"/>
                </a:solidFill>
                <a:uFillTx/>
                <a:latin typeface="Arial"/>
              </a:rPr>
              <a:t>в шести экземплярах</a:t>
            </a:r>
            <a:r>
              <a:rPr lang="ru-RU" sz="2100" b="1" i="1" strike="noStrike" spc="-1">
                <a:solidFill>
                  <a:srgbClr val="000000"/>
                </a:solidFill>
                <a:latin typeface="Arial"/>
              </a:rPr>
              <a:t>.</a:t>
            </a:r>
            <a:r>
              <a:rPr lang="ru-RU" sz="2100" b="0" i="1" strike="noStrike" spc="-1">
                <a:solidFill>
                  <a:srgbClr val="000000"/>
                </a:solidFill>
                <a:latin typeface="Arial"/>
              </a:rPr>
              <a:t> </a:t>
            </a:r>
            <a:endParaRPr lang="en-US" sz="21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Font typeface="Arial"/>
              <a:buChar char="•"/>
            </a:pPr>
            <a:r>
              <a:rPr lang="ru-RU" sz="2100" b="1" i="1" strike="noStrike" spc="-1">
                <a:solidFill>
                  <a:srgbClr val="000000"/>
                </a:solidFill>
                <a:latin typeface="Arial"/>
              </a:rPr>
              <a:t>  </a:t>
            </a:r>
            <a:r>
              <a:rPr lang="ru-RU" sz="2100" b="1" i="1" strike="noStrike" spc="-1">
                <a:solidFill>
                  <a:srgbClr val="0033CC"/>
                </a:solidFill>
                <a:latin typeface="Arial"/>
              </a:rPr>
              <a:t>При одновременном профессиональном</a:t>
            </a:r>
            <a:r>
              <a:rPr lang="ru-RU" sz="2100" b="1" i="1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ru-RU" sz="2100" b="1" i="1" strike="noStrike" spc="-1">
                <a:solidFill>
                  <a:srgbClr val="0033CC"/>
                </a:solidFill>
                <a:latin typeface="Arial"/>
              </a:rPr>
              <a:t>заболевании</a:t>
            </a:r>
            <a:r>
              <a:rPr lang="ru-RU" sz="2100" b="1" i="1" strike="noStrike" spc="-1">
                <a:solidFill>
                  <a:srgbClr val="000000"/>
                </a:solidFill>
                <a:latin typeface="Arial"/>
              </a:rPr>
              <a:t>  </a:t>
            </a:r>
            <a:r>
              <a:rPr lang="ru-RU" sz="2100" b="1" i="1" u="sng" strike="noStrike" spc="-1">
                <a:solidFill>
                  <a:srgbClr val="000000"/>
                </a:solidFill>
                <a:uFillTx/>
                <a:latin typeface="Arial"/>
              </a:rPr>
              <a:t>двух  и  более  человек,</a:t>
            </a:r>
            <a:r>
              <a:rPr lang="ru-RU" sz="2100" b="1" i="1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ru-RU" sz="2100" b="1" i="1" strike="noStrike" spc="-1">
                <a:solidFill>
                  <a:srgbClr val="0033CC"/>
                </a:solidFill>
                <a:latin typeface="Arial"/>
              </a:rPr>
              <a:t>профессиональном  заболевании  со смертельным исходом акт формы</a:t>
            </a:r>
            <a:r>
              <a:rPr lang="ru-RU" sz="2100" b="1" i="1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ru-RU" sz="2100" b="1" i="1" strike="noStrike" spc="-1">
                <a:solidFill>
                  <a:srgbClr val="FF3300"/>
                </a:solidFill>
                <a:latin typeface="Arial"/>
              </a:rPr>
              <a:t>ПЗ-1 </a:t>
            </a:r>
            <a:r>
              <a:rPr lang="ru-RU" sz="2100" b="1" i="1" u="sng" strike="noStrike" spc="-1">
                <a:solidFill>
                  <a:srgbClr val="FF3300"/>
                </a:solidFill>
                <a:uFillTx/>
                <a:latin typeface="Arial"/>
              </a:rPr>
              <a:t>составляется в семи экземплярах.</a:t>
            </a:r>
            <a:endParaRPr lang="en-US" sz="21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24"/>
              </a:spcBef>
              <a:buClr>
                <a:srgbClr val="000000"/>
              </a:buClr>
              <a:buFont typeface="Arial"/>
              <a:buChar char="•"/>
            </a:pPr>
            <a:endParaRPr lang="en-US" sz="21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24"/>
              </a:spcBef>
            </a:pPr>
            <a:r>
              <a:rPr lang="ru-RU" sz="2100" b="1" strike="noStrike" spc="-1">
                <a:solidFill>
                  <a:srgbClr val="000000"/>
                </a:solidFill>
                <a:latin typeface="Arial"/>
              </a:rPr>
              <a:t>     Акты формы ПЗ-1 </a:t>
            </a:r>
            <a:r>
              <a:rPr lang="ru-RU" sz="2100" b="1" i="1" strike="noStrike" spc="-1">
                <a:solidFill>
                  <a:srgbClr val="000000"/>
                </a:solidFill>
                <a:latin typeface="Arial"/>
              </a:rPr>
              <a:t>утверждаются</a:t>
            </a:r>
            <a:r>
              <a:rPr lang="ru-RU" sz="2100" b="1" strike="noStrike" spc="-1">
                <a:solidFill>
                  <a:srgbClr val="000000"/>
                </a:solidFill>
                <a:latin typeface="Arial"/>
              </a:rPr>
              <a:t> главным государственным санитарным врачом города (района).</a:t>
            </a:r>
            <a:endParaRPr lang="en-US" sz="21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342" y="5391150"/>
            <a:ext cx="3114675" cy="146685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453960" y="609600"/>
            <a:ext cx="8229600" cy="1143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3200" b="1" strike="noStrike" spc="-1" dirty="0">
                <a:solidFill>
                  <a:schemeClr val="bg1"/>
                </a:solidFill>
                <a:latin typeface="Arial"/>
              </a:rPr>
              <a:t>Расследование  профессионального заболевания</a:t>
            </a:r>
            <a:endParaRPr lang="en-US" sz="32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07" name="TextShape 2"/>
          <p:cNvSpPr txBox="1"/>
          <p:nvPr/>
        </p:nvSpPr>
        <p:spPr>
          <a:xfrm>
            <a:off x="762120" y="1827360"/>
            <a:ext cx="7921440" cy="411480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2720" indent="-342720">
              <a:lnSpc>
                <a:spcPct val="90000"/>
              </a:lnSpc>
              <a:spcBef>
                <a:spcPts val="624"/>
              </a:spcBef>
              <a:buClr>
                <a:srgbClr val="0033CC"/>
              </a:buClr>
              <a:buFont typeface="Times New Roman"/>
              <a:buChar char="•"/>
            </a:pPr>
            <a:r>
              <a:rPr lang="ru-RU" sz="2500" b="0" strike="noStrike" spc="-1" dirty="0">
                <a:solidFill>
                  <a:srgbClr val="0033CC"/>
                </a:solidFill>
                <a:latin typeface="Times New Roman"/>
              </a:rPr>
              <a:t>Утвержденные акты формы</a:t>
            </a:r>
            <a:r>
              <a:rPr lang="ru-RU" sz="2500" b="0" strike="noStrike" spc="-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500" b="0" strike="noStrike" spc="-1" dirty="0">
                <a:solidFill>
                  <a:srgbClr val="FF3300"/>
                </a:solidFill>
                <a:latin typeface="Times New Roman"/>
              </a:rPr>
              <a:t>ПЗ-1 </a:t>
            </a:r>
            <a:r>
              <a:rPr lang="ru-RU" sz="2500" b="1" i="1" strike="noStrike" spc="-1" dirty="0">
                <a:solidFill>
                  <a:srgbClr val="000000"/>
                </a:solidFill>
                <a:latin typeface="Times New Roman"/>
              </a:rPr>
              <a:t>регистрируются</a:t>
            </a:r>
            <a:r>
              <a:rPr lang="ru-RU" sz="2500" b="0" strike="noStrike" spc="-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500" b="0" strike="noStrike" spc="-1" dirty="0">
                <a:solidFill>
                  <a:srgbClr val="0033CC"/>
                </a:solidFill>
                <a:latin typeface="Times New Roman"/>
              </a:rPr>
              <a:t>территориальным центром гигиены и эпидемиологии в журнале регистрации профессиональных заболеваний и </a:t>
            </a:r>
            <a:r>
              <a:rPr lang="ru-RU" sz="2500" b="1" strike="noStrike" spc="-1" dirty="0">
                <a:solidFill>
                  <a:srgbClr val="000000"/>
                </a:solidFill>
                <a:latin typeface="Times New Roman"/>
              </a:rPr>
              <a:t>направляются</a:t>
            </a:r>
            <a:r>
              <a:rPr lang="ru-RU" sz="2500" b="0" strike="noStrike" spc="-1" dirty="0">
                <a:solidFill>
                  <a:srgbClr val="0033CC"/>
                </a:solidFill>
                <a:latin typeface="Times New Roman"/>
              </a:rPr>
              <a:t>:</a:t>
            </a: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624"/>
              </a:spcBef>
              <a:buFont typeface="Arial" panose="020B0604020202020204" pitchFamily="34" charset="0"/>
              <a:buChar char="•"/>
            </a:pPr>
            <a:r>
              <a:rPr lang="ru-RU" sz="2500" b="0" strike="noStrike" spc="-1" dirty="0" smtClean="0">
                <a:solidFill>
                  <a:srgbClr val="0033CC"/>
                </a:solidFill>
                <a:latin typeface="Times New Roman"/>
              </a:rPr>
              <a:t>Заболевшему </a:t>
            </a:r>
            <a:r>
              <a:rPr lang="ru-RU" sz="2500" b="0" strike="noStrike" spc="-1" dirty="0">
                <a:solidFill>
                  <a:srgbClr val="0033CC"/>
                </a:solidFill>
                <a:latin typeface="Times New Roman"/>
              </a:rPr>
              <a:t>(</a:t>
            </a:r>
            <a:r>
              <a:rPr lang="ru-RU" sz="2000" b="0" strike="noStrike" spc="-1" dirty="0">
                <a:solidFill>
                  <a:srgbClr val="0033CC"/>
                </a:solidFill>
                <a:latin typeface="Times New Roman"/>
              </a:rPr>
              <a:t>или лицу, представляющему его</a:t>
            </a:r>
            <a:r>
              <a:rPr lang="ru-RU" sz="2500" b="0" strike="noStrike" spc="-1" dirty="0">
                <a:solidFill>
                  <a:srgbClr val="0033CC"/>
                </a:solidFill>
                <a:latin typeface="Times New Roman"/>
              </a:rPr>
              <a:t> </a:t>
            </a:r>
            <a:r>
              <a:rPr lang="ru-RU" sz="2000" b="0" strike="noStrike" spc="-1" dirty="0">
                <a:solidFill>
                  <a:srgbClr val="0033CC"/>
                </a:solidFill>
                <a:latin typeface="Times New Roman"/>
              </a:rPr>
              <a:t>интересы</a:t>
            </a:r>
            <a:r>
              <a:rPr lang="ru-RU" sz="2500" b="0" strike="noStrike" spc="-1" dirty="0">
                <a:solidFill>
                  <a:srgbClr val="0033CC"/>
                </a:solidFill>
                <a:latin typeface="Times New Roman"/>
              </a:rPr>
              <a:t>);</a:t>
            </a: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624"/>
              </a:spcBef>
              <a:buFont typeface="Arial" panose="020B0604020202020204" pitchFamily="34" charset="0"/>
              <a:buChar char="•"/>
            </a:pPr>
            <a:r>
              <a:rPr lang="ru-RU" sz="2500" b="0" strike="noStrike" spc="-1" dirty="0" smtClean="0">
                <a:solidFill>
                  <a:srgbClr val="0033CC"/>
                </a:solidFill>
                <a:latin typeface="Times New Roman"/>
              </a:rPr>
              <a:t>Нанимателю</a:t>
            </a:r>
            <a:r>
              <a:rPr lang="ru-RU" sz="2500" b="0" strike="noStrike" spc="-1" dirty="0">
                <a:solidFill>
                  <a:srgbClr val="0033CC"/>
                </a:solidFill>
                <a:latin typeface="Times New Roman"/>
              </a:rPr>
              <a:t>, страхователю;</a:t>
            </a: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624"/>
              </a:spcBef>
              <a:buFont typeface="Arial" panose="020B0604020202020204" pitchFamily="34" charset="0"/>
              <a:buChar char="•"/>
            </a:pPr>
            <a:r>
              <a:rPr lang="ru-RU" sz="2500" b="0" strike="noStrike" spc="-1" dirty="0" smtClean="0">
                <a:solidFill>
                  <a:srgbClr val="0033CC"/>
                </a:solidFill>
                <a:latin typeface="Times New Roman"/>
              </a:rPr>
              <a:t>Страховщику</a:t>
            </a:r>
            <a:r>
              <a:rPr lang="ru-RU" sz="2500" b="0" strike="noStrike" spc="-1" dirty="0">
                <a:solidFill>
                  <a:srgbClr val="0033CC"/>
                </a:solidFill>
                <a:latin typeface="Times New Roman"/>
              </a:rPr>
              <a:t>;</a:t>
            </a: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624"/>
              </a:spcBef>
              <a:buFont typeface="Arial" panose="020B0604020202020204" pitchFamily="34" charset="0"/>
              <a:buChar char="•"/>
            </a:pPr>
            <a:r>
              <a:rPr lang="ru-RU" sz="2500" b="0" strike="noStrike" spc="-1" dirty="0" smtClean="0">
                <a:solidFill>
                  <a:srgbClr val="0033CC"/>
                </a:solidFill>
                <a:latin typeface="Times New Roman"/>
              </a:rPr>
              <a:t>Государственному </a:t>
            </a:r>
            <a:r>
              <a:rPr lang="ru-RU" sz="2500" b="0" strike="noStrike" spc="-1" dirty="0">
                <a:solidFill>
                  <a:srgbClr val="0033CC"/>
                </a:solidFill>
                <a:latin typeface="Times New Roman"/>
              </a:rPr>
              <a:t>инспектору труда;</a:t>
            </a: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624"/>
              </a:spcBef>
              <a:buFont typeface="Arial" panose="020B0604020202020204" pitchFamily="34" charset="0"/>
              <a:buChar char="•"/>
            </a:pPr>
            <a:r>
              <a:rPr lang="ru-RU" sz="2500" b="0" strike="noStrike" spc="-1" dirty="0" smtClean="0">
                <a:solidFill>
                  <a:srgbClr val="0033CC"/>
                </a:solidFill>
                <a:latin typeface="Times New Roman"/>
              </a:rPr>
              <a:t>Организации </a:t>
            </a:r>
            <a:r>
              <a:rPr lang="ru-RU" sz="2500" b="0" strike="noStrike" spc="-1" dirty="0">
                <a:solidFill>
                  <a:srgbClr val="0033CC"/>
                </a:solidFill>
                <a:latin typeface="Times New Roman"/>
              </a:rPr>
              <a:t>здравоохранения, обслуживающей нанимателя, страхователя</a:t>
            </a:r>
            <a:r>
              <a:rPr lang="ru-RU" sz="2500" b="0" strike="noStrike" spc="-1" dirty="0" smtClean="0">
                <a:solidFill>
                  <a:srgbClr val="0033CC"/>
                </a:solidFill>
                <a:latin typeface="Times New Roman"/>
              </a:rPr>
              <a:t>.</a:t>
            </a:r>
            <a:r>
              <a:rPr lang="ru-RU" sz="2800" spc="-1" dirty="0">
                <a:solidFill>
                  <a:srgbClr val="C00000"/>
                </a:solidFill>
                <a:latin typeface="Arial"/>
              </a:rPr>
              <a:t> </a:t>
            </a:r>
            <a:endParaRPr lang="ru-RU" sz="2800" spc="-1" dirty="0" smtClean="0">
              <a:solidFill>
                <a:srgbClr val="C00000"/>
              </a:solidFill>
              <a:latin typeface="Arial"/>
            </a:endParaRPr>
          </a:p>
          <a:p>
            <a:pPr marL="342900" indent="-342900">
              <a:lnSpc>
                <a:spcPct val="90000"/>
              </a:lnSpc>
              <a:spcBef>
                <a:spcPts val="624"/>
              </a:spcBef>
              <a:buFont typeface="Arial" panose="020B0604020202020204" pitchFamily="34" charset="0"/>
              <a:buChar char="•"/>
            </a:pPr>
            <a:r>
              <a:rPr lang="ru-RU" sz="2500" spc="-1" dirty="0">
                <a:solidFill>
                  <a:srgbClr val="0033CC"/>
                </a:solidFill>
                <a:latin typeface="Times New Roman"/>
              </a:rPr>
              <a:t>Т</a:t>
            </a:r>
            <a:r>
              <a:rPr lang="ru-RU" sz="2500" spc="-1" dirty="0">
                <a:solidFill>
                  <a:srgbClr val="0033CC"/>
                </a:solidFill>
                <a:latin typeface="Times New Roman"/>
              </a:rPr>
              <a:t>ерритори</a:t>
            </a:r>
            <a:r>
              <a:rPr lang="ru-RU" sz="2500" spc="-1" dirty="0">
                <a:solidFill>
                  <a:srgbClr val="0033CC"/>
                </a:solidFill>
                <a:latin typeface="Times New Roman"/>
              </a:rPr>
              <a:t>альную </a:t>
            </a:r>
            <a:r>
              <a:rPr lang="ru-RU" sz="2500" spc="-1" dirty="0">
                <a:solidFill>
                  <a:srgbClr val="0033CC"/>
                </a:solidFill>
                <a:latin typeface="Times New Roman"/>
              </a:rPr>
              <a:t>прокуратуру</a:t>
            </a:r>
            <a:endParaRPr lang="en-US" sz="2500" spc="-1" dirty="0">
              <a:solidFill>
                <a:srgbClr val="0033CC"/>
              </a:solidFill>
              <a:latin typeface="Times New Roman"/>
            </a:endParaRPr>
          </a:p>
          <a:p>
            <a:pPr marL="342720" indent="-342720">
              <a:lnSpc>
                <a:spcPct val="90000"/>
              </a:lnSpc>
              <a:spcBef>
                <a:spcPts val="624"/>
              </a:spcBef>
            </a:pPr>
            <a:endParaRPr lang="ru-RU" sz="2500" b="0" strike="noStrike" spc="-1" dirty="0" smtClean="0">
              <a:solidFill>
                <a:srgbClr val="0033CC"/>
              </a:solidFill>
              <a:latin typeface="Times New Roman"/>
            </a:endParaRPr>
          </a:p>
          <a:p>
            <a:pPr marL="342720" indent="-342720">
              <a:lnSpc>
                <a:spcPct val="90000"/>
              </a:lnSpc>
              <a:spcBef>
                <a:spcPts val="624"/>
              </a:spcBef>
            </a:pP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453960" y="609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  <a:r>
              <a:rPr lang="ru-RU" sz="3200" b="1" strike="noStrike" spc="-1" dirty="0">
                <a:solidFill>
                  <a:srgbClr val="000000"/>
                </a:solidFill>
                <a:latin typeface="Arial"/>
              </a:rPr>
              <a:t>Расследование  профессионального заболевания</a:t>
            </a:r>
            <a:endParaRPr lang="en-US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TextShape 2"/>
          <p:cNvSpPr txBox="1"/>
          <p:nvPr/>
        </p:nvSpPr>
        <p:spPr>
          <a:xfrm>
            <a:off x="609480" y="1827360"/>
            <a:ext cx="4038720" cy="41148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/>
          </a:bodyPr>
          <a:lstStyle/>
          <a:p>
            <a:pPr marL="342720" indent="-342720">
              <a:spcBef>
                <a:spcPts val="998"/>
              </a:spcBef>
              <a:buClr>
                <a:srgbClr val="0033CC"/>
              </a:buClr>
              <a:buFont typeface="Arial"/>
              <a:buChar char="•"/>
            </a:pPr>
            <a:r>
              <a:rPr lang="ru-RU" sz="4000" b="0" strike="noStrike" spc="-1" dirty="0">
                <a:solidFill>
                  <a:srgbClr val="0033CC"/>
                </a:solidFill>
                <a:latin typeface="Arial"/>
              </a:rPr>
              <a:t>Наниматель, страхователь </a:t>
            </a:r>
            <a:r>
              <a:rPr lang="ru-RU" sz="4000" b="1" i="1" strike="noStrike" spc="-1" dirty="0">
                <a:solidFill>
                  <a:srgbClr val="0033CC"/>
                </a:solidFill>
                <a:latin typeface="Arial"/>
              </a:rPr>
              <a:t>обеспечивает хранение актов формы ПЗ-1</a:t>
            </a:r>
            <a:r>
              <a:rPr lang="ru-RU" sz="4000" b="0" strike="noStrike" spc="-1" dirty="0">
                <a:solidFill>
                  <a:srgbClr val="0033CC"/>
                </a:solidFill>
                <a:latin typeface="Arial"/>
              </a:rPr>
              <a:t> в течение</a:t>
            </a:r>
            <a:r>
              <a:rPr lang="ru-RU" sz="4000" b="0" strike="noStrike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4000" b="1" strike="noStrike" spc="-1" dirty="0">
                <a:solidFill>
                  <a:srgbClr val="FF3300"/>
                </a:solidFill>
                <a:latin typeface="Arial"/>
              </a:rPr>
              <a:t>45 лет</a:t>
            </a:r>
            <a:r>
              <a:rPr lang="ru-RU" sz="4000" b="0" strike="noStrike" spc="-1" dirty="0">
                <a:solidFill>
                  <a:srgbClr val="000000"/>
                </a:solidFill>
                <a:latin typeface="Arial"/>
              </a:rPr>
              <a:t>.</a:t>
            </a:r>
            <a:endParaRPr lang="en-US" sz="40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214" y="2057400"/>
            <a:ext cx="3865776" cy="28956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457200" y="274320"/>
            <a:ext cx="8229600" cy="63972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400" b="0" strike="noStrike" spc="-1" dirty="0">
                <a:solidFill>
                  <a:srgbClr val="000000"/>
                </a:solidFill>
                <a:latin typeface="Arial"/>
              </a:rPr>
              <a:t>Анализ несчастных случаев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TextShape 2"/>
          <p:cNvSpPr txBox="1"/>
          <p:nvPr/>
        </p:nvSpPr>
        <p:spPr>
          <a:xfrm>
            <a:off x="533520" y="1066680"/>
            <a:ext cx="6400680" cy="49531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342720" indent="-342720">
              <a:spcBef>
                <a:spcPts val="624"/>
              </a:spcBef>
              <a:buClr>
                <a:srgbClr val="0033CC"/>
              </a:buClr>
              <a:buFont typeface="Arial"/>
              <a:buChar char="•"/>
            </a:pPr>
            <a:r>
              <a:rPr lang="ru-RU" sz="2800" b="0" strike="noStrike" spc="-1" dirty="0">
                <a:solidFill>
                  <a:srgbClr val="0033CC"/>
                </a:solidFill>
                <a:latin typeface="Arial"/>
              </a:rPr>
              <a:t>На практике </a:t>
            </a:r>
            <a:r>
              <a:rPr lang="ru-RU" sz="2800" b="1" strike="noStrike" spc="-1" dirty="0">
                <a:solidFill>
                  <a:srgbClr val="0033CC"/>
                </a:solidFill>
                <a:latin typeface="Arial"/>
              </a:rPr>
              <a:t>для сравнительного анализа травматизма на предприятиях пользуются относительными количественными показателями: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624"/>
              </a:spcBef>
            </a:pPr>
            <a:r>
              <a:rPr lang="ru-RU" sz="2800" b="0" strike="noStrike" spc="-1" dirty="0">
                <a:solidFill>
                  <a:srgbClr val="0033CC"/>
                </a:solidFill>
                <a:latin typeface="Arial"/>
              </a:rPr>
              <a:t>- коэффициентами частоты;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624"/>
              </a:spcBef>
            </a:pPr>
            <a:r>
              <a:rPr lang="ru-RU" sz="2800" b="0" strike="noStrike" spc="-1" dirty="0">
                <a:solidFill>
                  <a:srgbClr val="0033CC"/>
                </a:solidFill>
                <a:latin typeface="Arial"/>
              </a:rPr>
              <a:t>- коэффициентами тяжести;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624"/>
              </a:spcBef>
            </a:pPr>
            <a:r>
              <a:rPr lang="ru-RU" sz="2800" b="0" strike="noStrike" spc="-1" dirty="0">
                <a:solidFill>
                  <a:srgbClr val="0033CC"/>
                </a:solidFill>
                <a:latin typeface="Arial"/>
              </a:rPr>
              <a:t>- коэффициентами нетрудоспособности;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624"/>
              </a:spcBef>
            </a:pPr>
            <a:r>
              <a:rPr lang="ru-RU" sz="2800" b="0" strike="noStrike" spc="-1" dirty="0">
                <a:solidFill>
                  <a:srgbClr val="0033CC"/>
                </a:solidFill>
                <a:latin typeface="Arial"/>
              </a:rPr>
              <a:t>- коэффициентами смертности;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624"/>
              </a:spcBef>
            </a:pPr>
            <a:r>
              <a:rPr lang="ru-RU" sz="2800" b="0" strike="noStrike" spc="-1" dirty="0">
                <a:solidFill>
                  <a:srgbClr val="0033CC"/>
                </a:solidFill>
                <a:latin typeface="Arial"/>
              </a:rPr>
              <a:t>- экономическим показателем травматизма.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276600"/>
            <a:ext cx="2971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Анализ несчастных случаев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TextShape 2"/>
          <p:cNvSpPr txBox="1"/>
          <p:nvPr/>
        </p:nvSpPr>
        <p:spPr>
          <a:xfrm>
            <a:off x="990360" y="1827360"/>
            <a:ext cx="7692840" cy="411480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2720" indent="-342720">
              <a:lnSpc>
                <a:spcPct val="90000"/>
              </a:lnSpc>
              <a:spcBef>
                <a:spcPts val="799"/>
              </a:spcBef>
              <a:buClr>
                <a:srgbClr val="0033CC"/>
              </a:buClr>
              <a:buFont typeface="Times New Roman"/>
              <a:buChar char="•"/>
            </a:pPr>
            <a:r>
              <a:rPr lang="ru-RU" sz="3200" b="1" strike="noStrike" spc="-1">
                <a:solidFill>
                  <a:srgbClr val="0033CC"/>
                </a:solidFill>
                <a:latin typeface="Times New Roman"/>
              </a:rPr>
              <a:t>Коэффициент частоты</a:t>
            </a:r>
            <a:r>
              <a:rPr lang="ru-RU" sz="3200" b="1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ru-RU" sz="3200" b="1" strike="noStrike" spc="-1">
                <a:solidFill>
                  <a:srgbClr val="FF3300"/>
                </a:solidFill>
                <a:latin typeface="Times New Roman"/>
              </a:rPr>
              <a:t>КЧ </a:t>
            </a:r>
            <a:r>
              <a:rPr lang="ru-RU" sz="3200" b="0" strike="noStrike" spc="-1">
                <a:solidFill>
                  <a:srgbClr val="000000"/>
                </a:solidFill>
                <a:latin typeface="Times New Roman"/>
              </a:rPr>
              <a:t>-</a:t>
            </a: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 определяет количество несчастных случаев на 1000 работающих за отчетный период: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799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                  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499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   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где </a:t>
            </a:r>
            <a:r>
              <a:rPr lang="ru-RU" sz="2000" b="0" i="1" strike="noStrike" spc="-1">
                <a:solidFill>
                  <a:srgbClr val="000000"/>
                </a:solidFill>
                <a:latin typeface="Arial"/>
              </a:rPr>
              <a:t>Т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 - количество несчастных случаев, приведших к потере трудоспособности;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499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         </a:t>
            </a:r>
            <a:r>
              <a:rPr lang="ru-RU" sz="2000" b="0" i="1" strike="noStrike" spc="-1">
                <a:solidFill>
                  <a:srgbClr val="000000"/>
                </a:solidFill>
                <a:latin typeface="Arial"/>
              </a:rPr>
              <a:t>Р 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- среднесписочная численность работающих за этот же период времени..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CustomShape 3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" name="CustomShape 4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" name="CustomShape 5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4" name="CustomShape 6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5" name="Object 10"/>
          <p:cNvPicPr/>
          <p:nvPr/>
        </p:nvPicPr>
        <p:blipFill>
          <a:blip r:embed="rId2"/>
          <a:stretch/>
        </p:blipFill>
        <p:spPr>
          <a:xfrm>
            <a:off x="4191120" y="3581280"/>
            <a:ext cx="1752480" cy="695520"/>
          </a:xfrm>
          <a:prstGeom prst="rect">
            <a:avLst/>
          </a:prstGeom>
          <a:ln>
            <a:noFill/>
          </a:ln>
        </p:spPr>
      </p:pic>
      <p:sp>
        <p:nvSpPr>
          <p:cNvPr id="126" name="CustomShape 7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Анализ несчастных случаев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TextShape 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9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</a:pPr>
            <a:r>
              <a:rPr lang="ru-RU" sz="2500" b="1" strike="noStrike" spc="-1">
                <a:solidFill>
                  <a:srgbClr val="000000"/>
                </a:solidFill>
                <a:latin typeface="Arial"/>
              </a:rPr>
              <a:t>Коэффициент тяжести КТ </a:t>
            </a:r>
            <a:r>
              <a:rPr lang="ru-RU" sz="2500" b="0" strike="noStrike" spc="-1">
                <a:solidFill>
                  <a:srgbClr val="000000"/>
                </a:solidFill>
                <a:latin typeface="Arial"/>
              </a:rPr>
              <a:t>- определяет среднюю длительность временной нетрудоспособности, приходящуюся на одну травму: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624"/>
              </a:spcBef>
            </a:pPr>
            <a:r>
              <a:rPr lang="ru-RU" sz="2500" b="0" strike="noStrike" spc="-1">
                <a:solidFill>
                  <a:srgbClr val="000000"/>
                </a:solidFill>
                <a:latin typeface="Arial"/>
              </a:rPr>
              <a:t>           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624"/>
              </a:spcBef>
            </a:pPr>
            <a:r>
              <a:rPr lang="ru-RU" sz="2500" b="0" strike="noStrike" spc="-1">
                <a:solidFill>
                  <a:srgbClr val="000000"/>
                </a:solidFill>
                <a:latin typeface="Arial"/>
              </a:rPr>
              <a:t>                   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</a:pPr>
            <a:r>
              <a:rPr lang="ru-RU" sz="2500" b="0" strike="noStrike" spc="-1">
                <a:solidFill>
                  <a:srgbClr val="000000"/>
                </a:solidFill>
                <a:latin typeface="Arial"/>
              </a:rPr>
              <a:t>где </a:t>
            </a:r>
            <a:r>
              <a:rPr lang="ru-RU" sz="2500" b="0" i="1" strike="noStrike" spc="-1">
                <a:solidFill>
                  <a:srgbClr val="000000"/>
                </a:solidFill>
                <a:latin typeface="Arial"/>
              </a:rPr>
              <a:t>Д</a:t>
            </a:r>
            <a:r>
              <a:rPr lang="ru-RU" sz="2500" b="0" strike="noStrike" spc="-1">
                <a:solidFill>
                  <a:srgbClr val="000000"/>
                </a:solidFill>
                <a:latin typeface="Arial"/>
              </a:rPr>
              <a:t> - число дней нетрудоспособности, вызванных нечастными случаями, по которым закончилась временная нетрудоспособность (закрыты листки нетрудоспособности). 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CustomShape 3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0" name="Object 4"/>
          <p:cNvPicPr/>
          <p:nvPr/>
        </p:nvPicPr>
        <p:blipFill>
          <a:blip r:embed="rId2"/>
          <a:stretch/>
        </p:blipFill>
        <p:spPr>
          <a:xfrm>
            <a:off x="4191000" y="2895600"/>
            <a:ext cx="1295280" cy="619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Анализ несчастных случаев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TextShape 2"/>
          <p:cNvSpPr txBox="1"/>
          <p:nvPr/>
        </p:nvSpPr>
        <p:spPr>
          <a:xfrm>
            <a:off x="685800" y="1827360"/>
            <a:ext cx="7997760" cy="4114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8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</a:pPr>
            <a:r>
              <a:rPr lang="ru-RU" sz="2500" b="1" strike="noStrike" spc="-1">
                <a:solidFill>
                  <a:srgbClr val="000000"/>
                </a:solidFill>
                <a:latin typeface="Arial"/>
              </a:rPr>
              <a:t>Экономический показатель травматизма Кэ</a:t>
            </a:r>
            <a:r>
              <a:rPr lang="ru-RU" sz="2500" b="0" strike="noStrike" spc="-1">
                <a:solidFill>
                  <a:srgbClr val="000000"/>
                </a:solidFill>
                <a:latin typeface="Arial"/>
              </a:rPr>
              <a:t> показывает материальный ущерб, принесённый предприятию одним несчастным случаем, и рассчитывается по формуле: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624"/>
              </a:spcBef>
            </a:pP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624"/>
              </a:spcBef>
            </a:pPr>
            <a:r>
              <a:rPr lang="ru-RU" sz="2500" b="0" strike="noStrike" spc="-1">
                <a:solidFill>
                  <a:srgbClr val="000000"/>
                </a:solidFill>
                <a:latin typeface="Arial"/>
              </a:rPr>
              <a:t>                        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624"/>
              </a:spcBef>
            </a:pPr>
            <a:r>
              <a:rPr lang="ru-RU" sz="2500" b="0" strike="noStrike" spc="-1">
                <a:solidFill>
                  <a:srgbClr val="000000"/>
                </a:solidFill>
                <a:latin typeface="Arial"/>
              </a:rPr>
              <a:t>                                                   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</a:pPr>
            <a:r>
              <a:rPr lang="ru-RU" sz="2500" b="0" strike="noStrike" spc="-1">
                <a:solidFill>
                  <a:srgbClr val="000000"/>
                </a:solidFill>
                <a:latin typeface="Arial"/>
              </a:rPr>
              <a:t>где </a:t>
            </a:r>
            <a:r>
              <a:rPr lang="ru-RU" sz="2500" b="0" i="1" strike="noStrike" spc="-1">
                <a:solidFill>
                  <a:srgbClr val="000000"/>
                </a:solidFill>
                <a:latin typeface="Arial"/>
              </a:rPr>
              <a:t>М</a:t>
            </a:r>
            <a:r>
              <a:rPr lang="ru-RU" sz="2500" b="0" strike="noStrike" spc="-1">
                <a:solidFill>
                  <a:srgbClr val="000000"/>
                </a:solidFill>
                <a:latin typeface="Arial"/>
              </a:rPr>
              <a:t> - величина суммарного материального ущерба предприятию вследствие травматизма, руб.</a:t>
            </a: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CustomShape 3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4" name="Object 4"/>
          <p:cNvPicPr/>
          <p:nvPr/>
        </p:nvPicPr>
        <p:blipFill>
          <a:blip r:embed="rId2"/>
          <a:stretch/>
        </p:blipFill>
        <p:spPr>
          <a:xfrm>
            <a:off x="4191120" y="3352680"/>
            <a:ext cx="1447560" cy="695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fe8dbebda0bd56a82a1f87928fbe58153c6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641</TotalTime>
  <Words>1864</Words>
  <Application>Microsoft Office PowerPoint</Application>
  <PresentationFormat>Экран (4:3)</PresentationFormat>
  <Paragraphs>168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1" baseType="lpstr">
      <vt:lpstr>Arial</vt:lpstr>
      <vt:lpstr>Brush Script MT</vt:lpstr>
      <vt:lpstr>Constantia</vt:lpstr>
      <vt:lpstr>Franklin Gothic Book</vt:lpstr>
      <vt:lpstr>Rage Italic</vt:lpstr>
      <vt:lpstr>Times New Roman</vt:lpstr>
      <vt:lpstr>Verdana</vt:lpstr>
      <vt:lpstr>Кнопка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Первоочередные меры, предпринимаемые в связи с несчастным случаем на производстве</vt:lpstr>
      <vt:lpstr>Работодатель обязан</vt:lpstr>
      <vt:lpstr>Немедленно организовать оказание первой помощи пострадавшему  </vt:lpstr>
      <vt:lpstr>Презентация PowerPoint</vt:lpstr>
      <vt:lpstr>Презентация PowerPoint</vt:lpstr>
      <vt:lpstr>Обеспечить своевременное расследование несчастного случая на производстве и его учет</vt:lpstr>
      <vt:lpstr>Формирование комиссии по расследованию несчастного случая на производстве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Главная задача при расследовании несчастного случая на производстве</vt:lpstr>
      <vt:lpstr>Порядок расследования </vt:lpstr>
      <vt:lpstr>При расследовании несчастного случая на производстве </vt:lpstr>
      <vt:lpstr>Презентация PowerPoint</vt:lpstr>
      <vt:lpstr>Оформление материалов расследования несчастных случаев  на производстве и их учет </vt:lpstr>
      <vt:lpstr>Движение документов, связанных с расследованием несчастного случая на производстве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 расследовании несчастного случая на производстве: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</dc:creator>
  <cp:lastModifiedBy>Николаева Виктория</cp:lastModifiedBy>
  <cp:revision>73</cp:revision>
  <dcterms:modified xsi:type="dcterms:W3CDTF">2018-06-09T00:01:13Z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000800c8030000000000010262d10207f74006b004c800</vt:lpwstr>
  </property>
  <property fmtid="{D5CDD505-2E9C-101B-9397-08002B2CF9AE}" pid="3" name="Version">
    <vt:i4>1</vt:i4>
  </property>
</Properties>
</file>