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29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262939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3637878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31165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1176397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22960" y="2582334"/>
            <a:ext cx="3703320" cy="32867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63440" y="2582334"/>
            <a:ext cx="3703320" cy="32867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3823858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2991492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1141146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5B106E36-FD25-4E2D-B0AA-010F637433A0}" type="datetimeFigureOut">
              <a:rPr lang="ru-RU" smtClean="0"/>
              <a:pPr/>
              <a:t>03.06.2018</a:t>
            </a:fld>
            <a:endParaRPr lang="ru-RU"/>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20548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2" y="0"/>
            <a:ext cx="9143989" cy="4915076"/>
          </a:xfrm>
          <a:blipFill>
            <a:blip r:embed="rId2" cstate="print"/>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2565608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2038466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03.06.2018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 xmlns:p14="http://schemas.microsoft.com/office/powerpoint/2010/main" val="3952106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5B106E36-FD25-4E2D-B0AA-010F637433A0}" type="datetimeFigureOut">
              <a:rPr lang="ru-RU" smtClean="0"/>
              <a:pPr/>
              <a:t>03.06.2018</a:t>
            </a:fld>
            <a:endParaRPr lang="ru-RU"/>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725C68B6-61C2-468F-89AB-4B9F7531AA68}" type="slidenum">
              <a:rPr lang="ru-RU" smtClean="0"/>
              <a:pPr/>
              <a:t>‹#›</a:t>
            </a:fld>
            <a:endParaRPr lang="ru-RU"/>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5331326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286604"/>
            <a:ext cx="8358246" cy="1450757"/>
          </a:xfrm>
        </p:spPr>
        <p:txBody>
          <a:bodyPr>
            <a:noAutofit/>
          </a:bodyPr>
          <a:lstStyle/>
          <a:p>
            <a:r>
              <a:rPr lang="ru-RU" sz="4000" b="1" dirty="0" smtClean="0"/>
              <a:t>Налоговая нагрузка, методы расчета и приемы оптимизации</a:t>
            </a:r>
            <a:endParaRPr lang="ru-RU" sz="4000" dirty="0"/>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100" b="1" dirty="0" smtClean="0"/>
              <a:t>Изучив материалы темы, вы сможете:</a:t>
            </a:r>
            <a:r>
              <a:rPr lang="ru-RU" dirty="0" smtClean="0"/>
              <a:t/>
            </a:r>
            <a:br>
              <a:rPr lang="ru-RU" dirty="0" smtClean="0"/>
            </a:br>
            <a:endParaRPr lang="ru-RU" dirty="0"/>
          </a:p>
        </p:txBody>
      </p:sp>
      <p:sp>
        <p:nvSpPr>
          <p:cNvPr id="3" name="Содержимое 2"/>
          <p:cNvSpPr>
            <a:spLocks noGrp="1"/>
          </p:cNvSpPr>
          <p:nvPr>
            <p:ph idx="1"/>
          </p:nvPr>
        </p:nvSpPr>
        <p:spPr>
          <a:xfrm>
            <a:off x="822959" y="1714488"/>
            <a:ext cx="7543801" cy="4154606"/>
          </a:xfrm>
        </p:spPr>
        <p:txBody>
          <a:bodyPr/>
          <a:lstStyle/>
          <a:p>
            <a:pPr lvl="0">
              <a:buFont typeface="Wingdings" pitchFamily="2" charset="2"/>
              <a:buChar char="§"/>
            </a:pPr>
            <a:r>
              <a:rPr lang="ru-RU" dirty="0" smtClean="0">
                <a:solidFill>
                  <a:schemeClr val="tx1">
                    <a:lumMod val="85000"/>
                    <a:lumOff val="15000"/>
                  </a:schemeClr>
                </a:solidFill>
                <a:latin typeface="Times New Roman" pitchFamily="18" charset="0"/>
                <a:cs typeface="Times New Roman" pitchFamily="18" charset="0"/>
              </a:rPr>
              <a:t>определить предназначение показателей налоговой нагрузки;</a:t>
            </a:r>
          </a:p>
          <a:p>
            <a:pPr lvl="0">
              <a:buFont typeface="Wingdings" pitchFamily="2" charset="2"/>
              <a:buChar char="§"/>
            </a:pPr>
            <a:r>
              <a:rPr lang="ru-RU" dirty="0" smtClean="0">
                <a:solidFill>
                  <a:schemeClr val="tx1">
                    <a:lumMod val="85000"/>
                    <a:lumOff val="15000"/>
                  </a:schemeClr>
                </a:solidFill>
                <a:latin typeface="Times New Roman" pitchFamily="18" charset="0"/>
                <a:cs typeface="Times New Roman" pitchFamily="18" charset="0"/>
              </a:rPr>
              <a:t>установить взаимосвязь показателей налоговой нагрузки с финансово-экономическими показателями хозяйствующего субъекта;</a:t>
            </a:r>
          </a:p>
          <a:p>
            <a:pPr lvl="0">
              <a:buFont typeface="Wingdings" pitchFamily="2" charset="2"/>
              <a:buChar char="§"/>
            </a:pPr>
            <a:r>
              <a:rPr lang="ru-RU" dirty="0" smtClean="0">
                <a:solidFill>
                  <a:schemeClr val="tx1">
                    <a:lumMod val="85000"/>
                    <a:lumOff val="15000"/>
                  </a:schemeClr>
                </a:solidFill>
                <a:latin typeface="Times New Roman" pitchFamily="18" charset="0"/>
                <a:cs typeface="Times New Roman" pitchFamily="18" charset="0"/>
              </a:rPr>
              <a:t>дать характеристику применяемым методикам расчета налоговой нагрузки;</a:t>
            </a:r>
          </a:p>
          <a:p>
            <a:pPr lvl="0">
              <a:buFont typeface="Wingdings" pitchFamily="2" charset="2"/>
              <a:buChar char="§"/>
            </a:pPr>
            <a:r>
              <a:rPr lang="ru-RU" dirty="0" smtClean="0">
                <a:solidFill>
                  <a:schemeClr val="tx1">
                    <a:lumMod val="85000"/>
                    <a:lumOff val="15000"/>
                  </a:schemeClr>
                </a:solidFill>
                <a:latin typeface="Times New Roman" pitchFamily="18" charset="0"/>
                <a:cs typeface="Times New Roman" pitchFamily="18" charset="0"/>
              </a:rPr>
              <a:t>выделить достоинства и недостатки предлагаемых методик расчета налоговой нагрузки;</a:t>
            </a:r>
          </a:p>
          <a:p>
            <a:pPr lvl="0">
              <a:buFont typeface="Wingdings" pitchFamily="2" charset="2"/>
              <a:buChar char="§"/>
            </a:pPr>
            <a:r>
              <a:rPr lang="ru-RU" dirty="0" smtClean="0">
                <a:solidFill>
                  <a:schemeClr val="tx1">
                    <a:lumMod val="85000"/>
                    <a:lumOff val="15000"/>
                  </a:schemeClr>
                </a:solidFill>
                <a:latin typeface="Times New Roman" pitchFamily="18" charset="0"/>
                <a:cs typeface="Times New Roman" pitchFamily="18" charset="0"/>
              </a:rPr>
              <a:t>назвать цели анализа налоговой нагрузки, </a:t>
            </a:r>
          </a:p>
          <a:p>
            <a:pPr lvl="0">
              <a:buFont typeface="Wingdings" pitchFamily="2" charset="2"/>
              <a:buChar char="§"/>
            </a:pPr>
            <a:r>
              <a:rPr lang="ru-RU" dirty="0" smtClean="0">
                <a:solidFill>
                  <a:schemeClr val="tx1">
                    <a:lumMod val="85000"/>
                    <a:lumOff val="15000"/>
                  </a:schemeClr>
                </a:solidFill>
                <a:latin typeface="Times New Roman" pitchFamily="18" charset="0"/>
                <a:cs typeface="Times New Roman" pitchFamily="18" charset="0"/>
              </a:rPr>
              <a:t>охарактеризовать приемы оптимизации налоговой нагрузки. </a:t>
            </a:r>
          </a:p>
          <a:p>
            <a:pPr>
              <a:buFont typeface="Wingdings" pitchFamily="2" charset="2"/>
              <a:buChar char="§"/>
            </a:pPr>
            <a:endParaRPr lang="ru-RU" dirty="0">
              <a:solidFill>
                <a:schemeClr val="tx1">
                  <a:lumMod val="85000"/>
                  <a:lumOff val="15000"/>
                </a:schemeClr>
              </a:solidFill>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42910" y="1000108"/>
            <a:ext cx="8001056" cy="5083300"/>
          </a:xfrm>
        </p:spPr>
        <p:txBody>
          <a:bodyPr>
            <a:normAutofit/>
          </a:bodyPr>
          <a:lstStyle/>
          <a:p>
            <a:r>
              <a:rPr lang="ru-RU" dirty="0" smtClean="0">
                <a:solidFill>
                  <a:schemeClr val="tx1">
                    <a:lumMod val="85000"/>
                    <a:lumOff val="15000"/>
                  </a:schemeClr>
                </a:solidFill>
                <a:latin typeface="Times New Roman" pitchFamily="18" charset="0"/>
                <a:cs typeface="Times New Roman" pitchFamily="18" charset="0"/>
              </a:rPr>
              <a:t>Процесс налогового планирования должен начинаться с оценки налогового бремени экономического субъекта.</a:t>
            </a:r>
          </a:p>
          <a:p>
            <a:r>
              <a:rPr lang="ru-RU" dirty="0" smtClean="0">
                <a:solidFill>
                  <a:schemeClr val="tx1">
                    <a:lumMod val="85000"/>
                    <a:lumOff val="15000"/>
                  </a:schemeClr>
                </a:solidFill>
                <a:latin typeface="Times New Roman" pitchFamily="18" charset="0"/>
                <a:cs typeface="Times New Roman" pitchFamily="18" charset="0"/>
              </a:rPr>
              <a:t>В научной литературе встречается несколько методик определения налогового бремени экономического субъекта. Различие методик проявляется в использовании того или иного количества налогов, включаемых в расчет налоговой нагрузки, а также определении интегрального показателя, с которым соотносится сумма налогов.</a:t>
            </a:r>
          </a:p>
          <a:p>
            <a:r>
              <a:rPr lang="ru-RU" dirty="0" smtClean="0">
                <a:solidFill>
                  <a:schemeClr val="tx1">
                    <a:lumMod val="85000"/>
                    <a:lumOff val="15000"/>
                  </a:schemeClr>
                </a:solidFill>
                <a:latin typeface="Times New Roman" pitchFamily="18" charset="0"/>
                <a:cs typeface="Times New Roman" pitchFamily="18" charset="0"/>
              </a:rPr>
              <a:t>Основная идея каждой из методик состоит в том, чтобы сделать показатель налоговой нагрузки экономического субъекта универсальным, позволяющим сравнивать уровень налогообложения в различных отраслях народного хозяйства. Каждая из методик также учитывает влияние изменения числа налогов, налоговых ставок и льгот на уровень налогообложения экономического субъекта</a:t>
            </a:r>
            <a:r>
              <a:rPr lang="ru-RU" dirty="0" smtClean="0">
                <a:solidFill>
                  <a:schemeClr val="tx1">
                    <a:lumMod val="85000"/>
                    <a:lumOff val="15000"/>
                  </a:schemeClr>
                </a:solidFill>
                <a:latin typeface="Times New Roman" pitchFamily="18" charset="0"/>
                <a:cs typeface="Times New Roman" pitchFamily="18" charset="0"/>
              </a:rPr>
              <a:t>.</a:t>
            </a:r>
          </a:p>
          <a:p>
            <a:r>
              <a:rPr lang="ru-RU" dirty="0" smtClean="0">
                <a:solidFill>
                  <a:schemeClr val="tx1">
                    <a:lumMod val="85000"/>
                    <a:lumOff val="15000"/>
                  </a:schemeClr>
                </a:solidFill>
                <a:latin typeface="Times New Roman" pitchFamily="18" charset="0"/>
                <a:cs typeface="Times New Roman" pitchFamily="18" charset="0"/>
              </a:rPr>
              <a:t>В этом и проявляется </a:t>
            </a:r>
            <a:r>
              <a:rPr lang="ru-RU" b="1" dirty="0" smtClean="0">
                <a:solidFill>
                  <a:schemeClr val="tx1">
                    <a:lumMod val="85000"/>
                    <a:lumOff val="15000"/>
                  </a:schemeClr>
                </a:solidFill>
                <a:latin typeface="Times New Roman" pitchFamily="18" charset="0"/>
                <a:cs typeface="Times New Roman" pitchFamily="18" charset="0"/>
              </a:rPr>
              <a:t>практическая ценность </a:t>
            </a:r>
            <a:r>
              <a:rPr lang="ru-RU" dirty="0" smtClean="0">
                <a:solidFill>
                  <a:schemeClr val="tx1">
                    <a:lumMod val="85000"/>
                    <a:lumOff val="15000"/>
                  </a:schemeClr>
                </a:solidFill>
                <a:latin typeface="Times New Roman" pitchFamily="18" charset="0"/>
                <a:cs typeface="Times New Roman" pitchFamily="18" charset="0"/>
              </a:rPr>
              <a:t>различных методик. Рассмотрим некоторые из них.</a:t>
            </a:r>
          </a:p>
          <a:p>
            <a:endParaRPr lang="ru-RU" dirty="0">
              <a:solidFill>
                <a:schemeClr val="tx1">
                  <a:lumMod val="85000"/>
                  <a:lumOff val="15000"/>
                </a:schemeClr>
              </a:solidFill>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24" y="357167"/>
            <a:ext cx="7543800" cy="714380"/>
          </a:xfrm>
        </p:spPr>
        <p:txBody>
          <a:bodyPr>
            <a:noAutofit/>
          </a:bodyPr>
          <a:lstStyle/>
          <a:p>
            <a:r>
              <a:rPr lang="ru-RU" sz="2800" b="1" dirty="0" smtClean="0">
                <a:solidFill>
                  <a:schemeClr val="tx1">
                    <a:lumMod val="85000"/>
                    <a:lumOff val="15000"/>
                  </a:schemeClr>
                </a:solidFill>
                <a:latin typeface="Times New Roman" pitchFamily="18" charset="0"/>
                <a:cs typeface="Times New Roman" pitchFamily="18" charset="0"/>
              </a:rPr>
              <a:t>М</a:t>
            </a:r>
            <a:r>
              <a:rPr lang="ru-RU" sz="2800" b="1" dirty="0" smtClean="0">
                <a:solidFill>
                  <a:schemeClr val="tx1">
                    <a:lumMod val="85000"/>
                    <a:lumOff val="15000"/>
                  </a:schemeClr>
                </a:solidFill>
                <a:latin typeface="Times New Roman" pitchFamily="18" charset="0"/>
                <a:cs typeface="Times New Roman" pitchFamily="18" charset="0"/>
              </a:rPr>
              <a:t>етодики </a:t>
            </a:r>
            <a:r>
              <a:rPr lang="ru-RU" sz="2800" b="1" dirty="0" smtClean="0">
                <a:solidFill>
                  <a:schemeClr val="tx1">
                    <a:lumMod val="85000"/>
                    <a:lumOff val="15000"/>
                  </a:schemeClr>
                </a:solidFill>
                <a:latin typeface="Times New Roman" pitchFamily="18" charset="0"/>
                <a:cs typeface="Times New Roman" pitchFamily="18" charset="0"/>
              </a:rPr>
              <a:t>определения налогового бремени </a:t>
            </a:r>
            <a:r>
              <a:rPr lang="ru-RU" sz="2800" b="1" dirty="0" smtClean="0">
                <a:latin typeface="Times New Roman" pitchFamily="18" charset="0"/>
                <a:cs typeface="Times New Roman" pitchFamily="18" charset="0"/>
              </a:rPr>
              <a:t/>
            </a:r>
            <a:br>
              <a:rPr lang="ru-RU" sz="2800" b="1" dirty="0" smtClean="0">
                <a:latin typeface="Times New Roman" pitchFamily="18" charset="0"/>
                <a:cs typeface="Times New Roman" pitchFamily="18" charset="0"/>
              </a:rPr>
            </a:br>
            <a:endParaRPr lang="ru-RU" sz="2800" b="1" dirty="0">
              <a:latin typeface="Times New Roman" pitchFamily="18" charset="0"/>
              <a:cs typeface="Times New Roman" pitchFamily="18" charset="0"/>
            </a:endParaRPr>
          </a:p>
        </p:txBody>
      </p:sp>
      <p:sp>
        <p:nvSpPr>
          <p:cNvPr id="3" name="Содержимое 2"/>
          <p:cNvSpPr>
            <a:spLocks noGrp="1"/>
          </p:cNvSpPr>
          <p:nvPr>
            <p:ph idx="1"/>
          </p:nvPr>
        </p:nvSpPr>
        <p:spPr>
          <a:xfrm>
            <a:off x="642911" y="857232"/>
            <a:ext cx="7723850" cy="5011862"/>
          </a:xfrm>
        </p:spPr>
        <p:txBody>
          <a:bodyPr>
            <a:normAutofit/>
          </a:bodyPr>
          <a:lstStyle/>
          <a:p>
            <a:r>
              <a:rPr lang="ru-RU" b="1" dirty="0" smtClean="0">
                <a:solidFill>
                  <a:schemeClr val="tx1">
                    <a:lumMod val="85000"/>
                    <a:lumOff val="15000"/>
                  </a:schemeClr>
                </a:solidFill>
              </a:rPr>
              <a:t>1.</a:t>
            </a:r>
            <a:r>
              <a:rPr lang="ru-RU" dirty="0" smtClean="0">
                <a:solidFill>
                  <a:schemeClr val="tx1">
                    <a:lumMod val="85000"/>
                    <a:lumOff val="15000"/>
                  </a:schemeClr>
                </a:solidFill>
              </a:rPr>
              <a:t> Методика определения налоговой нагрузки экономического субъекта, разработанная Департаментом налоговой политики Минфина РФ, предлагает оценивать тяжесть налогового бремени отношением всех уплачиваемых налогов к выручке от реализации, включая выручку от прочей реализации:</a:t>
            </a:r>
          </a:p>
          <a:p>
            <a:r>
              <a:rPr lang="ru-RU" dirty="0" smtClean="0">
                <a:solidFill>
                  <a:schemeClr val="tx1">
                    <a:lumMod val="85000"/>
                    <a:lumOff val="15000"/>
                  </a:schemeClr>
                </a:solidFill>
              </a:rPr>
              <a:t>НБ = (</a:t>
            </a:r>
            <a:r>
              <a:rPr lang="ru-RU" dirty="0" err="1" smtClean="0">
                <a:solidFill>
                  <a:schemeClr val="tx1">
                    <a:lumMod val="85000"/>
                    <a:lumOff val="15000"/>
                  </a:schemeClr>
                </a:solidFill>
              </a:rPr>
              <a:t>Н</a:t>
            </a:r>
            <a:r>
              <a:rPr lang="ru-RU" baseline="-25000" dirty="0" err="1" smtClean="0">
                <a:solidFill>
                  <a:schemeClr val="tx1">
                    <a:lumMod val="85000"/>
                    <a:lumOff val="15000"/>
                  </a:schemeClr>
                </a:solidFill>
              </a:rPr>
              <a:t>общ</a:t>
            </a:r>
            <a:r>
              <a:rPr lang="ru-RU" dirty="0" smtClean="0">
                <a:solidFill>
                  <a:schemeClr val="tx1">
                    <a:lumMod val="85000"/>
                    <a:lumOff val="15000"/>
                  </a:schemeClr>
                </a:solidFill>
              </a:rPr>
              <a:t>/</a:t>
            </a:r>
            <a:r>
              <a:rPr lang="ru-RU" dirty="0" err="1" smtClean="0">
                <a:solidFill>
                  <a:schemeClr val="tx1">
                    <a:lumMod val="85000"/>
                    <a:lumOff val="15000"/>
                  </a:schemeClr>
                </a:solidFill>
              </a:rPr>
              <a:t>В</a:t>
            </a:r>
            <a:r>
              <a:rPr lang="ru-RU" baseline="-25000" dirty="0" err="1" smtClean="0">
                <a:solidFill>
                  <a:schemeClr val="tx1">
                    <a:lumMod val="85000"/>
                    <a:lumOff val="15000"/>
                  </a:schemeClr>
                </a:solidFill>
              </a:rPr>
              <a:t>общ</a:t>
            </a:r>
            <a:r>
              <a:rPr lang="ru-RU" dirty="0" smtClean="0">
                <a:solidFill>
                  <a:schemeClr val="tx1">
                    <a:lumMod val="85000"/>
                    <a:lumOff val="15000"/>
                  </a:schemeClr>
                </a:solidFill>
              </a:rPr>
              <a:t>) </a:t>
            </a:r>
            <a:r>
              <a:rPr lang="ru-RU" dirty="0" err="1" smtClean="0">
                <a:solidFill>
                  <a:schemeClr val="tx1">
                    <a:lumMod val="85000"/>
                    <a:lumOff val="15000"/>
                  </a:schemeClr>
                </a:solidFill>
              </a:rPr>
              <a:t>х</a:t>
            </a:r>
            <a:r>
              <a:rPr lang="ru-RU" dirty="0" smtClean="0">
                <a:solidFill>
                  <a:schemeClr val="tx1">
                    <a:lumMod val="85000"/>
                    <a:lumOff val="15000"/>
                  </a:schemeClr>
                </a:solidFill>
              </a:rPr>
              <a:t> 100%	</a:t>
            </a:r>
            <a:r>
              <a:rPr lang="ru-RU" dirty="0" smtClean="0">
                <a:solidFill>
                  <a:schemeClr val="tx1">
                    <a:lumMod val="85000"/>
                    <a:lumOff val="15000"/>
                  </a:schemeClr>
                </a:solidFill>
              </a:rPr>
              <a:t>где</a:t>
            </a:r>
            <a:r>
              <a:rPr lang="ru-RU" dirty="0" smtClean="0">
                <a:solidFill>
                  <a:schemeClr val="tx1">
                    <a:lumMod val="85000"/>
                    <a:lumOff val="15000"/>
                  </a:schemeClr>
                </a:solidFill>
              </a:rPr>
              <a:t>, НБ - налоговое бремя;</a:t>
            </a:r>
          </a:p>
          <a:p>
            <a:r>
              <a:rPr lang="ru-RU" dirty="0" err="1" smtClean="0">
                <a:solidFill>
                  <a:schemeClr val="tx1">
                    <a:lumMod val="85000"/>
                    <a:lumOff val="15000"/>
                  </a:schemeClr>
                </a:solidFill>
              </a:rPr>
              <a:t>Н</a:t>
            </a:r>
            <a:r>
              <a:rPr lang="ru-RU" baseline="-25000" dirty="0" err="1" smtClean="0">
                <a:solidFill>
                  <a:schemeClr val="tx1">
                    <a:lumMod val="85000"/>
                    <a:lumOff val="15000"/>
                  </a:schemeClr>
                </a:solidFill>
              </a:rPr>
              <a:t>общ</a:t>
            </a:r>
            <a:r>
              <a:rPr lang="ru-RU" dirty="0" smtClean="0">
                <a:solidFill>
                  <a:schemeClr val="tx1">
                    <a:lumMod val="85000"/>
                    <a:lumOff val="15000"/>
                  </a:schemeClr>
                </a:solidFill>
              </a:rPr>
              <a:t> - общая сумма налогов;</a:t>
            </a:r>
          </a:p>
          <a:p>
            <a:r>
              <a:rPr lang="ru-RU" dirty="0" err="1" smtClean="0">
                <a:solidFill>
                  <a:schemeClr val="tx1">
                    <a:lumMod val="85000"/>
                    <a:lumOff val="15000"/>
                  </a:schemeClr>
                </a:solidFill>
              </a:rPr>
              <a:t>В</a:t>
            </a:r>
            <a:r>
              <a:rPr lang="ru-RU" baseline="-25000" dirty="0" err="1" smtClean="0">
                <a:solidFill>
                  <a:schemeClr val="tx1">
                    <a:lumMod val="85000"/>
                    <a:lumOff val="15000"/>
                  </a:schemeClr>
                </a:solidFill>
              </a:rPr>
              <a:t>общ</a:t>
            </a:r>
            <a:r>
              <a:rPr lang="ru-RU" dirty="0" smtClean="0">
                <a:solidFill>
                  <a:schemeClr val="tx1">
                    <a:lumMod val="85000"/>
                    <a:lumOff val="15000"/>
                  </a:schemeClr>
                </a:solidFill>
              </a:rPr>
              <a:t> - общая сумма выручки от реализации.</a:t>
            </a:r>
          </a:p>
          <a:p>
            <a:r>
              <a:rPr lang="ru-RU" dirty="0" smtClean="0">
                <a:solidFill>
                  <a:schemeClr val="tx1">
                    <a:lumMod val="85000"/>
                    <a:lumOff val="15000"/>
                  </a:schemeClr>
                </a:solidFill>
              </a:rPr>
              <a:t>Показатель налогового бремени, рассчитанный по данной методике, позволяет определить долю налогов в выручке от реализации, однако он не характеризует влияние налогов на финансовое состояние экономического субъекта, поскольку не учитывает структуру налогов в выручке от реализации.</a:t>
            </a:r>
          </a:p>
          <a:p>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960" y="286605"/>
            <a:ext cx="7543800" cy="570628"/>
          </a:xfrm>
        </p:spPr>
        <p:txBody>
          <a:bodyPr>
            <a:normAutofit/>
          </a:bodyPr>
          <a:lstStyle/>
          <a:p>
            <a:r>
              <a:rPr lang="ru-RU" sz="2800" b="1" dirty="0" smtClean="0">
                <a:solidFill>
                  <a:schemeClr val="tx1">
                    <a:lumMod val="85000"/>
                    <a:lumOff val="15000"/>
                  </a:schemeClr>
                </a:solidFill>
                <a:latin typeface="Times New Roman" pitchFamily="18" charset="0"/>
                <a:cs typeface="Times New Roman" pitchFamily="18" charset="0"/>
              </a:rPr>
              <a:t>Методики определения налогового бремени</a:t>
            </a:r>
            <a:endParaRPr lang="ru-RU" sz="2800" dirty="0"/>
          </a:p>
        </p:txBody>
      </p:sp>
      <p:sp>
        <p:nvSpPr>
          <p:cNvPr id="3" name="Содержимое 2"/>
          <p:cNvSpPr>
            <a:spLocks noGrp="1"/>
          </p:cNvSpPr>
          <p:nvPr>
            <p:ph idx="1"/>
          </p:nvPr>
        </p:nvSpPr>
        <p:spPr>
          <a:xfrm>
            <a:off x="822959" y="1000108"/>
            <a:ext cx="7543801" cy="4868986"/>
          </a:xfrm>
        </p:spPr>
        <p:txBody>
          <a:bodyPr>
            <a:normAutofit lnSpcReduction="10000"/>
          </a:bodyPr>
          <a:lstStyle/>
          <a:p>
            <a:r>
              <a:rPr lang="ru-RU" b="1" dirty="0" smtClean="0">
                <a:solidFill>
                  <a:schemeClr val="tx1">
                    <a:lumMod val="85000"/>
                    <a:lumOff val="15000"/>
                  </a:schemeClr>
                </a:solidFill>
                <a:latin typeface="Times New Roman" pitchFamily="18" charset="0"/>
                <a:cs typeface="Times New Roman" pitchFamily="18" charset="0"/>
              </a:rPr>
              <a:t>2.</a:t>
            </a:r>
            <a:r>
              <a:rPr lang="ru-RU" dirty="0" smtClean="0">
                <a:solidFill>
                  <a:schemeClr val="tx1">
                    <a:lumMod val="85000"/>
                    <a:lumOff val="15000"/>
                  </a:schemeClr>
                </a:solidFill>
                <a:latin typeface="Times New Roman" pitchFamily="18" charset="0"/>
                <a:cs typeface="Times New Roman" pitchFamily="18" charset="0"/>
              </a:rPr>
              <a:t> Методика определения налоговой нагрузки, разработанная М.Н. </a:t>
            </a:r>
            <a:r>
              <a:rPr lang="ru-RU" dirty="0" err="1" smtClean="0">
                <a:solidFill>
                  <a:schemeClr val="tx1">
                    <a:lumMod val="85000"/>
                    <a:lumOff val="15000"/>
                  </a:schemeClr>
                </a:solidFill>
                <a:latin typeface="Times New Roman" pitchFamily="18" charset="0"/>
                <a:cs typeface="Times New Roman" pitchFamily="18" charset="0"/>
              </a:rPr>
              <a:t>Крейниной</a:t>
            </a:r>
            <a:r>
              <a:rPr lang="ru-RU" dirty="0" smtClean="0">
                <a:solidFill>
                  <a:schemeClr val="tx1">
                    <a:lumMod val="85000"/>
                    <a:lumOff val="15000"/>
                  </a:schemeClr>
                </a:solidFill>
                <a:latin typeface="Times New Roman" pitchFamily="18" charset="0"/>
                <a:cs typeface="Times New Roman" pitchFamily="18" charset="0"/>
              </a:rPr>
              <a:t>, предполагает сопоставление налога и источника его уплаты. Каждая группа налогов в зависимости от источника, за счет которого они уплачиваются, имеет свой критерий оценки тяжести налогового бремени.</a:t>
            </a:r>
          </a:p>
          <a:p>
            <a:r>
              <a:rPr lang="ru-RU" dirty="0" smtClean="0">
                <a:solidFill>
                  <a:schemeClr val="tx1">
                    <a:lumMod val="85000"/>
                    <a:lumOff val="15000"/>
                  </a:schemeClr>
                </a:solidFill>
                <a:latin typeface="Times New Roman" pitchFamily="18" charset="0"/>
                <a:cs typeface="Times New Roman" pitchFamily="18" charset="0"/>
              </a:rPr>
              <a:t>Кроме того, данная методика опровергает распространенное мнение о том, что большой размер налогов, включаемых в себестоимость, выгоден экономическому субъекту, так как позволяет уменьшить прибыль и, соответственно, налог на прибыль.</a:t>
            </a:r>
          </a:p>
          <a:p>
            <a:r>
              <a:rPr lang="ru-RU" dirty="0" smtClean="0">
                <a:solidFill>
                  <a:schemeClr val="tx1">
                    <a:lumMod val="85000"/>
                    <a:lumOff val="15000"/>
                  </a:schemeClr>
                </a:solidFill>
                <a:latin typeface="Times New Roman" pitchFamily="18" charset="0"/>
                <a:cs typeface="Times New Roman" pitchFamily="18" charset="0"/>
              </a:rPr>
              <a:t>Автор методики считает, что снижение прибыли, с одной стороны, ограничивает свободные средства экономического субъекта, а, с другой стороны, «наказывает» бюджет, получающий в результате меньшую сумму налога на прибыль.</a:t>
            </a:r>
          </a:p>
          <a:p>
            <a:r>
              <a:rPr lang="ru-RU" dirty="0" smtClean="0">
                <a:solidFill>
                  <a:schemeClr val="tx1">
                    <a:lumMod val="85000"/>
                    <a:lumOff val="15000"/>
                  </a:schemeClr>
                </a:solidFill>
                <a:latin typeface="Times New Roman" pitchFamily="18" charset="0"/>
                <a:cs typeface="Times New Roman" pitchFamily="18" charset="0"/>
              </a:rPr>
              <a:t>Кроме того, с правовой точки зрения, коммерческие организации, в уставах которых основной задачей обозначено получение прибыли на вложенный капитал, в таком случае затрудняют ее решение.</a:t>
            </a:r>
          </a:p>
          <a:p>
            <a:endParaRPr lang="ru-RU" dirty="0">
              <a:solidFill>
                <a:schemeClr val="tx1">
                  <a:lumMod val="85000"/>
                  <a:lumOff val="15000"/>
                </a:schemeClr>
              </a:solidFill>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9520" y="5715016"/>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1024" y="6215082"/>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960" y="1"/>
            <a:ext cx="7543800" cy="500042"/>
          </a:xfrm>
        </p:spPr>
        <p:txBody>
          <a:bodyPr>
            <a:normAutofit/>
          </a:bodyPr>
          <a:lstStyle/>
          <a:p>
            <a:r>
              <a:rPr lang="ru-RU" sz="2800" b="1" dirty="0" smtClean="0">
                <a:solidFill>
                  <a:schemeClr val="tx1">
                    <a:lumMod val="85000"/>
                    <a:lumOff val="15000"/>
                  </a:schemeClr>
                </a:solidFill>
                <a:latin typeface="Times New Roman" pitchFamily="18" charset="0"/>
                <a:cs typeface="Times New Roman" pitchFamily="18" charset="0"/>
              </a:rPr>
              <a:t>Методики определения налогового бремени</a:t>
            </a:r>
            <a:endParaRPr lang="ru-RU" sz="2800" dirty="0"/>
          </a:p>
        </p:txBody>
      </p:sp>
      <p:sp>
        <p:nvSpPr>
          <p:cNvPr id="3" name="Содержимое 2"/>
          <p:cNvSpPr>
            <a:spLocks noGrp="1"/>
          </p:cNvSpPr>
          <p:nvPr>
            <p:ph idx="1"/>
          </p:nvPr>
        </p:nvSpPr>
        <p:spPr>
          <a:xfrm>
            <a:off x="214282" y="714356"/>
            <a:ext cx="8643998" cy="5154738"/>
          </a:xfrm>
        </p:spPr>
        <p:txBody>
          <a:bodyPr>
            <a:noAutofit/>
          </a:bodyPr>
          <a:lstStyle/>
          <a:p>
            <a:r>
              <a:rPr lang="ru-RU" dirty="0" smtClean="0">
                <a:solidFill>
                  <a:schemeClr val="tx1">
                    <a:lumMod val="85000"/>
                    <a:lumOff val="15000"/>
                  </a:schemeClr>
                </a:solidFill>
                <a:latin typeface="Times New Roman" pitchFamily="18" charset="0"/>
                <a:cs typeface="Times New Roman" pitchFamily="18" charset="0"/>
              </a:rPr>
              <a:t>Интегральным показателем в данной методике выступает прибыль экономического субъекта, к которой приводится сумма всех налогов.</a:t>
            </a:r>
          </a:p>
          <a:p>
            <a:r>
              <a:rPr lang="ru-RU" dirty="0" smtClean="0">
                <a:solidFill>
                  <a:schemeClr val="tx1">
                    <a:lumMod val="85000"/>
                    <a:lumOff val="15000"/>
                  </a:schemeClr>
                </a:solidFill>
                <a:latin typeface="Times New Roman" pitchFamily="18" charset="0"/>
                <a:cs typeface="Times New Roman" pitchFamily="18" charset="0"/>
              </a:rPr>
              <a:t>При определении налогового бремени по данной методике предлагается исходить из идеальной ситуации, когда экономический субъект вовсе не платит налогов, и сравнивать эту ситуацию с реальной.</a:t>
            </a:r>
          </a:p>
          <a:p>
            <a:r>
              <a:rPr lang="ru-RU" dirty="0" smtClean="0">
                <a:solidFill>
                  <a:schemeClr val="tx1">
                    <a:lumMod val="85000"/>
                    <a:lumOff val="15000"/>
                  </a:schemeClr>
                </a:solidFill>
                <a:latin typeface="Times New Roman" pitchFamily="18" charset="0"/>
                <a:cs typeface="Times New Roman" pitchFamily="18" charset="0"/>
              </a:rPr>
              <a:t>Таким образом определяется тяжесть </a:t>
            </a:r>
            <a:r>
              <a:rPr lang="ru-RU" i="1" dirty="0" smtClean="0">
                <a:solidFill>
                  <a:schemeClr val="tx1">
                    <a:lumMod val="85000"/>
                    <a:lumOff val="15000"/>
                  </a:schemeClr>
                </a:solidFill>
                <a:latin typeface="Times New Roman" pitchFamily="18" charset="0"/>
                <a:cs typeface="Times New Roman" pitchFamily="18" charset="0"/>
              </a:rPr>
              <a:t>налогового бремени.</a:t>
            </a:r>
            <a:endParaRPr lang="ru-RU" dirty="0" smtClean="0">
              <a:solidFill>
                <a:schemeClr val="tx1">
                  <a:lumMod val="85000"/>
                  <a:lumOff val="15000"/>
                </a:schemeClr>
              </a:solidFill>
              <a:latin typeface="Times New Roman" pitchFamily="18" charset="0"/>
              <a:cs typeface="Times New Roman" pitchFamily="18" charset="0"/>
            </a:endParaRPr>
          </a:p>
          <a:p>
            <a:r>
              <a:rPr lang="ru-RU" dirty="0" smtClean="0">
                <a:solidFill>
                  <a:schemeClr val="tx1">
                    <a:lumMod val="85000"/>
                    <a:lumOff val="15000"/>
                  </a:schemeClr>
                </a:solidFill>
                <a:latin typeface="Times New Roman" pitchFamily="18" charset="0"/>
                <a:cs typeface="Times New Roman" pitchFamily="18" charset="0"/>
              </a:rPr>
              <a:t>Для работы по этой методике необходимо использовать следующие формулы:</a:t>
            </a:r>
          </a:p>
          <a:p>
            <a:r>
              <a:rPr lang="ru-RU" dirty="0" smtClean="0">
                <a:solidFill>
                  <a:schemeClr val="tx1">
                    <a:lumMod val="85000"/>
                    <a:lumOff val="15000"/>
                  </a:schemeClr>
                </a:solidFill>
                <a:latin typeface="Times New Roman" pitchFamily="18" charset="0"/>
                <a:cs typeface="Times New Roman" pitchFamily="18" charset="0"/>
              </a:rPr>
              <a:t>НБ = ((</a:t>
            </a:r>
            <a:r>
              <a:rPr lang="ru-RU" dirty="0" err="1" smtClean="0">
                <a:solidFill>
                  <a:schemeClr val="tx1">
                    <a:lumMod val="85000"/>
                    <a:lumOff val="15000"/>
                  </a:schemeClr>
                </a:solidFill>
                <a:latin typeface="Times New Roman" pitchFamily="18" charset="0"/>
                <a:cs typeface="Times New Roman" pitchFamily="18" charset="0"/>
              </a:rPr>
              <a:t>В-Ср-Пч</a:t>
            </a:r>
            <a:r>
              <a:rPr lang="ru-RU" dirty="0" smtClean="0">
                <a:solidFill>
                  <a:schemeClr val="tx1">
                    <a:lumMod val="85000"/>
                    <a:lumOff val="15000"/>
                  </a:schemeClr>
                </a:solidFill>
                <a:latin typeface="Times New Roman" pitchFamily="18" charset="0"/>
                <a:cs typeface="Times New Roman" pitchFamily="18" charset="0"/>
              </a:rPr>
              <a:t>)/(В-Ср))х100%	                 </a:t>
            </a:r>
          </a:p>
          <a:p>
            <a:r>
              <a:rPr lang="ru-RU" dirty="0" smtClean="0">
                <a:solidFill>
                  <a:schemeClr val="tx1">
                    <a:lumMod val="85000"/>
                    <a:lumOff val="15000"/>
                  </a:schemeClr>
                </a:solidFill>
                <a:latin typeface="Times New Roman" pitchFamily="18" charset="0"/>
                <a:cs typeface="Times New Roman" pitchFamily="18" charset="0"/>
              </a:rPr>
              <a:t>НБ = ((</a:t>
            </a:r>
            <a:r>
              <a:rPr lang="ru-RU" dirty="0" err="1" smtClean="0">
                <a:solidFill>
                  <a:schemeClr val="tx1">
                    <a:lumMod val="85000"/>
                    <a:lumOff val="15000"/>
                  </a:schemeClr>
                </a:solidFill>
                <a:latin typeface="Times New Roman" pitchFamily="18" charset="0"/>
                <a:cs typeface="Times New Roman" pitchFamily="18" charset="0"/>
              </a:rPr>
              <a:t>В-Ср-Пч</a:t>
            </a:r>
            <a:r>
              <a:rPr lang="ru-RU" dirty="0" smtClean="0">
                <a:solidFill>
                  <a:schemeClr val="tx1">
                    <a:lumMod val="85000"/>
                    <a:lumOff val="15000"/>
                  </a:schemeClr>
                </a:solidFill>
                <a:latin typeface="Times New Roman" pitchFamily="18" charset="0"/>
                <a:cs typeface="Times New Roman" pitchFamily="18" charset="0"/>
              </a:rPr>
              <a:t>)/</a:t>
            </a:r>
            <a:r>
              <a:rPr lang="ru-RU" dirty="0" err="1" smtClean="0">
                <a:solidFill>
                  <a:schemeClr val="tx1">
                    <a:lumMod val="85000"/>
                    <a:lumOff val="15000"/>
                  </a:schemeClr>
                </a:solidFill>
                <a:latin typeface="Times New Roman" pitchFamily="18" charset="0"/>
                <a:cs typeface="Times New Roman" pitchFamily="18" charset="0"/>
              </a:rPr>
              <a:t>Пч</a:t>
            </a:r>
            <a:r>
              <a:rPr lang="ru-RU" dirty="0" smtClean="0">
                <a:solidFill>
                  <a:schemeClr val="tx1">
                    <a:lumMod val="85000"/>
                    <a:lumOff val="15000"/>
                  </a:schemeClr>
                </a:solidFill>
                <a:latin typeface="Times New Roman" pitchFamily="18" charset="0"/>
                <a:cs typeface="Times New Roman" pitchFamily="18" charset="0"/>
              </a:rPr>
              <a:t>)х100, где </a:t>
            </a:r>
            <a:r>
              <a:rPr lang="ru-RU" dirty="0" smtClean="0">
                <a:solidFill>
                  <a:schemeClr val="tx1">
                    <a:lumMod val="85000"/>
                    <a:lumOff val="15000"/>
                  </a:schemeClr>
                </a:solidFill>
                <a:latin typeface="Times New Roman" pitchFamily="18" charset="0"/>
                <a:cs typeface="Times New Roman" pitchFamily="18" charset="0"/>
              </a:rPr>
              <a:t>НБ - налоговое </a:t>
            </a:r>
            <a:r>
              <a:rPr lang="ru-RU" dirty="0" smtClean="0">
                <a:solidFill>
                  <a:schemeClr val="tx1">
                    <a:lumMod val="85000"/>
                    <a:lumOff val="15000"/>
                  </a:schemeClr>
                </a:solidFill>
                <a:latin typeface="Times New Roman" pitchFamily="18" charset="0"/>
                <a:cs typeface="Times New Roman" pitchFamily="18" charset="0"/>
              </a:rPr>
              <a:t>бремя;</a:t>
            </a:r>
          </a:p>
          <a:p>
            <a:r>
              <a:rPr lang="ru-RU" dirty="0" smtClean="0">
                <a:solidFill>
                  <a:schemeClr val="tx1">
                    <a:lumMod val="85000"/>
                    <a:lumOff val="15000"/>
                  </a:schemeClr>
                </a:solidFill>
                <a:latin typeface="Times New Roman" pitchFamily="18" charset="0"/>
                <a:cs typeface="Times New Roman" pitchFamily="18" charset="0"/>
              </a:rPr>
              <a:t>В </a:t>
            </a:r>
            <a:r>
              <a:rPr lang="ru-RU" dirty="0" smtClean="0">
                <a:solidFill>
                  <a:schemeClr val="tx1">
                    <a:lumMod val="85000"/>
                    <a:lumOff val="15000"/>
                  </a:schemeClr>
                </a:solidFill>
                <a:latin typeface="Times New Roman" pitchFamily="18" charset="0"/>
                <a:cs typeface="Times New Roman" pitchFamily="18" charset="0"/>
              </a:rPr>
              <a:t>- выручка от реализации;</a:t>
            </a:r>
          </a:p>
          <a:p>
            <a:r>
              <a:rPr lang="ru-RU" dirty="0" smtClean="0">
                <a:solidFill>
                  <a:schemeClr val="tx1">
                    <a:lumMod val="85000"/>
                    <a:lumOff val="15000"/>
                  </a:schemeClr>
                </a:solidFill>
                <a:latin typeface="Times New Roman" pitchFamily="18" charset="0"/>
                <a:cs typeface="Times New Roman" pitchFamily="18" charset="0"/>
              </a:rPr>
              <a:t>Ср - расходы на производство реализованной продукции (работ, услуг) за вычетом косвенных налогов,</a:t>
            </a:r>
          </a:p>
          <a:p>
            <a:r>
              <a:rPr lang="ru-RU" dirty="0" err="1" smtClean="0">
                <a:solidFill>
                  <a:schemeClr val="tx1">
                    <a:lumMod val="85000"/>
                    <a:lumOff val="15000"/>
                  </a:schemeClr>
                </a:solidFill>
                <a:latin typeface="Times New Roman" pitchFamily="18" charset="0"/>
                <a:cs typeface="Times New Roman" pitchFamily="18" charset="0"/>
              </a:rPr>
              <a:t>Пч</a:t>
            </a:r>
            <a:r>
              <a:rPr lang="ru-RU" dirty="0" smtClean="0">
                <a:solidFill>
                  <a:schemeClr val="tx1">
                    <a:lumMod val="85000"/>
                    <a:lumOff val="15000"/>
                  </a:schemeClr>
                </a:solidFill>
                <a:latin typeface="Times New Roman" pitchFamily="18" charset="0"/>
                <a:cs typeface="Times New Roman" pitchFamily="18" charset="0"/>
              </a:rPr>
              <a:t> - фактическая прибыль, остающаяся после уплаты налогов в распоряжении экономического субъекта.</a:t>
            </a:r>
          </a:p>
          <a:p>
            <a:endParaRPr lang="ru-RU" dirty="0">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0100" y="286605"/>
            <a:ext cx="7366660" cy="427752"/>
          </a:xfrm>
        </p:spPr>
        <p:txBody>
          <a:bodyPr>
            <a:normAutofit fontScale="90000"/>
          </a:bodyPr>
          <a:lstStyle/>
          <a:p>
            <a:r>
              <a:rPr lang="ru-RU" sz="2800" b="1" dirty="0" smtClean="0">
                <a:solidFill>
                  <a:schemeClr val="tx1">
                    <a:lumMod val="85000"/>
                    <a:lumOff val="15000"/>
                  </a:schemeClr>
                </a:solidFill>
                <a:latin typeface="Times New Roman" pitchFamily="18" charset="0"/>
                <a:cs typeface="Times New Roman" pitchFamily="18" charset="0"/>
              </a:rPr>
              <a:t>Методики определения налогового бремени</a:t>
            </a:r>
            <a:endParaRPr lang="ru-RU" sz="2800" dirty="0"/>
          </a:p>
        </p:txBody>
      </p:sp>
      <p:sp>
        <p:nvSpPr>
          <p:cNvPr id="3" name="Содержимое 2"/>
          <p:cNvSpPr>
            <a:spLocks noGrp="1"/>
          </p:cNvSpPr>
          <p:nvPr>
            <p:ph idx="1"/>
          </p:nvPr>
        </p:nvSpPr>
        <p:spPr>
          <a:xfrm>
            <a:off x="428596" y="785794"/>
            <a:ext cx="7938165" cy="5083300"/>
          </a:xfrm>
        </p:spPr>
        <p:txBody>
          <a:bodyPr>
            <a:normAutofit lnSpcReduction="10000"/>
          </a:bodyPr>
          <a:lstStyle/>
          <a:p>
            <a:r>
              <a:rPr lang="ru-RU" dirty="0" smtClean="0">
                <a:solidFill>
                  <a:schemeClr val="tx1">
                    <a:lumMod val="85000"/>
                    <a:lumOff val="15000"/>
                  </a:schemeClr>
                </a:solidFill>
                <a:latin typeface="Times New Roman" pitchFamily="18" charset="0"/>
                <a:cs typeface="Times New Roman" pitchFamily="18" charset="0"/>
              </a:rPr>
              <a:t>Данные формулы показывают, во сколько раз суммарная величина уплаченных налогов отличается от прибыли, остающейся в распоряжении экономического субъекта.</a:t>
            </a:r>
          </a:p>
          <a:p>
            <a:r>
              <a:rPr lang="ru-RU" dirty="0" smtClean="0">
                <a:solidFill>
                  <a:schemeClr val="tx1">
                    <a:lumMod val="85000"/>
                    <a:lumOff val="15000"/>
                  </a:schemeClr>
                </a:solidFill>
                <a:latin typeface="Times New Roman" pitchFamily="18" charset="0"/>
                <a:cs typeface="Times New Roman" pitchFamily="18" charset="0"/>
              </a:rPr>
              <a:t>Основным отличием данного подхода к оценке налогового бремени является то, что косвенные налоги (НДС, акцизы) не принимаются в расчет и не рассматриваются как налоги, влияющие на прибыль экономического субъекта.</a:t>
            </a:r>
          </a:p>
          <a:p>
            <a:r>
              <a:rPr lang="ru-RU" dirty="0" smtClean="0">
                <a:solidFill>
                  <a:schemeClr val="tx1">
                    <a:lumMod val="85000"/>
                    <a:lumOff val="15000"/>
                  </a:schemeClr>
                </a:solidFill>
                <a:latin typeface="Times New Roman" pitchFamily="18" charset="0"/>
                <a:cs typeface="Times New Roman" pitchFamily="18" charset="0"/>
              </a:rPr>
              <a:t>Для оценки налогового бремени по этим налогам нужно соотносить их либо с кредиторской задолженностью, либо с валютой баланса за отчетный (налоговый) период.</a:t>
            </a:r>
          </a:p>
          <a:p>
            <a:r>
              <a:rPr lang="ru-RU" dirty="0" smtClean="0">
                <a:solidFill>
                  <a:schemeClr val="tx1">
                    <a:lumMod val="85000"/>
                    <a:lumOff val="15000"/>
                  </a:schemeClr>
                </a:solidFill>
                <a:latin typeface="Times New Roman" pitchFamily="18" charset="0"/>
                <a:cs typeface="Times New Roman" pitchFamily="18" charset="0"/>
              </a:rPr>
              <a:t>Данная методика представляется </a:t>
            </a:r>
            <a:r>
              <a:rPr lang="ru-RU" b="1" dirty="0" smtClean="0">
                <a:solidFill>
                  <a:schemeClr val="tx1">
                    <a:lumMod val="85000"/>
                    <a:lumOff val="15000"/>
                  </a:schemeClr>
                </a:solidFill>
                <a:latin typeface="Times New Roman" pitchFamily="18" charset="0"/>
                <a:cs typeface="Times New Roman" pitchFamily="18" charset="0"/>
              </a:rPr>
              <a:t>действенным средством </a:t>
            </a:r>
            <a:r>
              <a:rPr lang="ru-RU" dirty="0" smtClean="0">
                <a:solidFill>
                  <a:schemeClr val="tx1">
                    <a:lumMod val="85000"/>
                    <a:lumOff val="15000"/>
                  </a:schemeClr>
                </a:solidFill>
                <a:latin typeface="Times New Roman" pitchFamily="18" charset="0"/>
                <a:cs typeface="Times New Roman" pitchFamily="18" charset="0"/>
              </a:rPr>
              <a:t>анализа воздействия прямых налогов на финансовое состояние экономического субъекта, но в тоже время недооценивает влияние на него косвенных налогов.</a:t>
            </a:r>
          </a:p>
          <a:p>
            <a:r>
              <a:rPr lang="ru-RU" dirty="0" smtClean="0">
                <a:solidFill>
                  <a:schemeClr val="tx1">
                    <a:lumMod val="85000"/>
                    <a:lumOff val="15000"/>
                  </a:schemeClr>
                </a:solidFill>
                <a:latin typeface="Times New Roman" pitchFamily="18" charset="0"/>
                <a:cs typeface="Times New Roman" pitchFamily="18" charset="0"/>
              </a:rPr>
              <a:t>А эти налоги, хотя и в меньшей степени, чем прямые, тоже </a:t>
            </a:r>
            <a:r>
              <a:rPr lang="ru-RU" b="1" dirty="0" smtClean="0">
                <a:solidFill>
                  <a:schemeClr val="tx1">
                    <a:lumMod val="85000"/>
                    <a:lumOff val="15000"/>
                  </a:schemeClr>
                </a:solidFill>
                <a:latin typeface="Times New Roman" pitchFamily="18" charset="0"/>
                <a:cs typeface="Times New Roman" pitchFamily="18" charset="0"/>
              </a:rPr>
              <a:t>влияют на величину прибыли</a:t>
            </a:r>
            <a:r>
              <a:rPr lang="ru-RU" i="1" dirty="0" smtClean="0">
                <a:solidFill>
                  <a:schemeClr val="tx1">
                    <a:lumMod val="85000"/>
                    <a:lumOff val="15000"/>
                  </a:schemeClr>
                </a:solidFill>
                <a:latin typeface="Times New Roman" pitchFamily="18" charset="0"/>
                <a:cs typeface="Times New Roman" pitchFamily="18" charset="0"/>
              </a:rPr>
              <a:t> </a:t>
            </a:r>
            <a:r>
              <a:rPr lang="ru-RU" dirty="0" smtClean="0">
                <a:solidFill>
                  <a:schemeClr val="tx1">
                    <a:lumMod val="85000"/>
                    <a:lumOff val="15000"/>
                  </a:schemeClr>
                </a:solidFill>
                <a:latin typeface="Times New Roman" pitchFamily="18" charset="0"/>
                <a:cs typeface="Times New Roman" pitchFamily="18" charset="0"/>
              </a:rPr>
              <a:t>экономического субъекта.</a:t>
            </a:r>
          </a:p>
          <a:p>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1538" y="285728"/>
            <a:ext cx="7329486" cy="427752"/>
          </a:xfrm>
        </p:spPr>
        <p:txBody>
          <a:bodyPr>
            <a:normAutofit fontScale="90000"/>
          </a:bodyPr>
          <a:lstStyle/>
          <a:p>
            <a:r>
              <a:rPr lang="ru-RU" sz="2800" b="1" dirty="0" smtClean="0">
                <a:solidFill>
                  <a:schemeClr val="tx1">
                    <a:lumMod val="85000"/>
                    <a:lumOff val="15000"/>
                  </a:schemeClr>
                </a:solidFill>
                <a:latin typeface="Times New Roman" pitchFamily="18" charset="0"/>
                <a:cs typeface="Times New Roman" pitchFamily="18" charset="0"/>
              </a:rPr>
              <a:t>Методики определения налогового бремени</a:t>
            </a:r>
            <a:endParaRPr lang="ru-RU" sz="2800" dirty="0"/>
          </a:p>
        </p:txBody>
      </p:sp>
      <p:sp>
        <p:nvSpPr>
          <p:cNvPr id="3" name="Содержимое 2"/>
          <p:cNvSpPr>
            <a:spLocks noGrp="1"/>
          </p:cNvSpPr>
          <p:nvPr>
            <p:ph idx="1"/>
          </p:nvPr>
        </p:nvSpPr>
        <p:spPr>
          <a:xfrm>
            <a:off x="428596" y="785794"/>
            <a:ext cx="8286807" cy="5083300"/>
          </a:xfrm>
        </p:spPr>
        <p:txBody>
          <a:bodyPr>
            <a:normAutofit/>
          </a:bodyPr>
          <a:lstStyle/>
          <a:p>
            <a:r>
              <a:rPr lang="ru-RU" dirty="0" smtClean="0">
                <a:solidFill>
                  <a:schemeClr val="tx1">
                    <a:lumMod val="85000"/>
                    <a:lumOff val="15000"/>
                  </a:schemeClr>
                </a:solidFill>
                <a:latin typeface="Times New Roman" pitchFamily="18" charset="0"/>
                <a:cs typeface="Times New Roman" pitchFamily="18" charset="0"/>
              </a:rPr>
              <a:t>Поэтому применение данной методики должно происходить в сочетании с оценкой воздействия косвенных налогов на величину налоговой нагрузки экономического субъекта.</a:t>
            </a:r>
          </a:p>
          <a:p>
            <a:r>
              <a:rPr lang="ru-RU" dirty="0" smtClean="0">
                <a:solidFill>
                  <a:schemeClr val="tx1">
                    <a:lumMod val="85000"/>
                    <a:lumOff val="15000"/>
                  </a:schemeClr>
                </a:solidFill>
                <a:latin typeface="Times New Roman" pitchFamily="18" charset="0"/>
                <a:cs typeface="Times New Roman" pitchFamily="18" charset="0"/>
              </a:rPr>
              <a:t>Экономический субъект, уплачивающий косвенный налог, включает его в цену товаров (работ, услуг) в соответствии с законодательством РФ, и, таким образом, перекладывает его на потребителей.</a:t>
            </a:r>
          </a:p>
          <a:p>
            <a:r>
              <a:rPr lang="ru-RU" dirty="0" smtClean="0">
                <a:solidFill>
                  <a:schemeClr val="tx1">
                    <a:lumMod val="85000"/>
                    <a:lumOff val="15000"/>
                  </a:schemeClr>
                </a:solidFill>
                <a:latin typeface="Times New Roman" pitchFamily="18" charset="0"/>
                <a:cs typeface="Times New Roman" pitchFamily="18" charset="0"/>
              </a:rPr>
              <a:t>Однако цена на товар может повышаться не бесконечно, а до тех пор, пока это позволяет платежеспособный спрос.</a:t>
            </a:r>
          </a:p>
          <a:p>
            <a:r>
              <a:rPr lang="ru-RU" dirty="0" smtClean="0">
                <a:solidFill>
                  <a:schemeClr val="tx1">
                    <a:lumMod val="85000"/>
                    <a:lumOff val="15000"/>
                  </a:schemeClr>
                </a:solidFill>
                <a:latin typeface="Times New Roman" pitchFamily="18" charset="0"/>
                <a:cs typeface="Times New Roman" pitchFamily="18" charset="0"/>
              </a:rPr>
              <a:t>Если же цена товара с учетом косвенного налога оказывается слишком </a:t>
            </a:r>
            <a:r>
              <a:rPr lang="ru-RU" b="1" dirty="0" smtClean="0">
                <a:solidFill>
                  <a:schemeClr val="tx1">
                    <a:lumMod val="85000"/>
                    <a:lumOff val="15000"/>
                  </a:schemeClr>
                </a:solidFill>
                <a:latin typeface="Times New Roman" pitchFamily="18" charset="0"/>
                <a:cs typeface="Times New Roman" pitchFamily="18" charset="0"/>
              </a:rPr>
              <a:t>высокой</a:t>
            </a:r>
            <a:r>
              <a:rPr lang="ru-RU" i="1" dirty="0" smtClean="0">
                <a:solidFill>
                  <a:schemeClr val="tx1">
                    <a:lumMod val="85000"/>
                    <a:lumOff val="15000"/>
                  </a:schemeClr>
                </a:solidFill>
                <a:latin typeface="Times New Roman" pitchFamily="18" charset="0"/>
                <a:cs typeface="Times New Roman" pitchFamily="18" charset="0"/>
              </a:rPr>
              <a:t>, </a:t>
            </a:r>
            <a:r>
              <a:rPr lang="ru-RU" dirty="0" smtClean="0">
                <a:solidFill>
                  <a:schemeClr val="tx1">
                    <a:lumMod val="85000"/>
                    <a:lumOff val="15000"/>
                  </a:schemeClr>
                </a:solidFill>
                <a:latin typeface="Times New Roman" pitchFamily="18" charset="0"/>
                <a:cs typeface="Times New Roman" pitchFamily="18" charset="0"/>
              </a:rPr>
              <a:t>спрос сокращается, так как часть покупателей переходит на товары — заменители, а другая часть — на аналогичные товары других производителей.</a:t>
            </a:r>
          </a:p>
          <a:p>
            <a:r>
              <a:rPr lang="ru-RU" dirty="0" smtClean="0">
                <a:solidFill>
                  <a:schemeClr val="tx1">
                    <a:lumMod val="85000"/>
                    <a:lumOff val="15000"/>
                  </a:schemeClr>
                </a:solidFill>
                <a:latin typeface="Times New Roman" pitchFamily="18" charset="0"/>
                <a:cs typeface="Times New Roman" pitchFamily="18" charset="0"/>
              </a:rPr>
              <a:t>Поэтому, чтобы сохранить потребителей, экономический субъект вынужден сдерживать уровень цен, уменьшая свою прибыль</a:t>
            </a:r>
            <a:endParaRPr lang="ru-RU" dirty="0">
              <a:solidFill>
                <a:schemeClr val="tx1">
                  <a:lumMod val="85000"/>
                  <a:lumOff val="15000"/>
                </a:schemeClr>
              </a:solidFill>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1538" y="286605"/>
            <a:ext cx="7295222" cy="499190"/>
          </a:xfrm>
        </p:spPr>
        <p:txBody>
          <a:bodyPr>
            <a:normAutofit/>
          </a:bodyPr>
          <a:lstStyle/>
          <a:p>
            <a:r>
              <a:rPr lang="ru-RU" sz="2800" b="1" dirty="0" smtClean="0">
                <a:solidFill>
                  <a:schemeClr val="tx1">
                    <a:lumMod val="85000"/>
                    <a:lumOff val="15000"/>
                  </a:schemeClr>
                </a:solidFill>
                <a:latin typeface="Times New Roman" pitchFamily="18" charset="0"/>
                <a:cs typeface="Times New Roman" pitchFamily="18" charset="0"/>
              </a:rPr>
              <a:t>Методики определения налогового бремени</a:t>
            </a:r>
            <a:endParaRPr lang="ru-RU" sz="2800" b="1" dirty="0"/>
          </a:p>
        </p:txBody>
      </p:sp>
      <p:sp>
        <p:nvSpPr>
          <p:cNvPr id="3" name="Содержимое 2"/>
          <p:cNvSpPr>
            <a:spLocks noGrp="1"/>
          </p:cNvSpPr>
          <p:nvPr>
            <p:ph idx="1"/>
          </p:nvPr>
        </p:nvSpPr>
        <p:spPr>
          <a:xfrm>
            <a:off x="642911" y="857232"/>
            <a:ext cx="7723850" cy="5011862"/>
          </a:xfrm>
        </p:spPr>
        <p:txBody>
          <a:bodyPr>
            <a:normAutofit lnSpcReduction="10000"/>
          </a:bodyPr>
          <a:lstStyle/>
          <a:p>
            <a:r>
              <a:rPr lang="ru-RU" dirty="0" smtClean="0">
                <a:solidFill>
                  <a:schemeClr val="tx1">
                    <a:lumMod val="85000"/>
                    <a:lumOff val="15000"/>
                  </a:schemeClr>
                </a:solidFill>
                <a:latin typeface="Times New Roman" pitchFamily="18" charset="0"/>
                <a:cs typeface="Times New Roman" pitchFamily="18" charset="0"/>
              </a:rPr>
              <a:t>Как видно, </a:t>
            </a:r>
            <a:r>
              <a:rPr lang="ru-RU" b="1" dirty="0" smtClean="0">
                <a:solidFill>
                  <a:schemeClr val="tx1">
                    <a:lumMod val="85000"/>
                    <a:lumOff val="15000"/>
                  </a:schemeClr>
                </a:solidFill>
                <a:latin typeface="Times New Roman" pitchFamily="18" charset="0"/>
                <a:cs typeface="Times New Roman" pitchFamily="18" charset="0"/>
              </a:rPr>
              <a:t>косвенные налоги</a:t>
            </a:r>
            <a:r>
              <a:rPr lang="ru-RU" i="1" dirty="0" smtClean="0">
                <a:solidFill>
                  <a:schemeClr val="tx1">
                    <a:lumMod val="85000"/>
                    <a:lumOff val="15000"/>
                  </a:schemeClr>
                </a:solidFill>
                <a:latin typeface="Times New Roman" pitchFamily="18" charset="0"/>
                <a:cs typeface="Times New Roman" pitchFamily="18" charset="0"/>
              </a:rPr>
              <a:t> </a:t>
            </a:r>
            <a:r>
              <a:rPr lang="ru-RU" dirty="0" smtClean="0">
                <a:solidFill>
                  <a:schemeClr val="tx1">
                    <a:lumMod val="85000"/>
                    <a:lumOff val="15000"/>
                  </a:schemeClr>
                </a:solidFill>
                <a:latin typeface="Times New Roman" pitchFamily="18" charset="0"/>
                <a:cs typeface="Times New Roman" pitchFamily="18" charset="0"/>
              </a:rPr>
              <a:t>влияют на цену продукции и, как следствие, на спрос. Бремя косвенных налогов ложится и на покупателей и на продавцов в зависимости от характера спроса.</a:t>
            </a:r>
          </a:p>
          <a:p>
            <a:r>
              <a:rPr lang="ru-RU" dirty="0" smtClean="0">
                <a:solidFill>
                  <a:schemeClr val="tx1">
                    <a:lumMod val="85000"/>
                    <a:lumOff val="15000"/>
                  </a:schemeClr>
                </a:solidFill>
                <a:latin typeface="Times New Roman" pitchFamily="18" charset="0"/>
                <a:cs typeface="Times New Roman" pitchFamily="18" charset="0"/>
              </a:rPr>
              <a:t>Если спрос на товар (работу, услугу) эластичен, то большую часть косвенного налога вынужден уплачивать продавец, потому что, увеличив цену, он может потерять покупателей.</a:t>
            </a:r>
          </a:p>
          <a:p>
            <a:r>
              <a:rPr lang="ru-RU" dirty="0" smtClean="0">
                <a:solidFill>
                  <a:schemeClr val="tx1">
                    <a:lumMod val="85000"/>
                    <a:lumOff val="15000"/>
                  </a:schemeClr>
                </a:solidFill>
                <a:latin typeface="Times New Roman" pitchFamily="18" charset="0"/>
                <a:cs typeface="Times New Roman" pitchFamily="18" charset="0"/>
              </a:rPr>
              <a:t>Если же спрос </a:t>
            </a:r>
            <a:r>
              <a:rPr lang="ru-RU" b="1" dirty="0" smtClean="0">
                <a:solidFill>
                  <a:schemeClr val="tx1">
                    <a:lumMod val="85000"/>
                    <a:lumOff val="15000"/>
                  </a:schemeClr>
                </a:solidFill>
                <a:latin typeface="Times New Roman" pitchFamily="18" charset="0"/>
                <a:cs typeface="Times New Roman" pitchFamily="18" charset="0"/>
              </a:rPr>
              <a:t>неэластичен</a:t>
            </a:r>
            <a:r>
              <a:rPr lang="ru-RU" i="1" dirty="0" smtClean="0">
                <a:solidFill>
                  <a:schemeClr val="tx1">
                    <a:lumMod val="85000"/>
                    <a:lumOff val="15000"/>
                  </a:schemeClr>
                </a:solidFill>
                <a:latin typeface="Times New Roman" pitchFamily="18" charset="0"/>
                <a:cs typeface="Times New Roman" pitchFamily="18" charset="0"/>
              </a:rPr>
              <a:t>, </a:t>
            </a:r>
            <a:r>
              <a:rPr lang="ru-RU" dirty="0" smtClean="0">
                <a:solidFill>
                  <a:schemeClr val="tx1">
                    <a:lumMod val="85000"/>
                    <a:lumOff val="15000"/>
                  </a:schemeClr>
                </a:solidFill>
                <a:latin typeface="Times New Roman" pitchFamily="18" charset="0"/>
                <a:cs typeface="Times New Roman" pitchFamily="18" charset="0"/>
              </a:rPr>
              <a:t>то продавец имеет возможность перенести основную долю налогового бремени на покупателя, поскольку в данном случае величина спроса слабо зависит от цены товара (работы, услуги).</a:t>
            </a:r>
          </a:p>
          <a:p>
            <a:r>
              <a:rPr lang="ru-RU" dirty="0" smtClean="0">
                <a:solidFill>
                  <a:schemeClr val="tx1">
                    <a:lumMod val="85000"/>
                    <a:lumOff val="15000"/>
                  </a:schemeClr>
                </a:solidFill>
                <a:latin typeface="Times New Roman" pitchFamily="18" charset="0"/>
                <a:cs typeface="Times New Roman" pitchFamily="18" charset="0"/>
              </a:rPr>
              <a:t>В реальной ситуации большинству экономических субъектов сложно определить целесообразность переложения бремени косвенных налогов на покупателей, поскольку </a:t>
            </a:r>
            <a:r>
              <a:rPr lang="ru-RU" b="1" dirty="0" smtClean="0">
                <a:solidFill>
                  <a:schemeClr val="tx1">
                    <a:lumMod val="85000"/>
                    <a:lumOff val="15000"/>
                  </a:schemeClr>
                </a:solidFill>
                <a:latin typeface="Times New Roman" pitchFamily="18" charset="0"/>
                <a:cs typeface="Times New Roman" pitchFamily="18" charset="0"/>
              </a:rPr>
              <a:t>кривая спроса </a:t>
            </a:r>
            <a:r>
              <a:rPr lang="ru-RU" dirty="0" smtClean="0">
                <a:solidFill>
                  <a:schemeClr val="tx1">
                    <a:lumMod val="85000"/>
                    <a:lumOff val="15000"/>
                  </a:schemeClr>
                </a:solidFill>
                <a:latin typeface="Times New Roman" pitchFamily="18" charset="0"/>
                <a:cs typeface="Times New Roman" pitchFamily="18" charset="0"/>
              </a:rPr>
              <a:t>определенного товара (работы, услуги) зачастую отличается от классических ситуаций, приводимых в качестве примеров в учебных пособиях по экономической теории.</a:t>
            </a:r>
          </a:p>
          <a:p>
            <a:endParaRPr lang="ru-RU" dirty="0">
              <a:solidFill>
                <a:schemeClr val="tx1">
                  <a:lumMod val="85000"/>
                  <a:lumOff val="15000"/>
                </a:schemeClr>
              </a:solidFill>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71604" y="286605"/>
            <a:ext cx="6795156" cy="427752"/>
          </a:xfrm>
        </p:spPr>
        <p:txBody>
          <a:bodyPr>
            <a:normAutofit fontScale="90000"/>
          </a:bodyPr>
          <a:lstStyle/>
          <a:p>
            <a:r>
              <a:rPr lang="ru-RU" sz="2800" b="1" dirty="0" smtClean="0">
                <a:solidFill>
                  <a:schemeClr val="tx1">
                    <a:lumMod val="85000"/>
                    <a:lumOff val="15000"/>
                  </a:schemeClr>
                </a:solidFill>
                <a:latin typeface="Times New Roman" pitchFamily="18" charset="0"/>
                <a:cs typeface="Times New Roman" pitchFamily="18" charset="0"/>
              </a:rPr>
              <a:t>Методики определения налогового бремени</a:t>
            </a:r>
            <a:endParaRPr lang="ru-RU" sz="2800" dirty="0"/>
          </a:p>
        </p:txBody>
      </p:sp>
      <p:sp>
        <p:nvSpPr>
          <p:cNvPr id="3" name="Содержимое 2"/>
          <p:cNvSpPr>
            <a:spLocks noGrp="1"/>
          </p:cNvSpPr>
          <p:nvPr>
            <p:ph idx="1"/>
          </p:nvPr>
        </p:nvSpPr>
        <p:spPr>
          <a:xfrm>
            <a:off x="822959" y="928670"/>
            <a:ext cx="7543801" cy="4940424"/>
          </a:xfrm>
        </p:spPr>
        <p:txBody>
          <a:bodyPr>
            <a:normAutofit/>
          </a:bodyPr>
          <a:lstStyle/>
          <a:p>
            <a:r>
              <a:rPr lang="ru-RU" b="1" dirty="0" smtClean="0">
                <a:solidFill>
                  <a:schemeClr val="tx1">
                    <a:lumMod val="85000"/>
                    <a:lumOff val="15000"/>
                  </a:schemeClr>
                </a:solidFill>
                <a:latin typeface="Times New Roman" pitchFamily="18" charset="0"/>
                <a:cs typeface="Times New Roman" pitchFamily="18" charset="0"/>
              </a:rPr>
              <a:t>3.</a:t>
            </a:r>
            <a:r>
              <a:rPr lang="ru-RU" dirty="0" smtClean="0">
                <a:solidFill>
                  <a:schemeClr val="tx1">
                    <a:lumMod val="85000"/>
                    <a:lumOff val="15000"/>
                  </a:schemeClr>
                </a:solidFill>
                <a:latin typeface="Times New Roman" pitchFamily="18" charset="0"/>
                <a:cs typeface="Times New Roman" pitchFamily="18" charset="0"/>
              </a:rPr>
              <a:t> Существует еще одна методика определения налогового бремени, предложенная А. </a:t>
            </a:r>
            <a:r>
              <a:rPr lang="ru-RU" dirty="0" err="1" smtClean="0">
                <a:solidFill>
                  <a:schemeClr val="tx1">
                    <a:lumMod val="85000"/>
                    <a:lumOff val="15000"/>
                  </a:schemeClr>
                </a:solidFill>
                <a:latin typeface="Times New Roman" pitchFamily="18" charset="0"/>
                <a:cs typeface="Times New Roman" pitchFamily="18" charset="0"/>
              </a:rPr>
              <a:t>Кадушиным</a:t>
            </a:r>
            <a:r>
              <a:rPr lang="ru-RU" dirty="0" smtClean="0">
                <a:solidFill>
                  <a:schemeClr val="tx1">
                    <a:lumMod val="85000"/>
                    <a:lumOff val="15000"/>
                  </a:schemeClr>
                </a:solidFill>
                <a:latin typeface="Times New Roman" pitchFamily="18" charset="0"/>
                <a:cs typeface="Times New Roman" pitchFamily="18" charset="0"/>
              </a:rPr>
              <a:t> и Н.Михайловой. </a:t>
            </a:r>
          </a:p>
          <a:p>
            <a:r>
              <a:rPr lang="ru-RU" dirty="0" smtClean="0">
                <a:solidFill>
                  <a:schemeClr val="tx1">
                    <a:lumMod val="85000"/>
                    <a:lumOff val="15000"/>
                  </a:schemeClr>
                </a:solidFill>
                <a:latin typeface="Times New Roman" pitchFamily="18" charset="0"/>
                <a:cs typeface="Times New Roman" pitchFamily="18" charset="0"/>
              </a:rPr>
              <a:t>Эта методика является количественной. В соответствии с ней предлагается оценивать налоговое бремя как долю отдаваемой в бюджет добавленной стоимости, созданной отдельным экономическим субъектом. </a:t>
            </a:r>
            <a:r>
              <a:rPr lang="ru-RU" i="1" dirty="0" smtClean="0">
                <a:solidFill>
                  <a:schemeClr val="tx1">
                    <a:lumMod val="85000"/>
                    <a:lumOff val="15000"/>
                  </a:schemeClr>
                </a:solidFill>
                <a:latin typeface="Times New Roman" pitchFamily="18" charset="0"/>
                <a:cs typeface="Times New Roman" pitchFamily="18" charset="0"/>
              </a:rPr>
              <a:t>Добавленная стоимость, </a:t>
            </a:r>
            <a:r>
              <a:rPr lang="ru-RU" dirty="0" smtClean="0">
                <a:solidFill>
                  <a:schemeClr val="tx1">
                    <a:lumMod val="85000"/>
                    <a:lumOff val="15000"/>
                  </a:schemeClr>
                </a:solidFill>
                <a:latin typeface="Times New Roman" pitchFamily="18" charset="0"/>
                <a:cs typeface="Times New Roman" pitchFamily="18" charset="0"/>
              </a:rPr>
              <a:t>по мнению авторов данной методики, является источником дохода экономического субъекта и, следовательно, источником уплаты налогов. Поэтому целесообразно сравнивать налог с источником уплаты.</a:t>
            </a:r>
          </a:p>
          <a:p>
            <a:r>
              <a:rPr lang="ru-RU" dirty="0" smtClean="0">
                <a:solidFill>
                  <a:schemeClr val="tx1">
                    <a:lumMod val="85000"/>
                    <a:lumOff val="15000"/>
                  </a:schemeClr>
                </a:solidFill>
                <a:latin typeface="Times New Roman" pitchFamily="18" charset="0"/>
                <a:cs typeface="Times New Roman" pitchFamily="18" charset="0"/>
              </a:rPr>
              <a:t>Показатель, получившийся в процессе расчетов по данной методике, позволяет усреднить оценку налоговой нагрузки для различных типов производств, т. е. обеспечивает сопоставимость налогового бремени для различных экономических субъектов.</a:t>
            </a:r>
          </a:p>
          <a:p>
            <a:endParaRPr lang="ru-RU" dirty="0">
              <a:solidFill>
                <a:schemeClr val="tx1">
                  <a:lumMod val="85000"/>
                  <a:lumOff val="15000"/>
                </a:schemeClr>
              </a:solidFill>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85852" y="286605"/>
            <a:ext cx="7080908" cy="427752"/>
          </a:xfrm>
        </p:spPr>
        <p:txBody>
          <a:bodyPr>
            <a:normAutofit fontScale="90000"/>
          </a:bodyPr>
          <a:lstStyle/>
          <a:p>
            <a:r>
              <a:rPr lang="ru-RU" sz="2800" b="1" dirty="0" smtClean="0">
                <a:solidFill>
                  <a:schemeClr val="tx1">
                    <a:lumMod val="85000"/>
                    <a:lumOff val="15000"/>
                  </a:schemeClr>
                </a:solidFill>
                <a:latin typeface="Times New Roman" pitchFamily="18" charset="0"/>
                <a:cs typeface="Times New Roman" pitchFamily="18" charset="0"/>
              </a:rPr>
              <a:t>Методики определения налогового бремени</a:t>
            </a:r>
            <a:endParaRPr lang="ru-RU" sz="2800" dirty="0"/>
          </a:p>
        </p:txBody>
      </p:sp>
      <p:sp>
        <p:nvSpPr>
          <p:cNvPr id="3" name="Содержимое 2"/>
          <p:cNvSpPr>
            <a:spLocks noGrp="1"/>
          </p:cNvSpPr>
          <p:nvPr>
            <p:ph idx="1"/>
          </p:nvPr>
        </p:nvSpPr>
        <p:spPr>
          <a:xfrm>
            <a:off x="822959" y="1142984"/>
            <a:ext cx="7543801" cy="4726110"/>
          </a:xfrm>
        </p:spPr>
        <p:txBody>
          <a:bodyPr/>
          <a:lstStyle/>
          <a:p>
            <a:r>
              <a:rPr lang="ru-RU" b="1" dirty="0" smtClean="0">
                <a:solidFill>
                  <a:schemeClr val="tx1">
                    <a:lumMod val="95000"/>
                    <a:lumOff val="5000"/>
                  </a:schemeClr>
                </a:solidFill>
                <a:latin typeface="Times New Roman" pitchFamily="18" charset="0"/>
                <a:cs typeface="Times New Roman" pitchFamily="18" charset="0"/>
              </a:rPr>
              <a:t>Валовая выручка</a:t>
            </a:r>
            <a:r>
              <a:rPr lang="ru-RU" i="1" dirty="0" smtClean="0">
                <a:solidFill>
                  <a:schemeClr val="tx1">
                    <a:lumMod val="95000"/>
                    <a:lumOff val="5000"/>
                  </a:schemeClr>
                </a:solidFill>
                <a:latin typeface="Times New Roman" pitchFamily="18" charset="0"/>
                <a:cs typeface="Times New Roman" pitchFamily="18" charset="0"/>
              </a:rPr>
              <a:t> </a:t>
            </a:r>
            <a:r>
              <a:rPr lang="ru-RU" dirty="0" smtClean="0">
                <a:solidFill>
                  <a:schemeClr val="tx1">
                    <a:lumMod val="95000"/>
                    <a:lumOff val="5000"/>
                  </a:schemeClr>
                </a:solidFill>
                <a:latin typeface="Times New Roman" pitchFamily="18" charset="0"/>
                <a:cs typeface="Times New Roman" pitchFamily="18" charset="0"/>
              </a:rPr>
              <a:t>по этой методике представляется в виде разбивки на следующие компоненты: </a:t>
            </a:r>
          </a:p>
          <a:p>
            <a:pPr lvl="0">
              <a:buFont typeface="Wingdings" pitchFamily="2" charset="2"/>
              <a:buChar char="§"/>
            </a:pPr>
            <a:r>
              <a:rPr lang="ru-RU" dirty="0" smtClean="0">
                <a:solidFill>
                  <a:schemeClr val="tx1">
                    <a:lumMod val="95000"/>
                    <a:lumOff val="5000"/>
                  </a:schemeClr>
                </a:solidFill>
                <a:latin typeface="Times New Roman" pitchFamily="18" charset="0"/>
                <a:cs typeface="Times New Roman" pitchFamily="18" charset="0"/>
              </a:rPr>
              <a:t>материальные затраты (МЗ);</a:t>
            </a:r>
          </a:p>
          <a:p>
            <a:pPr lvl="0">
              <a:buFont typeface="Wingdings" pitchFamily="2" charset="2"/>
              <a:buChar char="§"/>
            </a:pPr>
            <a:r>
              <a:rPr lang="ru-RU" dirty="0" smtClean="0">
                <a:solidFill>
                  <a:schemeClr val="tx1">
                    <a:lumMod val="95000"/>
                    <a:lumOff val="5000"/>
                  </a:schemeClr>
                </a:solidFill>
                <a:latin typeface="Times New Roman" pitchFamily="18" charset="0"/>
                <a:cs typeface="Times New Roman" pitchFamily="18" charset="0"/>
              </a:rPr>
              <a:t>добавленную стоимость (ДС), включающую амортизационные отчисления (</a:t>
            </a:r>
            <a:r>
              <a:rPr lang="en-US" dirty="0" smtClean="0">
                <a:solidFill>
                  <a:schemeClr val="tx1">
                    <a:lumMod val="95000"/>
                    <a:lumOff val="5000"/>
                  </a:schemeClr>
                </a:solidFill>
                <a:latin typeface="Times New Roman" pitchFamily="18" charset="0"/>
                <a:cs typeface="Times New Roman" pitchFamily="18" charset="0"/>
              </a:rPr>
              <a:t>AM</a:t>
            </a:r>
            <a:r>
              <a:rPr lang="ru-RU" dirty="0" smtClean="0">
                <a:solidFill>
                  <a:schemeClr val="tx1">
                    <a:lumMod val="95000"/>
                    <a:lumOff val="5000"/>
                  </a:schemeClr>
                </a:solidFill>
                <a:latin typeface="Times New Roman" pitchFamily="18" charset="0"/>
                <a:cs typeface="Times New Roman" pitchFamily="18" charset="0"/>
              </a:rPr>
              <a:t>);</a:t>
            </a:r>
          </a:p>
          <a:p>
            <a:pPr lvl="0">
              <a:buFont typeface="Wingdings" pitchFamily="2" charset="2"/>
              <a:buChar char="§"/>
            </a:pPr>
            <a:r>
              <a:rPr lang="ru-RU" dirty="0" smtClean="0">
                <a:solidFill>
                  <a:schemeClr val="tx1">
                    <a:lumMod val="95000"/>
                    <a:lumOff val="5000"/>
                  </a:schemeClr>
                </a:solidFill>
                <a:latin typeface="Times New Roman" pitchFamily="18" charset="0"/>
                <a:cs typeface="Times New Roman" pitchFamily="18" charset="0"/>
              </a:rPr>
              <a:t>затраты на оплату труда (ЗП), с учетом единого социального налога и тарифа по травматизму;</a:t>
            </a:r>
          </a:p>
          <a:p>
            <a:pPr lvl="0">
              <a:buFont typeface="Wingdings" pitchFamily="2" charset="2"/>
              <a:buChar char="§"/>
            </a:pPr>
            <a:r>
              <a:rPr lang="ru-RU" dirty="0" smtClean="0">
                <a:solidFill>
                  <a:schemeClr val="tx1">
                    <a:lumMod val="95000"/>
                    <a:lumOff val="5000"/>
                  </a:schemeClr>
                </a:solidFill>
                <a:latin typeface="Times New Roman" pitchFamily="18" charset="0"/>
                <a:cs typeface="Times New Roman" pitchFamily="18" charset="0"/>
              </a:rPr>
              <a:t>налог на добавленную стоимость (НДС);</a:t>
            </a:r>
          </a:p>
          <a:p>
            <a:pPr lvl="0">
              <a:buFont typeface="Wingdings" pitchFamily="2" charset="2"/>
              <a:buChar char="§"/>
            </a:pPr>
            <a:r>
              <a:rPr lang="ru-RU" dirty="0" smtClean="0">
                <a:solidFill>
                  <a:schemeClr val="tx1">
                    <a:lumMod val="95000"/>
                    <a:lumOff val="5000"/>
                  </a:schemeClr>
                </a:solidFill>
                <a:latin typeface="Times New Roman" pitchFamily="18" charset="0"/>
                <a:cs typeface="Times New Roman" pitchFamily="18" charset="0"/>
              </a:rPr>
              <a:t>прибыль (П).</a:t>
            </a:r>
          </a:p>
          <a:p>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960" y="0"/>
            <a:ext cx="7543800" cy="571481"/>
          </a:xfrm>
        </p:spPr>
        <p:txBody>
          <a:bodyPr>
            <a:normAutofit/>
          </a:bodyPr>
          <a:lstStyle/>
          <a:p>
            <a:r>
              <a:rPr lang="ru-RU" sz="2800" b="1" dirty="0" smtClean="0">
                <a:solidFill>
                  <a:schemeClr val="tx1">
                    <a:lumMod val="85000"/>
                    <a:lumOff val="15000"/>
                  </a:schemeClr>
                </a:solidFill>
                <a:latin typeface="Times New Roman" pitchFamily="18" charset="0"/>
                <a:cs typeface="Times New Roman" pitchFamily="18" charset="0"/>
              </a:rPr>
              <a:t>Методики определения налогового бремени</a:t>
            </a:r>
            <a:endParaRPr lang="ru-RU" sz="2800" dirty="0"/>
          </a:p>
        </p:txBody>
      </p:sp>
      <p:sp>
        <p:nvSpPr>
          <p:cNvPr id="3" name="Содержимое 2"/>
          <p:cNvSpPr>
            <a:spLocks noGrp="1"/>
          </p:cNvSpPr>
          <p:nvPr>
            <p:ph idx="1"/>
          </p:nvPr>
        </p:nvSpPr>
        <p:spPr>
          <a:xfrm>
            <a:off x="571472" y="928670"/>
            <a:ext cx="8152478" cy="5083300"/>
          </a:xfrm>
        </p:spPr>
        <p:txBody>
          <a:bodyPr>
            <a:normAutofit fontScale="92500" lnSpcReduction="20000"/>
          </a:bodyPr>
          <a:lstStyle/>
          <a:p>
            <a:r>
              <a:rPr lang="ru-RU" sz="2200" dirty="0" smtClean="0">
                <a:solidFill>
                  <a:schemeClr val="tx1">
                    <a:lumMod val="95000"/>
                    <a:lumOff val="5000"/>
                  </a:schemeClr>
                </a:solidFill>
                <a:latin typeface="Times New Roman" pitchFamily="18" charset="0"/>
                <a:cs typeface="Times New Roman" pitchFamily="18" charset="0"/>
              </a:rPr>
              <a:t>Так как долевое распределение этих компонентов у различных экономических субъектов различное, то целесообразно ввести в методику </a:t>
            </a:r>
            <a:r>
              <a:rPr lang="ru-RU" sz="2200" b="1" dirty="0" smtClean="0">
                <a:solidFill>
                  <a:schemeClr val="tx1">
                    <a:lumMod val="95000"/>
                    <a:lumOff val="5000"/>
                  </a:schemeClr>
                </a:solidFill>
                <a:latin typeface="Times New Roman" pitchFamily="18" charset="0"/>
                <a:cs typeface="Times New Roman" pitchFamily="18" charset="0"/>
              </a:rPr>
              <a:t>структурные коэффициенты:</a:t>
            </a:r>
          </a:p>
          <a:p>
            <a:pPr lvl="0">
              <a:buFont typeface="Wingdings" pitchFamily="2" charset="2"/>
              <a:buChar char="§"/>
            </a:pPr>
            <a:r>
              <a:rPr lang="ru-RU" sz="2200" dirty="0" smtClean="0">
                <a:solidFill>
                  <a:schemeClr val="tx1">
                    <a:lumMod val="95000"/>
                    <a:lumOff val="5000"/>
                  </a:schemeClr>
                </a:solidFill>
                <a:latin typeface="Times New Roman" pitchFamily="18" charset="0"/>
                <a:cs typeface="Times New Roman" pitchFamily="18" charset="0"/>
              </a:rPr>
              <a:t>долю добавленной стоимости в выручке (Ко);</a:t>
            </a:r>
          </a:p>
          <a:p>
            <a:pPr lvl="0">
              <a:buFont typeface="Wingdings" pitchFamily="2" charset="2"/>
              <a:buChar char="§"/>
            </a:pPr>
            <a:r>
              <a:rPr lang="ru-RU" sz="2200" dirty="0" smtClean="0">
                <a:solidFill>
                  <a:schemeClr val="tx1">
                    <a:lumMod val="95000"/>
                    <a:lumOff val="5000"/>
                  </a:schemeClr>
                </a:solidFill>
                <a:latin typeface="Times New Roman" pitchFamily="18" charset="0"/>
                <a:cs typeface="Times New Roman" pitchFamily="18" charset="0"/>
              </a:rPr>
              <a:t>долго затрат на оплату труда в добавленной стоимости(</a:t>
            </a:r>
            <a:r>
              <a:rPr lang="ru-RU" sz="2200" dirty="0" err="1" smtClean="0">
                <a:solidFill>
                  <a:schemeClr val="tx1">
                    <a:lumMod val="95000"/>
                    <a:lumOff val="5000"/>
                  </a:schemeClr>
                </a:solidFill>
                <a:latin typeface="Times New Roman" pitchFamily="18" charset="0"/>
                <a:cs typeface="Times New Roman" pitchFamily="18" charset="0"/>
              </a:rPr>
              <a:t>Кзп</a:t>
            </a:r>
            <a:r>
              <a:rPr lang="ru-RU" sz="2200" dirty="0" smtClean="0">
                <a:solidFill>
                  <a:schemeClr val="tx1">
                    <a:lumMod val="95000"/>
                    <a:lumOff val="5000"/>
                  </a:schemeClr>
                </a:solidFill>
                <a:latin typeface="Times New Roman" pitchFamily="18" charset="0"/>
                <a:cs typeface="Times New Roman" pitchFamily="18" charset="0"/>
              </a:rPr>
              <a:t>);</a:t>
            </a:r>
          </a:p>
          <a:p>
            <a:pPr lvl="0">
              <a:buFont typeface="Wingdings" pitchFamily="2" charset="2"/>
              <a:buChar char="§"/>
            </a:pPr>
            <a:r>
              <a:rPr lang="ru-RU" sz="2200" dirty="0" smtClean="0">
                <a:solidFill>
                  <a:schemeClr val="tx1">
                    <a:lumMod val="95000"/>
                    <a:lumOff val="5000"/>
                  </a:schemeClr>
                </a:solidFill>
                <a:latin typeface="Times New Roman" pitchFamily="18" charset="0"/>
                <a:cs typeface="Times New Roman" pitchFamily="18" charset="0"/>
              </a:rPr>
              <a:t>долю амортизационных отчислений в добавленной стоимости (</a:t>
            </a:r>
            <a:r>
              <a:rPr lang="ru-RU" sz="2200" dirty="0" err="1" smtClean="0">
                <a:solidFill>
                  <a:schemeClr val="tx1">
                    <a:lumMod val="95000"/>
                    <a:lumOff val="5000"/>
                  </a:schemeClr>
                </a:solidFill>
                <a:latin typeface="Times New Roman" pitchFamily="18" charset="0"/>
                <a:cs typeface="Times New Roman" pitchFamily="18" charset="0"/>
              </a:rPr>
              <a:t>Кам</a:t>
            </a:r>
            <a:r>
              <a:rPr lang="ru-RU" sz="2200" dirty="0" smtClean="0">
                <a:solidFill>
                  <a:schemeClr val="tx1">
                    <a:lumMod val="95000"/>
                    <a:lumOff val="5000"/>
                  </a:schemeClr>
                </a:solidFill>
                <a:latin typeface="Times New Roman" pitchFamily="18" charset="0"/>
                <a:cs typeface="Times New Roman" pitchFamily="18" charset="0"/>
              </a:rPr>
              <a:t>).</a:t>
            </a:r>
          </a:p>
          <a:p>
            <a:pPr>
              <a:buFont typeface="Wingdings" pitchFamily="2" charset="2"/>
              <a:buChar char="§"/>
            </a:pPr>
            <a:r>
              <a:rPr lang="ru-RU" sz="2200" dirty="0" smtClean="0">
                <a:solidFill>
                  <a:schemeClr val="tx1">
                    <a:lumMod val="95000"/>
                    <a:lumOff val="5000"/>
                  </a:schemeClr>
                </a:solidFill>
                <a:latin typeface="Times New Roman" pitchFamily="18" charset="0"/>
                <a:cs typeface="Times New Roman" pitchFamily="18" charset="0"/>
              </a:rPr>
              <a:t>Данные показатели рассчитываются по следующим формулам:</a:t>
            </a:r>
          </a:p>
          <a:p>
            <a:r>
              <a:rPr lang="ru-RU" sz="2200" dirty="0" err="1" smtClean="0">
                <a:solidFill>
                  <a:schemeClr val="tx1">
                    <a:lumMod val="95000"/>
                    <a:lumOff val="5000"/>
                  </a:schemeClr>
                </a:solidFill>
                <a:latin typeface="Times New Roman" pitchFamily="18" charset="0"/>
                <a:cs typeface="Times New Roman" pitchFamily="18" charset="0"/>
              </a:rPr>
              <a:t>Ко=ДС</a:t>
            </a:r>
            <a:r>
              <a:rPr lang="ru-RU" sz="2200" dirty="0" smtClean="0">
                <a:solidFill>
                  <a:schemeClr val="tx1">
                    <a:lumMod val="95000"/>
                    <a:lumOff val="5000"/>
                  </a:schemeClr>
                </a:solidFill>
                <a:latin typeface="Times New Roman" pitchFamily="18" charset="0"/>
                <a:cs typeface="Times New Roman" pitchFamily="18" charset="0"/>
              </a:rPr>
              <a:t>/В,   </a:t>
            </a:r>
            <a:r>
              <a:rPr lang="ru-RU" sz="2200" dirty="0" err="1" smtClean="0">
                <a:solidFill>
                  <a:schemeClr val="tx1">
                    <a:lumMod val="95000"/>
                    <a:lumOff val="5000"/>
                  </a:schemeClr>
                </a:solidFill>
                <a:latin typeface="Times New Roman" pitchFamily="18" charset="0"/>
                <a:cs typeface="Times New Roman" pitchFamily="18" charset="0"/>
              </a:rPr>
              <a:t>Кзп=ЗП</a:t>
            </a:r>
            <a:r>
              <a:rPr lang="ru-RU" sz="2200" dirty="0" smtClean="0">
                <a:solidFill>
                  <a:schemeClr val="tx1">
                    <a:lumMod val="95000"/>
                    <a:lumOff val="5000"/>
                  </a:schemeClr>
                </a:solidFill>
                <a:latin typeface="Times New Roman" pitchFamily="18" charset="0"/>
                <a:cs typeface="Times New Roman" pitchFamily="18" charset="0"/>
              </a:rPr>
              <a:t>/ДС,   </a:t>
            </a:r>
            <a:r>
              <a:rPr lang="ru-RU" sz="2200" dirty="0" err="1" smtClean="0">
                <a:solidFill>
                  <a:schemeClr val="tx1">
                    <a:lumMod val="95000"/>
                    <a:lumOff val="5000"/>
                  </a:schemeClr>
                </a:solidFill>
                <a:latin typeface="Times New Roman" pitchFamily="18" charset="0"/>
                <a:cs typeface="Times New Roman" pitchFamily="18" charset="0"/>
              </a:rPr>
              <a:t>Кам=АМ</a:t>
            </a:r>
            <a:r>
              <a:rPr lang="ru-RU" sz="2200" dirty="0" smtClean="0">
                <a:solidFill>
                  <a:schemeClr val="tx1">
                    <a:lumMod val="95000"/>
                    <a:lumOff val="5000"/>
                  </a:schemeClr>
                </a:solidFill>
                <a:latin typeface="Times New Roman" pitchFamily="18" charset="0"/>
                <a:cs typeface="Times New Roman" pitchFamily="18" charset="0"/>
              </a:rPr>
              <a:t>/ДС.</a:t>
            </a:r>
            <a:endParaRPr lang="ru-RU" sz="2200" dirty="0" smtClean="0">
              <a:solidFill>
                <a:schemeClr val="tx1">
                  <a:lumMod val="95000"/>
                  <a:lumOff val="5000"/>
                </a:schemeClr>
              </a:solidFill>
              <a:latin typeface="Times New Roman" pitchFamily="18" charset="0"/>
              <a:cs typeface="Times New Roman" pitchFamily="18" charset="0"/>
            </a:endParaRPr>
          </a:p>
          <a:p>
            <a:r>
              <a:rPr lang="ru-RU" sz="2200" dirty="0" smtClean="0">
                <a:solidFill>
                  <a:schemeClr val="tx1">
                    <a:lumMod val="95000"/>
                    <a:lumOff val="5000"/>
                  </a:schemeClr>
                </a:solidFill>
                <a:latin typeface="Times New Roman" pitchFamily="18" charset="0"/>
                <a:cs typeface="Times New Roman" pitchFamily="18" charset="0"/>
              </a:rPr>
              <a:t>Затем производится расчет налогов экономического субъекта в текущей налоговой ситуации по следующим формулам:</a:t>
            </a:r>
          </a:p>
          <a:p>
            <a:r>
              <a:rPr lang="ru-RU" sz="2200" dirty="0" smtClean="0">
                <a:solidFill>
                  <a:schemeClr val="tx1">
                    <a:lumMod val="95000"/>
                    <a:lumOff val="5000"/>
                  </a:schemeClr>
                </a:solidFill>
                <a:latin typeface="Times New Roman" pitchFamily="18" charset="0"/>
                <a:cs typeface="Times New Roman" pitchFamily="18" charset="0"/>
              </a:rPr>
              <a:t>НДС=(18%/118%)</a:t>
            </a:r>
            <a:r>
              <a:rPr lang="ru-RU" sz="2200" dirty="0" err="1" smtClean="0">
                <a:solidFill>
                  <a:schemeClr val="tx1">
                    <a:lumMod val="95000"/>
                    <a:lumOff val="5000"/>
                  </a:schemeClr>
                </a:solidFill>
                <a:latin typeface="Times New Roman" pitchFamily="18" charset="0"/>
                <a:cs typeface="Times New Roman" pitchFamily="18" charset="0"/>
              </a:rPr>
              <a:t>хДС</a:t>
            </a:r>
            <a:r>
              <a:rPr lang="ru-RU" sz="2200" dirty="0" smtClean="0">
                <a:solidFill>
                  <a:schemeClr val="tx1">
                    <a:lumMod val="95000"/>
                    <a:lumOff val="5000"/>
                  </a:schemeClr>
                </a:solidFill>
                <a:latin typeface="Times New Roman" pitchFamily="18" charset="0"/>
                <a:cs typeface="Times New Roman" pitchFamily="18" charset="0"/>
              </a:rPr>
              <a:t> </a:t>
            </a:r>
            <a:r>
              <a:rPr lang="ru-RU" sz="2200" dirty="0" smtClean="0">
                <a:solidFill>
                  <a:schemeClr val="tx1">
                    <a:lumMod val="95000"/>
                    <a:lumOff val="5000"/>
                  </a:schemeClr>
                </a:solidFill>
                <a:latin typeface="Times New Roman" pitchFamily="18" charset="0"/>
                <a:cs typeface="Times New Roman" pitchFamily="18" charset="0"/>
              </a:rPr>
              <a:t>,     Налоги </a:t>
            </a:r>
            <a:r>
              <a:rPr lang="ru-RU" sz="2200" dirty="0" smtClean="0">
                <a:solidFill>
                  <a:schemeClr val="tx1">
                    <a:lumMod val="95000"/>
                    <a:lumOff val="5000"/>
                  </a:schemeClr>
                </a:solidFill>
                <a:latin typeface="Times New Roman" pitchFamily="18" charset="0"/>
                <a:cs typeface="Times New Roman" pitchFamily="18" charset="0"/>
              </a:rPr>
              <a:t>от ЗП=(26%/126%)</a:t>
            </a:r>
            <a:r>
              <a:rPr lang="ru-RU" sz="2200" dirty="0" err="1" smtClean="0">
                <a:solidFill>
                  <a:schemeClr val="tx1">
                    <a:lumMod val="95000"/>
                    <a:lumOff val="5000"/>
                  </a:schemeClr>
                </a:solidFill>
                <a:latin typeface="Times New Roman" pitchFamily="18" charset="0"/>
                <a:cs typeface="Times New Roman" pitchFamily="18" charset="0"/>
              </a:rPr>
              <a:t>хКзхДС</a:t>
            </a:r>
            <a:r>
              <a:rPr lang="ru-RU" sz="2200" dirty="0" smtClean="0">
                <a:solidFill>
                  <a:schemeClr val="tx1">
                    <a:lumMod val="95000"/>
                    <a:lumOff val="5000"/>
                  </a:schemeClr>
                </a:solidFill>
                <a:latin typeface="Times New Roman" pitchFamily="18" charset="0"/>
                <a:cs typeface="Times New Roman" pitchFamily="18" charset="0"/>
              </a:rPr>
              <a:t> </a:t>
            </a:r>
            <a:r>
              <a:rPr lang="ru-RU" sz="2200" dirty="0" smtClean="0">
                <a:solidFill>
                  <a:schemeClr val="tx1">
                    <a:lumMod val="95000"/>
                    <a:lumOff val="5000"/>
                  </a:schemeClr>
                </a:solidFill>
                <a:latin typeface="Times New Roman" pitchFamily="18" charset="0"/>
                <a:cs typeface="Times New Roman" pitchFamily="18" charset="0"/>
              </a:rPr>
              <a:t>,</a:t>
            </a:r>
            <a:endParaRPr lang="ru-RU" sz="2200" dirty="0" smtClean="0">
              <a:solidFill>
                <a:schemeClr val="tx1">
                  <a:lumMod val="95000"/>
                  <a:lumOff val="5000"/>
                </a:schemeClr>
              </a:solidFill>
              <a:latin typeface="Times New Roman" pitchFamily="18" charset="0"/>
              <a:cs typeface="Times New Roman" pitchFamily="18" charset="0"/>
            </a:endParaRPr>
          </a:p>
          <a:p>
            <a:r>
              <a:rPr lang="ru-RU" sz="2200" dirty="0" smtClean="0">
                <a:solidFill>
                  <a:schemeClr val="tx1">
                    <a:lumMod val="95000"/>
                    <a:lumOff val="5000"/>
                  </a:schemeClr>
                </a:solidFill>
                <a:latin typeface="Times New Roman" pitchFamily="18" charset="0"/>
                <a:cs typeface="Times New Roman" pitchFamily="18" charset="0"/>
              </a:rPr>
              <a:t>Налог на прибыль=0,24 </a:t>
            </a:r>
            <a:r>
              <a:rPr lang="ru-RU" sz="2200" dirty="0" err="1" smtClean="0">
                <a:solidFill>
                  <a:schemeClr val="tx1">
                    <a:lumMod val="95000"/>
                    <a:lumOff val="5000"/>
                  </a:schemeClr>
                </a:solidFill>
                <a:latin typeface="Times New Roman" pitchFamily="18" charset="0"/>
                <a:cs typeface="Times New Roman" pitchFamily="18" charset="0"/>
              </a:rPr>
              <a:t>х</a:t>
            </a:r>
            <a:r>
              <a:rPr lang="ru-RU" sz="2200" dirty="0" smtClean="0">
                <a:solidFill>
                  <a:schemeClr val="tx1">
                    <a:lumMod val="95000"/>
                    <a:lumOff val="5000"/>
                  </a:schemeClr>
                </a:solidFill>
                <a:latin typeface="Times New Roman" pitchFamily="18" charset="0"/>
                <a:cs typeface="Times New Roman" pitchFamily="18" charset="0"/>
              </a:rPr>
              <a:t> (1-НДС-Кзп-Кам)</a:t>
            </a:r>
            <a:r>
              <a:rPr lang="ru-RU" sz="2200" dirty="0" err="1" smtClean="0">
                <a:solidFill>
                  <a:schemeClr val="tx1">
                    <a:lumMod val="95000"/>
                    <a:lumOff val="5000"/>
                  </a:schemeClr>
                </a:solidFill>
                <a:latin typeface="Times New Roman" pitchFamily="18" charset="0"/>
                <a:cs typeface="Times New Roman" pitchFamily="18" charset="0"/>
              </a:rPr>
              <a:t>хДС</a:t>
            </a:r>
            <a:r>
              <a:rPr lang="ru-RU" sz="2200" dirty="0" smtClean="0">
                <a:solidFill>
                  <a:schemeClr val="tx1">
                    <a:lumMod val="95000"/>
                    <a:lumOff val="5000"/>
                  </a:schemeClr>
                </a:solidFill>
                <a:latin typeface="Times New Roman" pitchFamily="18" charset="0"/>
                <a:cs typeface="Times New Roman" pitchFamily="18" charset="0"/>
              </a:rPr>
              <a:t> </a:t>
            </a:r>
            <a:r>
              <a:rPr lang="ru-RU" sz="2200" dirty="0" smtClean="0">
                <a:solidFill>
                  <a:schemeClr val="tx1">
                    <a:lumMod val="95000"/>
                    <a:lumOff val="5000"/>
                  </a:schemeClr>
                </a:solidFill>
                <a:latin typeface="Times New Roman" pitchFamily="18" charset="0"/>
                <a:cs typeface="Times New Roman" pitchFamily="18" charset="0"/>
              </a:rPr>
              <a:t>,</a:t>
            </a:r>
            <a:endParaRPr lang="ru-RU" sz="2200" dirty="0" smtClean="0">
              <a:solidFill>
                <a:schemeClr val="tx1">
                  <a:lumMod val="95000"/>
                  <a:lumOff val="5000"/>
                </a:schemeClr>
              </a:solidFill>
              <a:latin typeface="Times New Roman" pitchFamily="18" charset="0"/>
              <a:cs typeface="Times New Roman" pitchFamily="18" charset="0"/>
            </a:endParaRPr>
          </a:p>
          <a:p>
            <a:r>
              <a:rPr lang="ru-RU" sz="2200" dirty="0" smtClean="0">
                <a:solidFill>
                  <a:schemeClr val="tx1">
                    <a:lumMod val="95000"/>
                    <a:lumOff val="5000"/>
                  </a:schemeClr>
                </a:solidFill>
                <a:latin typeface="Times New Roman" pitchFamily="18" charset="0"/>
                <a:cs typeface="Times New Roman" pitchFamily="18" charset="0"/>
              </a:rPr>
              <a:t>НБ=(сумма всех налогов/активы чистые активы)/(чистая прибыль/чистые активы) </a:t>
            </a:r>
            <a:r>
              <a:rPr lang="ru-RU" sz="2200" dirty="0" smtClean="0">
                <a:solidFill>
                  <a:schemeClr val="tx1">
                    <a:lumMod val="95000"/>
                    <a:lumOff val="5000"/>
                  </a:schemeClr>
                </a:solidFill>
                <a:latin typeface="Times New Roman" pitchFamily="18" charset="0"/>
                <a:cs typeface="Times New Roman" pitchFamily="18" charset="0"/>
              </a:rPr>
              <a:t>.</a:t>
            </a:r>
            <a:endParaRPr lang="ru-RU" sz="2200" dirty="0" smtClean="0">
              <a:solidFill>
                <a:schemeClr val="tx1">
                  <a:lumMod val="95000"/>
                  <a:lumOff val="5000"/>
                </a:schemeClr>
              </a:solidFill>
              <a:latin typeface="Times New Roman" pitchFamily="18" charset="0"/>
              <a:cs typeface="Times New Roman" pitchFamily="18" charset="0"/>
            </a:endParaRPr>
          </a:p>
          <a:p>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71604" y="286605"/>
            <a:ext cx="6795156" cy="427752"/>
          </a:xfrm>
        </p:spPr>
        <p:txBody>
          <a:bodyPr>
            <a:normAutofit fontScale="90000"/>
          </a:bodyPr>
          <a:lstStyle/>
          <a:p>
            <a:r>
              <a:rPr lang="ru-RU" sz="2800" b="1" dirty="0" smtClean="0">
                <a:solidFill>
                  <a:schemeClr val="tx1">
                    <a:lumMod val="85000"/>
                    <a:lumOff val="15000"/>
                  </a:schemeClr>
                </a:solidFill>
                <a:latin typeface="Times New Roman" pitchFamily="18" charset="0"/>
                <a:cs typeface="Times New Roman" pitchFamily="18" charset="0"/>
              </a:rPr>
              <a:t>Методики определения налогового бремени</a:t>
            </a:r>
            <a:endParaRPr lang="ru-RU" sz="2800" dirty="0"/>
          </a:p>
        </p:txBody>
      </p:sp>
      <p:sp>
        <p:nvSpPr>
          <p:cNvPr id="3" name="Содержимое 2"/>
          <p:cNvSpPr>
            <a:spLocks noGrp="1"/>
          </p:cNvSpPr>
          <p:nvPr>
            <p:ph idx="1"/>
          </p:nvPr>
        </p:nvSpPr>
        <p:spPr>
          <a:xfrm>
            <a:off x="785787" y="857232"/>
            <a:ext cx="7580974" cy="5011862"/>
          </a:xfrm>
        </p:spPr>
        <p:txBody>
          <a:bodyPr>
            <a:normAutofit lnSpcReduction="10000"/>
          </a:bodyPr>
          <a:lstStyle/>
          <a:p>
            <a:r>
              <a:rPr lang="ru-RU" dirty="0" smtClean="0">
                <a:solidFill>
                  <a:schemeClr val="tx1">
                    <a:lumMod val="95000"/>
                    <a:lumOff val="5000"/>
                  </a:schemeClr>
                </a:solidFill>
                <a:latin typeface="Times New Roman" pitchFamily="18" charset="0"/>
                <a:cs typeface="Times New Roman" pitchFamily="18" charset="0"/>
              </a:rPr>
              <a:t>Сложение всех налогов, рассчитанных по указанным формулам, позволяет получить долю отчисляемой добавленной стоимости экономического субъекта в бюджет государства.</a:t>
            </a:r>
          </a:p>
          <a:p>
            <a:r>
              <a:rPr lang="ru-RU" dirty="0" smtClean="0">
                <a:solidFill>
                  <a:schemeClr val="tx1">
                    <a:lumMod val="95000"/>
                    <a:lumOff val="5000"/>
                  </a:schemeClr>
                </a:solidFill>
                <a:latin typeface="Times New Roman" pitchFamily="18" charset="0"/>
                <a:cs typeface="Times New Roman" pitchFamily="18" charset="0"/>
              </a:rPr>
              <a:t>Этот показатель одновременно является функцией типа производства по критерию доли в составе валовой выручки материальных, трудовых или амортизационных расходов.</a:t>
            </a:r>
          </a:p>
          <a:p>
            <a:r>
              <a:rPr lang="ru-RU" dirty="0" smtClean="0">
                <a:solidFill>
                  <a:schemeClr val="tx1">
                    <a:lumMod val="95000"/>
                    <a:lumOff val="5000"/>
                  </a:schemeClr>
                </a:solidFill>
                <a:latin typeface="Times New Roman" pitchFamily="18" charset="0"/>
                <a:cs typeface="Times New Roman" pitchFamily="18" charset="0"/>
              </a:rPr>
              <a:t>Применение этой методики позволяет сравнить количественные изменения доли налогов в добавленной стоимости в зависимости от типа производства и рентабельности.</a:t>
            </a:r>
          </a:p>
          <a:p>
            <a:r>
              <a:rPr lang="ru-RU" dirty="0" smtClean="0">
                <a:solidFill>
                  <a:schemeClr val="tx1">
                    <a:lumMod val="95000"/>
                    <a:lumOff val="5000"/>
                  </a:schemeClr>
                </a:solidFill>
                <a:latin typeface="Times New Roman" pitchFamily="18" charset="0"/>
                <a:cs typeface="Times New Roman" pitchFamily="18" charset="0"/>
              </a:rPr>
              <a:t>Сопоставление сумм с величиной добавленной стоимости уместно, поскольку добавленная стоимость является источником дохода экономического субъекта, а, следовательно, и показателем его развития.</a:t>
            </a:r>
          </a:p>
          <a:p>
            <a:r>
              <a:rPr lang="ru-RU" dirty="0" smtClean="0">
                <a:solidFill>
                  <a:schemeClr val="tx1">
                    <a:lumMod val="95000"/>
                    <a:lumOff val="5000"/>
                  </a:schemeClr>
                </a:solidFill>
                <a:latin typeface="Times New Roman" pitchFamily="18" charset="0"/>
                <a:cs typeface="Times New Roman" pitchFamily="18" charset="0"/>
              </a:rPr>
              <a:t>По величине добавленной стоимости, остающейся в распоряжении экономического субъекта после уплаты налогов, можно судить о возможностях его дальнейшего развития.</a:t>
            </a:r>
          </a:p>
          <a:p>
            <a:endParaRPr lang="ru-RU" dirty="0">
              <a:solidFill>
                <a:schemeClr val="tx1">
                  <a:lumMod val="85000"/>
                  <a:lumOff val="15000"/>
                </a:schemeClr>
              </a:solidFill>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1538" y="285728"/>
            <a:ext cx="7543800" cy="427752"/>
          </a:xfrm>
        </p:spPr>
        <p:txBody>
          <a:bodyPr>
            <a:normAutofit fontScale="90000"/>
          </a:bodyPr>
          <a:lstStyle/>
          <a:p>
            <a:r>
              <a:rPr lang="ru-RU" sz="2800" b="1" dirty="0" smtClean="0">
                <a:solidFill>
                  <a:schemeClr val="tx1">
                    <a:lumMod val="85000"/>
                    <a:lumOff val="15000"/>
                  </a:schemeClr>
                </a:solidFill>
                <a:latin typeface="Times New Roman" pitchFamily="18" charset="0"/>
                <a:cs typeface="Times New Roman" pitchFamily="18" charset="0"/>
              </a:rPr>
              <a:t>Методики определения налогового бремени</a:t>
            </a:r>
            <a:endParaRPr lang="ru-RU" sz="2800" dirty="0"/>
          </a:p>
        </p:txBody>
      </p:sp>
      <p:sp>
        <p:nvSpPr>
          <p:cNvPr id="3" name="Содержимое 2"/>
          <p:cNvSpPr>
            <a:spLocks noGrp="1"/>
          </p:cNvSpPr>
          <p:nvPr>
            <p:ph idx="1"/>
          </p:nvPr>
        </p:nvSpPr>
        <p:spPr>
          <a:xfrm>
            <a:off x="714348" y="857232"/>
            <a:ext cx="7652413" cy="5011862"/>
          </a:xfrm>
        </p:spPr>
        <p:txBody>
          <a:bodyPr>
            <a:normAutofit/>
          </a:bodyPr>
          <a:lstStyle/>
          <a:p>
            <a:r>
              <a:rPr lang="ru-RU" dirty="0" smtClean="0">
                <a:solidFill>
                  <a:schemeClr val="tx1">
                    <a:lumMod val="95000"/>
                    <a:lumOff val="5000"/>
                  </a:schemeClr>
                </a:solidFill>
                <a:latin typeface="Times New Roman" pitchFamily="18" charset="0"/>
                <a:cs typeface="Times New Roman" pitchFamily="18" charset="0"/>
              </a:rPr>
              <a:t>По формулам, предложенным в этой методике, изменяя переменные (материалоемкость, </a:t>
            </a:r>
            <a:r>
              <a:rPr lang="ru-RU" dirty="0" err="1" smtClean="0">
                <a:solidFill>
                  <a:schemeClr val="tx1">
                    <a:lumMod val="95000"/>
                    <a:lumOff val="5000"/>
                  </a:schemeClr>
                </a:solidFill>
                <a:latin typeface="Times New Roman" pitchFamily="18" charset="0"/>
                <a:cs typeface="Times New Roman" pitchFamily="18" charset="0"/>
              </a:rPr>
              <a:t>фондоемкость</a:t>
            </a:r>
            <a:r>
              <a:rPr lang="ru-RU" dirty="0" smtClean="0">
                <a:solidFill>
                  <a:schemeClr val="tx1">
                    <a:lumMod val="95000"/>
                    <a:lumOff val="5000"/>
                  </a:schemeClr>
                </a:solidFill>
                <a:latin typeface="Times New Roman" pitchFamily="18" charset="0"/>
                <a:cs typeface="Times New Roman" pitchFamily="18" charset="0"/>
              </a:rPr>
              <a:t>, трудоемкость и т.д.), можно получать долю налоговой нагрузки в добавленной стоимости экономического субъекта.</a:t>
            </a:r>
          </a:p>
          <a:p>
            <a:r>
              <a:rPr lang="ru-RU" dirty="0" smtClean="0">
                <a:solidFill>
                  <a:schemeClr val="tx1">
                    <a:lumMod val="95000"/>
                    <a:lumOff val="5000"/>
                  </a:schemeClr>
                </a:solidFill>
                <a:latin typeface="Times New Roman" pitchFamily="18" charset="0"/>
                <a:cs typeface="Times New Roman" pitchFamily="18" charset="0"/>
              </a:rPr>
              <a:t>Также появляется возможность просчитать влияние повышения или понижения налоговых ставок и увеличения льгот на темпы развития экономического субъекта.</a:t>
            </a:r>
          </a:p>
          <a:p>
            <a:r>
              <a:rPr lang="ru-RU" dirty="0" smtClean="0">
                <a:solidFill>
                  <a:schemeClr val="tx1">
                    <a:lumMod val="95000"/>
                    <a:lumOff val="5000"/>
                  </a:schemeClr>
                </a:solidFill>
                <a:latin typeface="Times New Roman" pitchFamily="18" charset="0"/>
                <a:cs typeface="Times New Roman" pitchFamily="18" charset="0"/>
              </a:rPr>
              <a:t>Недостаток описанной методики заключается в том, что в ее расчетные формулы не вошли такие налоги, как, налог на имущество и другие налоги, влияние которых на финансовое состояние экономического субъекта сложно признать незначительным. </a:t>
            </a:r>
          </a:p>
          <a:p>
            <a:endParaRPr lang="ru-RU" dirty="0">
              <a:solidFill>
                <a:schemeClr val="tx1">
                  <a:lumMod val="95000"/>
                  <a:lumOff val="5000"/>
                </a:schemeClr>
              </a:solidFill>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286604"/>
            <a:ext cx="7223784" cy="499189"/>
          </a:xfrm>
        </p:spPr>
        <p:txBody>
          <a:bodyPr>
            <a:normAutofit/>
          </a:bodyPr>
          <a:lstStyle/>
          <a:p>
            <a:r>
              <a:rPr lang="ru-RU" sz="2800" b="1" dirty="0" smtClean="0">
                <a:solidFill>
                  <a:schemeClr val="tx1">
                    <a:lumMod val="85000"/>
                    <a:lumOff val="15000"/>
                  </a:schemeClr>
                </a:solidFill>
                <a:latin typeface="Times New Roman" pitchFamily="18" charset="0"/>
                <a:cs typeface="Times New Roman" pitchFamily="18" charset="0"/>
              </a:rPr>
              <a:t>Методики определения налогового бремени</a:t>
            </a:r>
            <a:endParaRPr lang="ru-RU" sz="2800" dirty="0"/>
          </a:p>
        </p:txBody>
      </p:sp>
      <p:sp>
        <p:nvSpPr>
          <p:cNvPr id="3" name="Содержимое 2"/>
          <p:cNvSpPr>
            <a:spLocks noGrp="1"/>
          </p:cNvSpPr>
          <p:nvPr>
            <p:ph idx="1"/>
          </p:nvPr>
        </p:nvSpPr>
        <p:spPr>
          <a:xfrm>
            <a:off x="714349" y="928670"/>
            <a:ext cx="7652412" cy="4940424"/>
          </a:xfrm>
        </p:spPr>
        <p:txBody>
          <a:bodyPr/>
          <a:lstStyle/>
          <a:p>
            <a:r>
              <a:rPr lang="ru-RU" b="1" dirty="0" smtClean="0">
                <a:solidFill>
                  <a:schemeClr val="tx1">
                    <a:lumMod val="95000"/>
                    <a:lumOff val="5000"/>
                  </a:schemeClr>
                </a:solidFill>
              </a:rPr>
              <a:t>4.</a:t>
            </a:r>
            <a:r>
              <a:rPr lang="ru-RU" dirty="0" smtClean="0">
                <a:solidFill>
                  <a:schemeClr val="tx1">
                    <a:lumMod val="95000"/>
                    <a:lumOff val="5000"/>
                  </a:schemeClr>
                </a:solidFill>
              </a:rPr>
              <a:t> Следующая методика разработана доктором экономических наук Е.А. Кировой, которая считает, что некорректно применять такой показатель, как выручка от реализации в качестве базы для исчисления налоговой нагрузки на экономический субъект. Кроме того, автором методики предлагается различать два показателя, характеризующих налоговую нагрузку экономического субъекта: </a:t>
            </a:r>
            <a:r>
              <a:rPr lang="ru-RU" b="1" i="1" dirty="0" smtClean="0">
                <a:solidFill>
                  <a:schemeClr val="tx1">
                    <a:lumMod val="95000"/>
                    <a:lumOff val="5000"/>
                  </a:schemeClr>
                </a:solidFill>
              </a:rPr>
              <a:t>абсолютный </a:t>
            </a:r>
            <a:r>
              <a:rPr lang="ru-RU" b="1" dirty="0" smtClean="0">
                <a:solidFill>
                  <a:schemeClr val="tx1">
                    <a:lumMod val="95000"/>
                    <a:lumOff val="5000"/>
                  </a:schemeClr>
                </a:solidFill>
              </a:rPr>
              <a:t>и </a:t>
            </a:r>
            <a:r>
              <a:rPr lang="ru-RU" b="1" i="1" dirty="0" smtClean="0">
                <a:solidFill>
                  <a:schemeClr val="tx1">
                    <a:lumMod val="95000"/>
                    <a:lumOff val="5000"/>
                  </a:schemeClr>
                </a:solidFill>
              </a:rPr>
              <a:t>относительный.</a:t>
            </a:r>
            <a:endParaRPr lang="ru-RU" b="1" dirty="0" smtClean="0">
              <a:solidFill>
                <a:schemeClr val="tx1">
                  <a:lumMod val="95000"/>
                  <a:lumOff val="5000"/>
                </a:schemeClr>
              </a:solidFill>
            </a:endParaRPr>
          </a:p>
          <a:p>
            <a:r>
              <a:rPr lang="ru-RU" b="1" dirty="0" smtClean="0">
                <a:solidFill>
                  <a:schemeClr val="tx1">
                    <a:lumMod val="95000"/>
                    <a:lumOff val="5000"/>
                  </a:schemeClr>
                </a:solidFill>
              </a:rPr>
              <a:t>Абсолютная налоговая нагрузка экономического субъекта </a:t>
            </a:r>
            <a:r>
              <a:rPr lang="ru-RU" dirty="0" smtClean="0">
                <a:solidFill>
                  <a:schemeClr val="tx1">
                    <a:lumMod val="95000"/>
                    <a:lumOff val="5000"/>
                  </a:schemeClr>
                </a:solidFill>
              </a:rPr>
              <a:t>— это налоги и сборы, подлежащие перечислению в бюджет и во внебюджетные фонды, т. е. абсолютная величина налоговых обязательств перед государством. В этот показатель включаются фактически перечисленные в бюджет и во внебюджетные фонды налоговые платежи, а также суммы недоимок и пеней по ним.</a:t>
            </a:r>
          </a:p>
          <a:p>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85852" y="286605"/>
            <a:ext cx="7080908" cy="427752"/>
          </a:xfrm>
        </p:spPr>
        <p:txBody>
          <a:bodyPr>
            <a:normAutofit fontScale="90000"/>
          </a:bodyPr>
          <a:lstStyle/>
          <a:p>
            <a:r>
              <a:rPr lang="ru-RU" sz="2800" b="1" dirty="0" smtClean="0">
                <a:solidFill>
                  <a:schemeClr val="tx1">
                    <a:lumMod val="85000"/>
                    <a:lumOff val="15000"/>
                  </a:schemeClr>
                </a:solidFill>
                <a:latin typeface="Times New Roman" pitchFamily="18" charset="0"/>
                <a:cs typeface="Times New Roman" pitchFamily="18" charset="0"/>
              </a:rPr>
              <a:t>Методики определения налогового бремени</a:t>
            </a:r>
            <a:endParaRPr lang="ru-RU" sz="2800" dirty="0"/>
          </a:p>
        </p:txBody>
      </p:sp>
      <p:sp>
        <p:nvSpPr>
          <p:cNvPr id="3" name="Содержимое 2"/>
          <p:cNvSpPr>
            <a:spLocks noGrp="1"/>
          </p:cNvSpPr>
          <p:nvPr>
            <p:ph idx="1"/>
          </p:nvPr>
        </p:nvSpPr>
        <p:spPr>
          <a:xfrm>
            <a:off x="822959" y="857232"/>
            <a:ext cx="7543801" cy="5011862"/>
          </a:xfrm>
        </p:spPr>
        <p:txBody>
          <a:bodyPr>
            <a:normAutofit/>
          </a:bodyPr>
          <a:lstStyle/>
          <a:p>
            <a:r>
              <a:rPr lang="ru-RU" dirty="0" smtClean="0">
                <a:solidFill>
                  <a:schemeClr val="tx1">
                    <a:lumMod val="95000"/>
                    <a:lumOff val="5000"/>
                  </a:schemeClr>
                </a:solidFill>
                <a:latin typeface="Times New Roman" pitchFamily="18" charset="0"/>
                <a:cs typeface="Times New Roman" pitchFamily="18" charset="0"/>
              </a:rPr>
              <a:t>При этом в расчет не принимается налог на доходы физических лиц, поскольку его плательщиками являются физические лица — сотрудники экономического субъекта, а экономический субъект выступает в роли налогового агента, удерживающего у них и перечисляющего этот налог в бюджет. В отличие от него, </a:t>
            </a:r>
            <a:r>
              <a:rPr lang="ru-RU" b="1" dirty="0" smtClean="0">
                <a:solidFill>
                  <a:schemeClr val="tx1">
                    <a:lumMod val="95000"/>
                    <a:lumOff val="5000"/>
                  </a:schemeClr>
                </a:solidFill>
                <a:latin typeface="Times New Roman" pitchFamily="18" charset="0"/>
                <a:cs typeface="Times New Roman" pitchFamily="18" charset="0"/>
              </a:rPr>
              <a:t>единый социальный налог</a:t>
            </a:r>
            <a:r>
              <a:rPr lang="ru-RU" i="1" dirty="0" smtClean="0">
                <a:solidFill>
                  <a:schemeClr val="tx1">
                    <a:lumMod val="95000"/>
                    <a:lumOff val="5000"/>
                  </a:schemeClr>
                </a:solidFill>
                <a:latin typeface="Times New Roman" pitchFamily="18" charset="0"/>
                <a:cs typeface="Times New Roman" pitchFamily="18" charset="0"/>
              </a:rPr>
              <a:t> </a:t>
            </a:r>
            <a:r>
              <a:rPr lang="ru-RU" dirty="0" smtClean="0">
                <a:solidFill>
                  <a:schemeClr val="tx1">
                    <a:lumMod val="95000"/>
                    <a:lumOff val="5000"/>
                  </a:schemeClr>
                </a:solidFill>
                <a:latin typeface="Times New Roman" pitchFamily="18" charset="0"/>
                <a:cs typeface="Times New Roman" pitchFamily="18" charset="0"/>
              </a:rPr>
              <a:t>является обязательным платежом и поэтому учитывается при расчете налогового бремени экономического субъекта.</a:t>
            </a:r>
          </a:p>
          <a:p>
            <a:r>
              <a:rPr lang="ru-RU" dirty="0" smtClean="0">
                <a:solidFill>
                  <a:schemeClr val="tx1">
                    <a:lumMod val="95000"/>
                    <a:lumOff val="5000"/>
                  </a:schemeClr>
                </a:solidFill>
                <a:latin typeface="Times New Roman" pitchFamily="18" charset="0"/>
                <a:cs typeface="Times New Roman" pitchFamily="18" charset="0"/>
              </a:rPr>
              <a:t>Косвенные налоги, которые реально уплачивает конечный потребитель, по мнению автора данной методики, тоже участвуют в расчете налоговой нагрузки, поскольку являются необходимым элементом ценообразования экономического субъекта.</a:t>
            </a:r>
          </a:p>
          <a:p>
            <a:r>
              <a:rPr lang="ru-RU" dirty="0" smtClean="0">
                <a:solidFill>
                  <a:schemeClr val="tx1">
                    <a:lumMod val="95000"/>
                    <a:lumOff val="5000"/>
                  </a:schemeClr>
                </a:solidFill>
                <a:latin typeface="Times New Roman" pitchFamily="18" charset="0"/>
                <a:cs typeface="Times New Roman" pitchFamily="18" charset="0"/>
              </a:rPr>
              <a:t>Увеличивая цену на товар, экономический субъект способствует снижению покупательского спроса, а, значит, и отвлечению доли оборотных средств.</a:t>
            </a:r>
          </a:p>
          <a:p>
            <a:endParaRPr lang="ru-RU" dirty="0">
              <a:solidFill>
                <a:schemeClr val="tx1">
                  <a:lumMod val="95000"/>
                  <a:lumOff val="5000"/>
                </a:schemeClr>
              </a:solidFill>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14480" y="286605"/>
            <a:ext cx="6652280" cy="427752"/>
          </a:xfrm>
        </p:spPr>
        <p:txBody>
          <a:bodyPr>
            <a:normAutofit fontScale="90000"/>
          </a:bodyPr>
          <a:lstStyle/>
          <a:p>
            <a:r>
              <a:rPr lang="ru-RU" sz="2800" b="1" dirty="0" smtClean="0">
                <a:solidFill>
                  <a:schemeClr val="tx1">
                    <a:lumMod val="85000"/>
                    <a:lumOff val="15000"/>
                  </a:schemeClr>
                </a:solidFill>
                <a:latin typeface="Times New Roman" pitchFamily="18" charset="0"/>
                <a:cs typeface="Times New Roman" pitchFamily="18" charset="0"/>
              </a:rPr>
              <a:t>Методики определения налогового бремени</a:t>
            </a:r>
            <a:endParaRPr lang="ru-RU" sz="2800" dirty="0"/>
          </a:p>
        </p:txBody>
      </p:sp>
      <p:sp>
        <p:nvSpPr>
          <p:cNvPr id="3" name="Содержимое 2"/>
          <p:cNvSpPr>
            <a:spLocks noGrp="1"/>
          </p:cNvSpPr>
          <p:nvPr>
            <p:ph idx="1"/>
          </p:nvPr>
        </p:nvSpPr>
        <p:spPr>
          <a:xfrm>
            <a:off x="822959" y="857232"/>
            <a:ext cx="7543801" cy="5011862"/>
          </a:xfrm>
        </p:spPr>
        <p:txBody>
          <a:bodyPr/>
          <a:lstStyle/>
          <a:p>
            <a:r>
              <a:rPr lang="ru-RU" dirty="0" smtClean="0">
                <a:solidFill>
                  <a:schemeClr val="tx1">
                    <a:lumMod val="95000"/>
                    <a:lumOff val="5000"/>
                  </a:schemeClr>
                </a:solidFill>
                <a:latin typeface="Times New Roman" pitchFamily="18" charset="0"/>
                <a:cs typeface="Times New Roman" pitchFamily="18" charset="0"/>
              </a:rPr>
              <a:t>Однако показатель абсолютной налоговой нагрузки не отражает напряженности налоговых обязательств экономического субъекта, поэтому дополнительно рассчитывается показатель относительной налоговой нагрузки.</a:t>
            </a:r>
          </a:p>
          <a:p>
            <a:r>
              <a:rPr lang="ru-RU" b="1" dirty="0" smtClean="0">
                <a:solidFill>
                  <a:schemeClr val="tx1">
                    <a:lumMod val="95000"/>
                    <a:lumOff val="5000"/>
                  </a:schemeClr>
                </a:solidFill>
                <a:latin typeface="Times New Roman" pitchFamily="18" charset="0"/>
                <a:cs typeface="Times New Roman" pitchFamily="18" charset="0"/>
              </a:rPr>
              <a:t>Относительная налоговая нагрузка экономического субъекта </a:t>
            </a:r>
            <a:r>
              <a:rPr lang="ru-RU" dirty="0" smtClean="0">
                <a:solidFill>
                  <a:schemeClr val="tx1">
                    <a:lumMod val="95000"/>
                    <a:lumOff val="5000"/>
                  </a:schemeClr>
                </a:solidFill>
                <a:latin typeface="Times New Roman" pitchFamily="18" charset="0"/>
                <a:cs typeface="Times New Roman" pitchFamily="18" charset="0"/>
              </a:rPr>
              <a:t>— это отношение абсолютной налоговой нагрузки к вновь созданной стоимости, т. е. доля налогов с учетом недоимки и пеней во вновь созданной стоимости.</a:t>
            </a:r>
          </a:p>
          <a:p>
            <a:r>
              <a:rPr lang="ru-RU" dirty="0" smtClean="0">
                <a:solidFill>
                  <a:schemeClr val="tx1">
                    <a:lumMod val="95000"/>
                    <a:lumOff val="5000"/>
                  </a:schemeClr>
                </a:solidFill>
                <a:latin typeface="Times New Roman" pitchFamily="18" charset="0"/>
                <a:cs typeface="Times New Roman" pitchFamily="18" charset="0"/>
              </a:rPr>
              <a:t>Источником уплаты налоговых платежей, как и в предыдущих методиках, признается добавленная стоимость — </a:t>
            </a:r>
            <a:r>
              <a:rPr lang="ru-RU" dirty="0" err="1" smtClean="0">
                <a:solidFill>
                  <a:schemeClr val="tx1">
                    <a:lumMod val="95000"/>
                    <a:lumOff val="5000"/>
                  </a:schemeClr>
                </a:solidFill>
                <a:latin typeface="Times New Roman" pitchFamily="18" charset="0"/>
                <a:cs typeface="Times New Roman" pitchFamily="18" charset="0"/>
              </a:rPr>
              <a:t>стоимость</a:t>
            </a:r>
            <a:r>
              <a:rPr lang="ru-RU" dirty="0" smtClean="0">
                <a:solidFill>
                  <a:schemeClr val="tx1">
                    <a:lumMod val="95000"/>
                    <a:lumOff val="5000"/>
                  </a:schemeClr>
                </a:solidFill>
                <a:latin typeface="Times New Roman" pitchFamily="18" charset="0"/>
                <a:cs typeface="Times New Roman" pitchFamily="18" charset="0"/>
              </a:rPr>
              <a:t> товаров, работ и услуг за вычетом промежуточного потребления, т. е. за вычетом потребления ради последующего производства.</a:t>
            </a:r>
          </a:p>
          <a:p>
            <a:endParaRPr lang="ru-RU" dirty="0">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960" y="286604"/>
            <a:ext cx="7543800" cy="570627"/>
          </a:xfrm>
        </p:spPr>
        <p:txBody>
          <a:bodyPr>
            <a:normAutofit/>
          </a:bodyPr>
          <a:lstStyle/>
          <a:p>
            <a:r>
              <a:rPr lang="ru-RU" sz="2800" b="1" dirty="0" smtClean="0">
                <a:solidFill>
                  <a:schemeClr val="tx1">
                    <a:lumMod val="85000"/>
                    <a:lumOff val="15000"/>
                  </a:schemeClr>
                </a:solidFill>
                <a:latin typeface="Times New Roman" pitchFamily="18" charset="0"/>
                <a:cs typeface="Times New Roman" pitchFamily="18" charset="0"/>
              </a:rPr>
              <a:t>Методики определения налогового бремени</a:t>
            </a:r>
            <a:endParaRPr lang="ru-RU" sz="2800" dirty="0"/>
          </a:p>
        </p:txBody>
      </p:sp>
      <p:sp>
        <p:nvSpPr>
          <p:cNvPr id="3" name="Содержимое 2"/>
          <p:cNvSpPr>
            <a:spLocks noGrp="1"/>
          </p:cNvSpPr>
          <p:nvPr>
            <p:ph idx="1"/>
          </p:nvPr>
        </p:nvSpPr>
        <p:spPr>
          <a:xfrm>
            <a:off x="571473" y="928670"/>
            <a:ext cx="7795288" cy="4940424"/>
          </a:xfrm>
        </p:spPr>
        <p:txBody>
          <a:bodyPr/>
          <a:lstStyle/>
          <a:p>
            <a:r>
              <a:rPr lang="ru-RU" dirty="0" smtClean="0">
                <a:solidFill>
                  <a:schemeClr val="tx1">
                    <a:lumMod val="95000"/>
                    <a:lumOff val="5000"/>
                  </a:schemeClr>
                </a:solidFill>
                <a:latin typeface="Times New Roman" pitchFamily="18" charset="0"/>
                <a:cs typeface="Times New Roman" pitchFamily="18" charset="0"/>
              </a:rPr>
              <a:t>В состав добавленной стоимости включаются амортизационные отчисления, поэтому при исчислении величины налоговой нагрузки экономического субъекта не учитывается объективное различие доли амортизации в ее объеме.</a:t>
            </a:r>
          </a:p>
          <a:p>
            <a:r>
              <a:rPr lang="ru-RU" dirty="0" smtClean="0">
                <a:solidFill>
                  <a:schemeClr val="tx1">
                    <a:lumMod val="95000"/>
                    <a:lumOff val="5000"/>
                  </a:schemeClr>
                </a:solidFill>
                <a:latin typeface="Times New Roman" pitchFamily="18" charset="0"/>
                <a:cs typeface="Times New Roman" pitchFamily="18" charset="0"/>
              </a:rPr>
              <a:t>Например, при одинаковой напряженности налоговых обязательств на </a:t>
            </a:r>
            <a:r>
              <a:rPr lang="ru-RU" dirty="0" err="1" smtClean="0">
                <a:solidFill>
                  <a:schemeClr val="tx1">
                    <a:lumMod val="95000"/>
                    <a:lumOff val="5000"/>
                  </a:schemeClr>
                </a:solidFill>
                <a:latin typeface="Times New Roman" pitchFamily="18" charset="0"/>
                <a:cs typeface="Times New Roman" pitchFamily="18" charset="0"/>
              </a:rPr>
              <a:t>фондоемком</a:t>
            </a:r>
            <a:r>
              <a:rPr lang="ru-RU" dirty="0" smtClean="0">
                <a:solidFill>
                  <a:schemeClr val="tx1">
                    <a:lumMod val="95000"/>
                    <a:lumOff val="5000"/>
                  </a:schemeClr>
                </a:solidFill>
                <a:latin typeface="Times New Roman" pitchFamily="18" charset="0"/>
                <a:cs typeface="Times New Roman" pitchFamily="18" charset="0"/>
              </a:rPr>
              <a:t> предприятии и в банке расчет налоговой нагрузки к добавленной стоимости является не вполне корректным.</a:t>
            </a:r>
          </a:p>
          <a:p>
            <a:r>
              <a:rPr lang="ru-RU" dirty="0" smtClean="0">
                <a:solidFill>
                  <a:schemeClr val="tx1">
                    <a:lumMod val="95000"/>
                    <a:lumOff val="5000"/>
                  </a:schemeClr>
                </a:solidFill>
                <a:latin typeface="Times New Roman" pitchFamily="18" charset="0"/>
                <a:cs typeface="Times New Roman" pitchFamily="18" charset="0"/>
              </a:rPr>
              <a:t>Поэтому, для исключения влияния амортизационных отчислений на величину налоговой нагрузки экономического субъекта, автор методики предлагает налоговые платежи соотносить со вновь созданной стоимостью, которая определяется путем вычитания из добавленной стоимости сумм амортизации.</a:t>
            </a:r>
          </a:p>
          <a:p>
            <a:endParaRPr lang="ru-RU" dirty="0">
              <a:solidFill>
                <a:schemeClr val="tx1">
                  <a:lumMod val="95000"/>
                  <a:lumOff val="5000"/>
                </a:schemeClr>
              </a:solidFill>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728" y="286604"/>
            <a:ext cx="6938032" cy="499189"/>
          </a:xfrm>
        </p:spPr>
        <p:txBody>
          <a:bodyPr>
            <a:normAutofit fontScale="90000"/>
          </a:bodyPr>
          <a:lstStyle/>
          <a:p>
            <a:r>
              <a:rPr lang="ru-RU" sz="2800" b="1" dirty="0" smtClean="0">
                <a:solidFill>
                  <a:schemeClr val="tx1">
                    <a:lumMod val="85000"/>
                    <a:lumOff val="15000"/>
                  </a:schemeClr>
                </a:solidFill>
                <a:latin typeface="Times New Roman" pitchFamily="18" charset="0"/>
                <a:cs typeface="Times New Roman" pitchFamily="18" charset="0"/>
              </a:rPr>
              <a:t>Методики определения налогового бремени</a:t>
            </a:r>
            <a:endParaRPr lang="ru-RU" sz="2800" dirty="0"/>
          </a:p>
        </p:txBody>
      </p:sp>
      <p:sp>
        <p:nvSpPr>
          <p:cNvPr id="3" name="Содержимое 2"/>
          <p:cNvSpPr>
            <a:spLocks noGrp="1"/>
          </p:cNvSpPr>
          <p:nvPr>
            <p:ph idx="1"/>
          </p:nvPr>
        </p:nvSpPr>
        <p:spPr>
          <a:xfrm>
            <a:off x="285720" y="857232"/>
            <a:ext cx="8572559" cy="5286412"/>
          </a:xfrm>
        </p:spPr>
        <p:txBody>
          <a:bodyPr>
            <a:noAutofit/>
          </a:bodyPr>
          <a:lstStyle/>
          <a:p>
            <a:r>
              <a:rPr lang="ru-RU" sz="1800" dirty="0" smtClean="0">
                <a:latin typeface="Times New Roman" pitchFamily="18" charset="0"/>
                <a:cs typeface="Times New Roman" pitchFamily="18" charset="0"/>
              </a:rPr>
              <a:t>Вновь созданная стоимость рассчитывается по следующим формулам:</a:t>
            </a:r>
          </a:p>
          <a:p>
            <a:r>
              <a:rPr lang="ru-RU" sz="1800" dirty="0" smtClean="0">
                <a:latin typeface="Times New Roman" pitchFamily="18" charset="0"/>
                <a:cs typeface="Times New Roman" pitchFamily="18" charset="0"/>
              </a:rPr>
              <a:t>ВСС = </a:t>
            </a:r>
            <a:r>
              <a:rPr lang="ru-RU" sz="1800" dirty="0" smtClean="0">
                <a:latin typeface="Times New Roman" pitchFamily="18" charset="0"/>
                <a:cs typeface="Times New Roman" pitchFamily="18" charset="0"/>
              </a:rPr>
              <a:t>В-МЗ-А+ ВД-ВР)</a:t>
            </a:r>
            <a:endParaRPr lang="ru-RU" sz="1800" dirty="0" smtClean="0">
              <a:latin typeface="Times New Roman" pitchFamily="18" charset="0"/>
              <a:cs typeface="Times New Roman" pitchFamily="18" charset="0"/>
            </a:endParaRPr>
          </a:p>
          <a:p>
            <a:r>
              <a:rPr lang="ru-RU" sz="1800" dirty="0" smtClean="0">
                <a:latin typeface="Times New Roman" pitchFamily="18" charset="0"/>
                <a:cs typeface="Times New Roman" pitchFamily="18" charset="0"/>
              </a:rPr>
              <a:t>ВСС=ОТ+СО+П+НП				</a:t>
            </a:r>
          </a:p>
          <a:p>
            <a:r>
              <a:rPr lang="ru-RU" sz="1800" dirty="0" smtClean="0">
                <a:latin typeface="Times New Roman" pitchFamily="18" charset="0"/>
                <a:cs typeface="Times New Roman" pitchFamily="18" charset="0"/>
              </a:rPr>
              <a:t>где, ВСС - вновь созданная </a:t>
            </a:r>
            <a:r>
              <a:rPr lang="ru-RU" sz="1800" dirty="0" smtClean="0">
                <a:latin typeface="Times New Roman" pitchFamily="18" charset="0"/>
                <a:cs typeface="Times New Roman" pitchFamily="18" charset="0"/>
              </a:rPr>
              <a:t>стоимость;   В </a:t>
            </a:r>
            <a:r>
              <a:rPr lang="ru-RU" sz="1800" dirty="0" smtClean="0">
                <a:latin typeface="Times New Roman" pitchFamily="18" charset="0"/>
                <a:cs typeface="Times New Roman" pitchFamily="18" charset="0"/>
              </a:rPr>
              <a:t>- выручка от реализации товаров, работ, услуг;</a:t>
            </a:r>
          </a:p>
          <a:p>
            <a:r>
              <a:rPr lang="ru-RU" sz="1800" dirty="0" smtClean="0">
                <a:latin typeface="Times New Roman" pitchFamily="18" charset="0"/>
                <a:cs typeface="Times New Roman" pitchFamily="18" charset="0"/>
              </a:rPr>
              <a:t>МЗ - материальные </a:t>
            </a:r>
            <a:r>
              <a:rPr lang="ru-RU" sz="1800" dirty="0" smtClean="0">
                <a:latin typeface="Times New Roman" pitchFamily="18" charset="0"/>
                <a:cs typeface="Times New Roman" pitchFamily="18" charset="0"/>
              </a:rPr>
              <a:t>затраты;  А </a:t>
            </a:r>
            <a:r>
              <a:rPr lang="ru-RU" sz="1800" dirty="0" smtClean="0">
                <a:latin typeface="Times New Roman" pitchFamily="18" charset="0"/>
                <a:cs typeface="Times New Roman" pitchFamily="18" charset="0"/>
              </a:rPr>
              <a:t>- амортизационные отчисления;</a:t>
            </a:r>
          </a:p>
          <a:p>
            <a:r>
              <a:rPr lang="ru-RU" sz="1800" dirty="0" smtClean="0">
                <a:latin typeface="Times New Roman" pitchFamily="18" charset="0"/>
                <a:cs typeface="Times New Roman" pitchFamily="18" charset="0"/>
              </a:rPr>
              <a:t>ВД - </a:t>
            </a:r>
            <a:r>
              <a:rPr lang="ru-RU" sz="1800" dirty="0" err="1" smtClean="0">
                <a:latin typeface="Times New Roman" pitchFamily="18" charset="0"/>
                <a:cs typeface="Times New Roman" pitchFamily="18" charset="0"/>
              </a:rPr>
              <a:t>внереализационные</a:t>
            </a:r>
            <a:r>
              <a:rPr lang="ru-RU" sz="1800" dirty="0" smtClean="0">
                <a:latin typeface="Times New Roman" pitchFamily="18" charset="0"/>
                <a:cs typeface="Times New Roman" pitchFamily="18" charset="0"/>
              </a:rPr>
              <a:t> </a:t>
            </a:r>
            <a:r>
              <a:rPr lang="ru-RU" sz="1800" dirty="0" smtClean="0">
                <a:latin typeface="Times New Roman" pitchFamily="18" charset="0"/>
                <a:cs typeface="Times New Roman" pitchFamily="18" charset="0"/>
              </a:rPr>
              <a:t>доходы; </a:t>
            </a:r>
          </a:p>
          <a:p>
            <a:r>
              <a:rPr lang="ru-RU" sz="1800" dirty="0" smtClean="0">
                <a:latin typeface="Times New Roman" pitchFamily="18" charset="0"/>
                <a:cs typeface="Times New Roman" pitchFamily="18" charset="0"/>
              </a:rPr>
              <a:t>ВР </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внереализационные</a:t>
            </a:r>
            <a:r>
              <a:rPr lang="ru-RU" sz="1800" dirty="0" smtClean="0">
                <a:latin typeface="Times New Roman" pitchFamily="18" charset="0"/>
                <a:cs typeface="Times New Roman" pitchFamily="18" charset="0"/>
              </a:rPr>
              <a:t> расходы без учета налоговых платежей;</a:t>
            </a:r>
          </a:p>
          <a:p>
            <a:r>
              <a:rPr lang="ru-RU" sz="1800" dirty="0" smtClean="0">
                <a:latin typeface="Times New Roman" pitchFamily="18" charset="0"/>
                <a:cs typeface="Times New Roman" pitchFamily="18" charset="0"/>
              </a:rPr>
              <a:t>ОТ - оплата труда;  </a:t>
            </a:r>
            <a:r>
              <a:rPr lang="ru-RU" sz="1800" dirty="0" smtClean="0">
                <a:latin typeface="Times New Roman" pitchFamily="18" charset="0"/>
                <a:cs typeface="Times New Roman" pitchFamily="18" charset="0"/>
              </a:rPr>
              <a:t> СО   </a:t>
            </a:r>
            <a:r>
              <a:rPr lang="ru-RU" sz="1800" dirty="0" smtClean="0">
                <a:latin typeface="Times New Roman" pitchFamily="18" charset="0"/>
                <a:cs typeface="Times New Roman" pitchFamily="18" charset="0"/>
              </a:rPr>
              <a:t>отчисления на социальные нужды; </a:t>
            </a:r>
          </a:p>
          <a:p>
            <a:r>
              <a:rPr lang="ru-RU" sz="1800" dirty="0" smtClean="0">
                <a:latin typeface="Times New Roman" pitchFamily="18" charset="0"/>
                <a:cs typeface="Times New Roman" pitchFamily="18" charset="0"/>
              </a:rPr>
              <a:t>П - </a:t>
            </a:r>
            <a:r>
              <a:rPr lang="ru-RU" sz="1800" dirty="0" smtClean="0">
                <a:latin typeface="Times New Roman" pitchFamily="18" charset="0"/>
                <a:cs typeface="Times New Roman" pitchFamily="18" charset="0"/>
              </a:rPr>
              <a:t>прибыль;  НП </a:t>
            </a:r>
            <a:r>
              <a:rPr lang="ru-RU" sz="1800" dirty="0" smtClean="0">
                <a:latin typeface="Times New Roman" pitchFamily="18" charset="0"/>
                <a:cs typeface="Times New Roman" pitchFamily="18" charset="0"/>
              </a:rPr>
              <a:t>- налоговые платежи.</a:t>
            </a:r>
          </a:p>
          <a:p>
            <a:r>
              <a:rPr lang="ru-RU" sz="1800" dirty="0" smtClean="0">
                <a:latin typeface="Times New Roman" pitchFamily="18" charset="0"/>
                <a:cs typeface="Times New Roman" pitchFamily="18" charset="0"/>
              </a:rPr>
              <a:t>Относительная налоговая нагрузка рассчитывается по формуле:</a:t>
            </a:r>
          </a:p>
          <a:p>
            <a:r>
              <a:rPr lang="ru-RU" sz="1800" dirty="0" err="1" smtClean="0">
                <a:latin typeface="Times New Roman" pitchFamily="18" charset="0"/>
                <a:cs typeface="Times New Roman" pitchFamily="18" charset="0"/>
              </a:rPr>
              <a:t>Дн</a:t>
            </a:r>
            <a:r>
              <a:rPr lang="ru-RU" sz="1800" dirty="0" smtClean="0">
                <a:latin typeface="Times New Roman" pitchFamily="18" charset="0"/>
                <a:cs typeface="Times New Roman" pitchFamily="18" charset="0"/>
              </a:rPr>
              <a:t> = [(НП + СО)/ВСС] </a:t>
            </a:r>
            <a:r>
              <a:rPr lang="ru-RU" sz="1800" dirty="0" err="1" smtClean="0">
                <a:latin typeface="Times New Roman" pitchFamily="18" charset="0"/>
                <a:cs typeface="Times New Roman" pitchFamily="18" charset="0"/>
              </a:rPr>
              <a:t>х</a:t>
            </a:r>
            <a:r>
              <a:rPr lang="ru-RU" sz="1800" dirty="0" smtClean="0">
                <a:latin typeface="Times New Roman" pitchFamily="18" charset="0"/>
                <a:cs typeface="Times New Roman" pitchFamily="18" charset="0"/>
              </a:rPr>
              <a:t> 100% </a:t>
            </a:r>
            <a:r>
              <a:rPr lang="ru-RU" sz="1800" dirty="0" smtClean="0">
                <a:latin typeface="Times New Roman" pitchFamily="18" charset="0"/>
                <a:cs typeface="Times New Roman" pitchFamily="18" charset="0"/>
              </a:rPr>
              <a:t>=[(</a:t>
            </a:r>
            <a:r>
              <a:rPr lang="ru-RU" sz="1800" dirty="0" smtClean="0">
                <a:latin typeface="Times New Roman" pitchFamily="18" charset="0"/>
                <a:cs typeface="Times New Roman" pitchFamily="18" charset="0"/>
              </a:rPr>
              <a:t>НП + СО)/ОТ + СО + П + НП]х100</a:t>
            </a:r>
            <a:r>
              <a:rPr lang="ru-RU" sz="1800" dirty="0" smtClean="0">
                <a:latin typeface="Times New Roman" pitchFamily="18" charset="0"/>
                <a:cs typeface="Times New Roman" pitchFamily="18" charset="0"/>
              </a:rPr>
              <a:t>%,</a:t>
            </a:r>
            <a:endParaRPr lang="ru-RU" sz="1800" dirty="0" smtClean="0">
              <a:latin typeface="Times New Roman" pitchFamily="18" charset="0"/>
              <a:cs typeface="Times New Roman" pitchFamily="18" charset="0"/>
            </a:endParaRPr>
          </a:p>
          <a:p>
            <a:r>
              <a:rPr lang="ru-RU" sz="1800" dirty="0" smtClean="0">
                <a:latin typeface="Times New Roman" pitchFamily="18" charset="0"/>
                <a:cs typeface="Times New Roman" pitchFamily="18" charset="0"/>
              </a:rPr>
              <a:t>где, </a:t>
            </a:r>
            <a:r>
              <a:rPr lang="ru-RU" sz="1800" dirty="0" err="1" smtClean="0">
                <a:latin typeface="Times New Roman" pitchFamily="18" charset="0"/>
                <a:cs typeface="Times New Roman" pitchFamily="18" charset="0"/>
              </a:rPr>
              <a:t>Дн</a:t>
            </a:r>
            <a:r>
              <a:rPr lang="ru-RU" sz="1800" dirty="0" smtClean="0">
                <a:latin typeface="Times New Roman" pitchFamily="18" charset="0"/>
                <a:cs typeface="Times New Roman" pitchFamily="18" charset="0"/>
              </a:rPr>
              <a:t> — </a:t>
            </a:r>
            <a:r>
              <a:rPr lang="ru-RU" sz="1800" dirty="0" smtClean="0">
                <a:latin typeface="Times New Roman" pitchFamily="18" charset="0"/>
                <a:cs typeface="Times New Roman" pitchFamily="18" charset="0"/>
              </a:rPr>
              <a:t>относительная </a:t>
            </a:r>
            <a:r>
              <a:rPr lang="ru-RU" sz="1800" dirty="0" smtClean="0">
                <a:latin typeface="Times New Roman" pitchFamily="18" charset="0"/>
                <a:cs typeface="Times New Roman" pitchFamily="18" charset="0"/>
              </a:rPr>
              <a:t>налоговая нагрузка экономического субъекта.</a:t>
            </a:r>
          </a:p>
          <a:p>
            <a:endParaRPr lang="ru-RU" sz="1800" dirty="0">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500958" y="5715016"/>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1024" y="6215082"/>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57290" y="286605"/>
            <a:ext cx="7009470" cy="570628"/>
          </a:xfrm>
        </p:spPr>
        <p:txBody>
          <a:bodyPr>
            <a:normAutofit/>
          </a:bodyPr>
          <a:lstStyle/>
          <a:p>
            <a:r>
              <a:rPr lang="ru-RU" sz="2800" b="1" dirty="0" smtClean="0">
                <a:solidFill>
                  <a:schemeClr val="tx1">
                    <a:lumMod val="85000"/>
                    <a:lumOff val="15000"/>
                  </a:schemeClr>
                </a:solidFill>
                <a:latin typeface="Times New Roman" pitchFamily="18" charset="0"/>
                <a:cs typeface="Times New Roman" pitchFamily="18" charset="0"/>
              </a:rPr>
              <a:t>Методики определения налогового бремени</a:t>
            </a:r>
            <a:endParaRPr lang="ru-RU" sz="2800" dirty="0"/>
          </a:p>
        </p:txBody>
      </p:sp>
      <p:sp>
        <p:nvSpPr>
          <p:cNvPr id="3" name="Содержимое 2"/>
          <p:cNvSpPr>
            <a:spLocks noGrp="1"/>
          </p:cNvSpPr>
          <p:nvPr>
            <p:ph idx="1"/>
          </p:nvPr>
        </p:nvSpPr>
        <p:spPr>
          <a:xfrm>
            <a:off x="822959" y="1214422"/>
            <a:ext cx="7543801" cy="4654672"/>
          </a:xfrm>
        </p:spPr>
        <p:txBody>
          <a:bodyPr>
            <a:normAutofit/>
          </a:bodyPr>
          <a:lstStyle/>
          <a:p>
            <a:r>
              <a:rPr lang="ru-RU" dirty="0" smtClean="0">
                <a:solidFill>
                  <a:schemeClr val="tx1">
                    <a:lumMod val="95000"/>
                    <a:lumOff val="5000"/>
                  </a:schemeClr>
                </a:solidFill>
                <a:latin typeface="Times New Roman" pitchFamily="18" charset="0"/>
                <a:cs typeface="Times New Roman" pitchFamily="18" charset="0"/>
              </a:rPr>
              <a:t>Достоинством данной методики является то, что она позволяет сравнивать налоговую нагрузку на конкретные экономические субъекты вне зависимости от их отраслевой принадлежности, поскольку налоговые платежи соотносятся именно со вновь созданной стоимостью, налоговое бремя оценивается относительно источника уплаты налогов.</a:t>
            </a:r>
          </a:p>
          <a:p>
            <a:r>
              <a:rPr lang="ru-RU" dirty="0" smtClean="0">
                <a:solidFill>
                  <a:schemeClr val="tx1">
                    <a:lumMod val="95000"/>
                    <a:lumOff val="5000"/>
                  </a:schemeClr>
                </a:solidFill>
                <a:latin typeface="Times New Roman" pitchFamily="18" charset="0"/>
                <a:cs typeface="Times New Roman" pitchFamily="18" charset="0"/>
              </a:rPr>
              <a:t>Кроме того, формирование вновь созданной стоимости не привязано к уплачиваемым налогам.</a:t>
            </a:r>
          </a:p>
          <a:p>
            <a:r>
              <a:rPr lang="ru-RU" dirty="0" smtClean="0">
                <a:solidFill>
                  <a:schemeClr val="tx1">
                    <a:lumMod val="95000"/>
                    <a:lumOff val="5000"/>
                  </a:schemeClr>
                </a:solidFill>
                <a:latin typeface="Times New Roman" pitchFamily="18" charset="0"/>
                <a:cs typeface="Times New Roman" pitchFamily="18" charset="0"/>
              </a:rPr>
              <a:t>Однако эта методика </a:t>
            </a:r>
            <a:r>
              <a:rPr lang="ru-RU" b="1" dirty="0" smtClean="0">
                <a:solidFill>
                  <a:schemeClr val="tx1">
                    <a:lumMod val="95000"/>
                    <a:lumOff val="5000"/>
                  </a:schemeClr>
                </a:solidFill>
                <a:latin typeface="Times New Roman" pitchFamily="18" charset="0"/>
                <a:cs typeface="Times New Roman" pitchFamily="18" charset="0"/>
              </a:rPr>
              <a:t>не учитывает </a:t>
            </a:r>
            <a:r>
              <a:rPr lang="ru-RU" dirty="0" smtClean="0">
                <a:solidFill>
                  <a:schemeClr val="tx1">
                    <a:lumMod val="95000"/>
                    <a:lumOff val="5000"/>
                  </a:schemeClr>
                </a:solidFill>
                <a:latin typeface="Times New Roman" pitchFamily="18" charset="0"/>
                <a:cs typeface="Times New Roman" pitchFamily="18" charset="0"/>
              </a:rPr>
              <a:t>влияние таких показателей, как </a:t>
            </a:r>
            <a:r>
              <a:rPr lang="ru-RU" dirty="0" err="1" smtClean="0">
                <a:solidFill>
                  <a:schemeClr val="tx1">
                    <a:lumMod val="95000"/>
                    <a:lumOff val="5000"/>
                  </a:schemeClr>
                </a:solidFill>
                <a:latin typeface="Times New Roman" pitchFamily="18" charset="0"/>
                <a:cs typeface="Times New Roman" pitchFamily="18" charset="0"/>
              </a:rPr>
              <a:t>фондоемкость</a:t>
            </a:r>
            <a:r>
              <a:rPr lang="ru-RU" dirty="0" smtClean="0">
                <a:solidFill>
                  <a:schemeClr val="tx1">
                    <a:lumMod val="95000"/>
                    <a:lumOff val="5000"/>
                  </a:schemeClr>
                </a:solidFill>
                <a:latin typeface="Times New Roman" pitchFamily="18" charset="0"/>
                <a:cs typeface="Times New Roman" pitchFamily="18" charset="0"/>
              </a:rPr>
              <a:t>, трудоемкость, рентабельность, оборачиваемость оборотных активов и не позволяет прогнозировать изменение деловой активности экономического субъекта в зависимости от изменения количества налогов, налоговых ставок и льгот, что является ее недостатком. </a:t>
            </a:r>
          </a:p>
          <a:p>
            <a:endParaRPr lang="ru-RU" dirty="0">
              <a:solidFill>
                <a:schemeClr val="tx1">
                  <a:lumMod val="95000"/>
                  <a:lumOff val="5000"/>
                </a:schemeClr>
              </a:solidFill>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960" y="286605"/>
            <a:ext cx="7543800" cy="499190"/>
          </a:xfrm>
        </p:spPr>
        <p:txBody>
          <a:bodyPr>
            <a:normAutofit/>
          </a:bodyPr>
          <a:lstStyle/>
          <a:p>
            <a:r>
              <a:rPr lang="ru-RU" sz="2800" b="1" dirty="0" smtClean="0">
                <a:solidFill>
                  <a:schemeClr val="tx1">
                    <a:lumMod val="85000"/>
                    <a:lumOff val="15000"/>
                  </a:schemeClr>
                </a:solidFill>
                <a:latin typeface="Times New Roman" pitchFamily="18" charset="0"/>
                <a:cs typeface="Times New Roman" pitchFamily="18" charset="0"/>
              </a:rPr>
              <a:t>Методики определения налогового бремени</a:t>
            </a:r>
            <a:endParaRPr lang="ru-RU" sz="2800" dirty="0">
              <a:latin typeface="Times New Roman" pitchFamily="18" charset="0"/>
              <a:cs typeface="Times New Roman" pitchFamily="18" charset="0"/>
            </a:endParaRPr>
          </a:p>
        </p:txBody>
      </p:sp>
      <p:sp>
        <p:nvSpPr>
          <p:cNvPr id="3" name="Содержимое 2"/>
          <p:cNvSpPr>
            <a:spLocks noGrp="1"/>
          </p:cNvSpPr>
          <p:nvPr>
            <p:ph idx="1"/>
          </p:nvPr>
        </p:nvSpPr>
        <p:spPr>
          <a:xfrm>
            <a:off x="500033" y="928670"/>
            <a:ext cx="7866727" cy="4940424"/>
          </a:xfrm>
        </p:spPr>
        <p:txBody>
          <a:bodyPr>
            <a:normAutofit lnSpcReduction="10000"/>
          </a:bodyPr>
          <a:lstStyle/>
          <a:p>
            <a:r>
              <a:rPr lang="ru-RU" b="1" dirty="0" smtClean="0">
                <a:solidFill>
                  <a:schemeClr val="tx1">
                    <a:lumMod val="95000"/>
                    <a:lumOff val="5000"/>
                  </a:schemeClr>
                </a:solidFill>
                <a:latin typeface="Times New Roman" pitchFamily="18" charset="0"/>
                <a:cs typeface="Times New Roman" pitchFamily="18" charset="0"/>
              </a:rPr>
              <a:t>5.</a:t>
            </a:r>
            <a:r>
              <a:rPr lang="ru-RU" dirty="0" smtClean="0">
                <a:solidFill>
                  <a:schemeClr val="tx1">
                    <a:lumMod val="95000"/>
                    <a:lumOff val="5000"/>
                  </a:schemeClr>
                </a:solidFill>
                <a:latin typeface="Times New Roman" pitchFamily="18" charset="0"/>
                <a:cs typeface="Times New Roman" pitchFamily="18" charset="0"/>
              </a:rPr>
              <a:t> Рассмотрим еще одну методику, предложенную М.И. </a:t>
            </a:r>
            <a:r>
              <a:rPr lang="ru-RU" dirty="0" err="1" smtClean="0">
                <a:solidFill>
                  <a:schemeClr val="tx1">
                    <a:lumMod val="95000"/>
                    <a:lumOff val="5000"/>
                  </a:schemeClr>
                </a:solidFill>
                <a:latin typeface="Times New Roman" pitchFamily="18" charset="0"/>
                <a:cs typeface="Times New Roman" pitchFamily="18" charset="0"/>
              </a:rPr>
              <a:t>Литвиным</a:t>
            </a:r>
            <a:r>
              <a:rPr lang="ru-RU" dirty="0" smtClean="0">
                <a:solidFill>
                  <a:schemeClr val="tx1">
                    <a:lumMod val="95000"/>
                    <a:lumOff val="5000"/>
                  </a:schemeClr>
                </a:solidFill>
                <a:latin typeface="Times New Roman" pitchFamily="18" charset="0"/>
                <a:cs typeface="Times New Roman" pitchFamily="18" charset="0"/>
              </a:rPr>
              <a:t>, который связывает показатель налоговой нагрузки с числом налогов и других обязательных платежей, а также со структурой налогов экономического субъекта и механизмом взимания налогов. В соответствии с</a:t>
            </a:r>
            <a:r>
              <a:rPr lang="ru-RU" i="1" dirty="0" smtClean="0">
                <a:solidFill>
                  <a:schemeClr val="tx1">
                    <a:lumMod val="95000"/>
                    <a:lumOff val="5000"/>
                  </a:schemeClr>
                </a:solidFill>
                <a:latin typeface="Times New Roman" pitchFamily="18" charset="0"/>
                <a:cs typeface="Times New Roman" pitchFamily="18" charset="0"/>
              </a:rPr>
              <a:t> </a:t>
            </a:r>
            <a:r>
              <a:rPr lang="ru-RU" dirty="0" smtClean="0">
                <a:solidFill>
                  <a:schemeClr val="tx1">
                    <a:lumMod val="95000"/>
                    <a:lumOff val="5000"/>
                  </a:schemeClr>
                </a:solidFill>
                <a:latin typeface="Times New Roman" pitchFamily="18" charset="0"/>
                <a:cs typeface="Times New Roman" pitchFamily="18" charset="0"/>
              </a:rPr>
              <a:t>данной методикой показатель налоговой нагрузки рассчитывается по следующей формуле:</a:t>
            </a:r>
          </a:p>
          <a:p>
            <a:r>
              <a:rPr lang="ru-RU" dirty="0" smtClean="0">
                <a:solidFill>
                  <a:schemeClr val="tx1">
                    <a:lumMod val="95000"/>
                    <a:lumOff val="5000"/>
                  </a:schemeClr>
                </a:solidFill>
                <a:latin typeface="Times New Roman" pitchFamily="18" charset="0"/>
                <a:cs typeface="Times New Roman" pitchFamily="18" charset="0"/>
              </a:rPr>
              <a:t>T=(ST/TY)xl00</a:t>
            </a:r>
            <a:r>
              <a:rPr lang="ru-RU" dirty="0" smtClean="0">
                <a:solidFill>
                  <a:schemeClr val="tx1">
                    <a:lumMod val="95000"/>
                    <a:lumOff val="5000"/>
                  </a:schemeClr>
                </a:solidFill>
                <a:latin typeface="Times New Roman" pitchFamily="18" charset="0"/>
                <a:cs typeface="Times New Roman" pitchFamily="18" charset="0"/>
              </a:rPr>
              <a:t>%,</a:t>
            </a:r>
            <a:endParaRPr lang="ru-RU" dirty="0" smtClean="0">
              <a:solidFill>
                <a:schemeClr val="tx1">
                  <a:lumMod val="95000"/>
                  <a:lumOff val="5000"/>
                </a:schemeClr>
              </a:solidFill>
              <a:latin typeface="Times New Roman" pitchFamily="18" charset="0"/>
              <a:cs typeface="Times New Roman" pitchFamily="18" charset="0"/>
            </a:endParaRPr>
          </a:p>
          <a:p>
            <a:r>
              <a:rPr lang="ru-RU" dirty="0" smtClean="0">
                <a:solidFill>
                  <a:schemeClr val="tx1">
                    <a:lumMod val="95000"/>
                    <a:lumOff val="5000"/>
                  </a:schemeClr>
                </a:solidFill>
                <a:latin typeface="Times New Roman" pitchFamily="18" charset="0"/>
                <a:cs typeface="Times New Roman" pitchFamily="18" charset="0"/>
              </a:rPr>
              <a:t>Где, Т — налоговая нагрузка; </a:t>
            </a:r>
          </a:p>
          <a:p>
            <a:r>
              <a:rPr lang="en-US" dirty="0" smtClean="0">
                <a:solidFill>
                  <a:schemeClr val="tx1">
                    <a:lumMod val="95000"/>
                    <a:lumOff val="5000"/>
                  </a:schemeClr>
                </a:solidFill>
                <a:latin typeface="Times New Roman" pitchFamily="18" charset="0"/>
                <a:cs typeface="Times New Roman" pitchFamily="18" charset="0"/>
              </a:rPr>
              <a:t>ST </a:t>
            </a:r>
            <a:r>
              <a:rPr lang="ru-RU" dirty="0" smtClean="0">
                <a:solidFill>
                  <a:schemeClr val="tx1">
                    <a:lumMod val="95000"/>
                    <a:lumOff val="5000"/>
                  </a:schemeClr>
                </a:solidFill>
                <a:latin typeface="Times New Roman" pitchFamily="18" charset="0"/>
                <a:cs typeface="Times New Roman" pitchFamily="18" charset="0"/>
              </a:rPr>
              <a:t>— сумма налогов; </a:t>
            </a:r>
          </a:p>
          <a:p>
            <a:r>
              <a:rPr lang="en-US" dirty="0" smtClean="0">
                <a:solidFill>
                  <a:schemeClr val="tx1">
                    <a:lumMod val="95000"/>
                    <a:lumOff val="5000"/>
                  </a:schemeClr>
                </a:solidFill>
                <a:latin typeface="Times New Roman" pitchFamily="18" charset="0"/>
                <a:cs typeface="Times New Roman" pitchFamily="18" charset="0"/>
              </a:rPr>
              <a:t>TY</a:t>
            </a:r>
            <a:r>
              <a:rPr lang="ru-RU" dirty="0" smtClean="0">
                <a:solidFill>
                  <a:schemeClr val="tx1">
                    <a:lumMod val="95000"/>
                    <a:lumOff val="5000"/>
                  </a:schemeClr>
                </a:solidFill>
                <a:latin typeface="Times New Roman" pitchFamily="18" charset="0"/>
                <a:cs typeface="Times New Roman" pitchFamily="18" charset="0"/>
              </a:rPr>
              <a:t> —размер источника средств уплаты налогов.</a:t>
            </a:r>
          </a:p>
          <a:p>
            <a:r>
              <a:rPr lang="ru-RU" dirty="0" smtClean="0">
                <a:solidFill>
                  <a:schemeClr val="tx1">
                    <a:lumMod val="95000"/>
                    <a:lumOff val="5000"/>
                  </a:schemeClr>
                </a:solidFill>
                <a:latin typeface="Times New Roman" pitchFamily="18" charset="0"/>
                <a:cs typeface="Times New Roman" pitchFamily="18" charset="0"/>
              </a:rPr>
              <a:t>В общую сумму налогов, по мнению автора, необходимо включать все уплачиваемые налоги, в том числе и налог на доходы с физических лиц, поскольку все налоги перечисляются за счет денежных средств экономического субъекта, степень </a:t>
            </a:r>
            <a:r>
              <a:rPr lang="ru-RU" dirty="0" err="1" smtClean="0">
                <a:solidFill>
                  <a:schemeClr val="tx1">
                    <a:lumMod val="95000"/>
                    <a:lumOff val="5000"/>
                  </a:schemeClr>
                </a:solidFill>
                <a:latin typeface="Times New Roman" pitchFamily="18" charset="0"/>
                <a:cs typeface="Times New Roman" pitchFamily="18" charset="0"/>
              </a:rPr>
              <a:t>перелагаемости</a:t>
            </a:r>
            <a:r>
              <a:rPr lang="ru-RU" dirty="0" smtClean="0">
                <a:solidFill>
                  <a:schemeClr val="tx1">
                    <a:lumMod val="95000"/>
                    <a:lumOff val="5000"/>
                  </a:schemeClr>
                </a:solidFill>
                <a:latin typeface="Times New Roman" pitchFamily="18" charset="0"/>
                <a:cs typeface="Times New Roman" pitchFamily="18" charset="0"/>
              </a:rPr>
              <a:t> которых непостоянна.</a:t>
            </a:r>
          </a:p>
          <a:p>
            <a:endParaRPr lang="ru-RU" dirty="0"/>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57290" y="286605"/>
            <a:ext cx="7009470" cy="499190"/>
          </a:xfrm>
        </p:spPr>
        <p:txBody>
          <a:bodyPr>
            <a:normAutofit/>
          </a:bodyPr>
          <a:lstStyle/>
          <a:p>
            <a:r>
              <a:rPr lang="ru-RU" sz="2800" b="1" dirty="0" smtClean="0">
                <a:solidFill>
                  <a:schemeClr val="tx1">
                    <a:lumMod val="85000"/>
                    <a:lumOff val="15000"/>
                  </a:schemeClr>
                </a:solidFill>
                <a:latin typeface="Times New Roman" pitchFamily="18" charset="0"/>
                <a:cs typeface="Times New Roman" pitchFamily="18" charset="0"/>
              </a:rPr>
              <a:t>Методики определения налогового бремени</a:t>
            </a:r>
            <a:endParaRPr lang="ru-RU" sz="2800" dirty="0"/>
          </a:p>
        </p:txBody>
      </p:sp>
      <p:sp>
        <p:nvSpPr>
          <p:cNvPr id="3" name="Содержимое 2"/>
          <p:cNvSpPr>
            <a:spLocks noGrp="1"/>
          </p:cNvSpPr>
          <p:nvPr>
            <p:ph idx="1"/>
          </p:nvPr>
        </p:nvSpPr>
        <p:spPr>
          <a:xfrm>
            <a:off x="785787" y="1142984"/>
            <a:ext cx="7580974" cy="4726110"/>
          </a:xfrm>
        </p:spPr>
        <p:txBody>
          <a:bodyPr>
            <a:normAutofit/>
          </a:bodyPr>
          <a:lstStyle/>
          <a:p>
            <a:r>
              <a:rPr lang="ru-RU" dirty="0" smtClean="0">
                <a:solidFill>
                  <a:schemeClr val="tx1">
                    <a:lumMod val="95000"/>
                    <a:lumOff val="5000"/>
                  </a:schemeClr>
                </a:solidFill>
                <a:latin typeface="Times New Roman" pitchFamily="18" charset="0"/>
                <a:cs typeface="Times New Roman" pitchFamily="18" charset="0"/>
              </a:rPr>
              <a:t>В качестве источника средств уплаты налогов признается доход экономического субъекта в различных формах: выручка от реализации, прибыль в процессе формирования, прибыль в процессе распределения, доход работников и т. д.</a:t>
            </a:r>
          </a:p>
          <a:p>
            <a:r>
              <a:rPr lang="ru-RU" dirty="0" smtClean="0">
                <a:solidFill>
                  <a:schemeClr val="tx1">
                    <a:lumMod val="95000"/>
                    <a:lumOff val="5000"/>
                  </a:schemeClr>
                </a:solidFill>
                <a:latin typeface="Times New Roman" pitchFamily="18" charset="0"/>
                <a:cs typeface="Times New Roman" pitchFamily="18" charset="0"/>
              </a:rPr>
              <a:t>Помимо общего показателя налоговой нагрузки экономического субъекта в методике активно используются частные показатели, определяемые как соотношения отдельных налогов и групп налогов с конкретным источником платежа.</a:t>
            </a:r>
          </a:p>
          <a:p>
            <a:r>
              <a:rPr lang="ru-RU" dirty="0" smtClean="0">
                <a:solidFill>
                  <a:schemeClr val="tx1">
                    <a:lumMod val="95000"/>
                    <a:lumOff val="5000"/>
                  </a:schemeClr>
                </a:solidFill>
                <a:latin typeface="Times New Roman" pitchFamily="18" charset="0"/>
                <a:cs typeface="Times New Roman" pitchFamily="18" charset="0"/>
              </a:rPr>
              <a:t>С помощью этих показателей можно определять оптимальную налоговую нагрузку в зависимости от отраслевой принадлежности экономического субъекта.</a:t>
            </a:r>
          </a:p>
          <a:p>
            <a:endParaRPr lang="ru-RU" dirty="0" smtClean="0">
              <a:solidFill>
                <a:schemeClr val="tx1">
                  <a:lumMod val="95000"/>
                  <a:lumOff val="5000"/>
                </a:schemeClr>
              </a:solidFill>
              <a:latin typeface="Times New Roman" pitchFamily="18" charset="0"/>
              <a:cs typeface="Times New Roman" pitchFamily="18" charset="0"/>
            </a:endParaRPr>
          </a:p>
          <a:p>
            <a:endParaRPr lang="ru-RU" dirty="0">
              <a:solidFill>
                <a:schemeClr val="tx1">
                  <a:lumMod val="95000"/>
                  <a:lumOff val="5000"/>
                </a:schemeClr>
              </a:solidFill>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286605"/>
            <a:ext cx="7223784" cy="499190"/>
          </a:xfrm>
        </p:spPr>
        <p:txBody>
          <a:bodyPr>
            <a:normAutofit/>
          </a:bodyPr>
          <a:lstStyle/>
          <a:p>
            <a:r>
              <a:rPr lang="ru-RU" sz="2800" b="1" dirty="0" smtClean="0">
                <a:solidFill>
                  <a:schemeClr val="tx1">
                    <a:lumMod val="85000"/>
                    <a:lumOff val="15000"/>
                  </a:schemeClr>
                </a:solidFill>
                <a:latin typeface="Times New Roman" pitchFamily="18" charset="0"/>
                <a:cs typeface="Times New Roman" pitchFamily="18" charset="0"/>
              </a:rPr>
              <a:t>Методики определения налогового бремени</a:t>
            </a:r>
            <a:endParaRPr lang="ru-RU" sz="2800" dirty="0"/>
          </a:p>
        </p:txBody>
      </p:sp>
      <p:sp>
        <p:nvSpPr>
          <p:cNvPr id="3" name="Содержимое 2"/>
          <p:cNvSpPr>
            <a:spLocks noGrp="1"/>
          </p:cNvSpPr>
          <p:nvPr>
            <p:ph idx="1"/>
          </p:nvPr>
        </p:nvSpPr>
        <p:spPr>
          <a:xfrm>
            <a:off x="714349" y="1142984"/>
            <a:ext cx="7652412" cy="4726110"/>
          </a:xfrm>
        </p:spPr>
        <p:txBody>
          <a:bodyPr/>
          <a:lstStyle/>
          <a:p>
            <a:r>
              <a:rPr lang="ru-RU" dirty="0" smtClean="0">
                <a:solidFill>
                  <a:schemeClr val="tx1">
                    <a:lumMod val="95000"/>
                    <a:lumOff val="5000"/>
                  </a:schemeClr>
                </a:solidFill>
                <a:latin typeface="Times New Roman" pitchFamily="18" charset="0"/>
                <a:cs typeface="Times New Roman" pitchFamily="18" charset="0"/>
              </a:rPr>
              <a:t>Рассмотренная методика позволяет собрать </a:t>
            </a:r>
            <a:r>
              <a:rPr lang="ru-RU" b="1" dirty="0" smtClean="0">
                <a:solidFill>
                  <a:schemeClr val="tx1">
                    <a:lumMod val="95000"/>
                    <a:lumOff val="5000"/>
                  </a:schemeClr>
                </a:solidFill>
                <a:latin typeface="Times New Roman" pitchFamily="18" charset="0"/>
                <a:cs typeface="Times New Roman" pitchFamily="18" charset="0"/>
              </a:rPr>
              <a:t>практически ценные сведения</a:t>
            </a:r>
            <a:r>
              <a:rPr lang="ru-RU" i="1" dirty="0" smtClean="0">
                <a:solidFill>
                  <a:schemeClr val="tx1">
                    <a:lumMod val="95000"/>
                    <a:lumOff val="5000"/>
                  </a:schemeClr>
                </a:solidFill>
                <a:latin typeface="Times New Roman" pitchFamily="18" charset="0"/>
                <a:cs typeface="Times New Roman" pitchFamily="18" charset="0"/>
              </a:rPr>
              <a:t> </a:t>
            </a:r>
            <a:r>
              <a:rPr lang="ru-RU" dirty="0" smtClean="0">
                <a:solidFill>
                  <a:schemeClr val="tx1">
                    <a:lumMod val="95000"/>
                    <a:lumOff val="5000"/>
                  </a:schemeClr>
                </a:solidFill>
                <a:latin typeface="Times New Roman" pitchFamily="18" charset="0"/>
                <a:cs typeface="Times New Roman" pitchFamily="18" charset="0"/>
              </a:rPr>
              <a:t>по конкретному экономическому субъекту.</a:t>
            </a:r>
          </a:p>
          <a:p>
            <a:r>
              <a:rPr lang="ru-RU" dirty="0" smtClean="0">
                <a:solidFill>
                  <a:schemeClr val="tx1">
                    <a:lumMod val="95000"/>
                    <a:lumOff val="5000"/>
                  </a:schemeClr>
                </a:solidFill>
                <a:latin typeface="Times New Roman" pitchFamily="18" charset="0"/>
                <a:cs typeface="Times New Roman" pitchFamily="18" charset="0"/>
              </a:rPr>
              <a:t>Например, позволяет увидеть, какая доля добавленной стоимости уходит в бюджет и во внебюджетные фонды в виде налогов и сколько прибыли расходуется на налоги.</a:t>
            </a:r>
          </a:p>
          <a:p>
            <a:r>
              <a:rPr lang="ru-RU" dirty="0" smtClean="0">
                <a:solidFill>
                  <a:schemeClr val="tx1">
                    <a:lumMod val="95000"/>
                    <a:lumOff val="5000"/>
                  </a:schemeClr>
                </a:solidFill>
                <a:latin typeface="Times New Roman" pitchFamily="18" charset="0"/>
                <a:cs typeface="Times New Roman" pitchFamily="18" charset="0"/>
              </a:rPr>
              <a:t>Также данная методика позволяет учесть особенности деятельности конкретного экономического субъекта, т. е. долю амортизационных отчислений, трудозатрат и материальных затрат в добавленной стоимости.</a:t>
            </a:r>
          </a:p>
          <a:p>
            <a:r>
              <a:rPr lang="ru-RU" dirty="0" smtClean="0">
                <a:solidFill>
                  <a:schemeClr val="tx1">
                    <a:lumMod val="95000"/>
                    <a:lumOff val="5000"/>
                  </a:schemeClr>
                </a:solidFill>
                <a:latin typeface="Times New Roman" pitchFamily="18" charset="0"/>
                <a:cs typeface="Times New Roman" pitchFamily="18" charset="0"/>
              </a:rPr>
              <a:t>Однако включение в расчет налогового бремени таких показателей, как налог на доходы физических лиц и доход сотрудников, выглядит некорректно. </a:t>
            </a:r>
          </a:p>
          <a:p>
            <a:endParaRPr lang="ru-RU" dirty="0">
              <a:solidFill>
                <a:schemeClr val="tx1">
                  <a:lumMod val="95000"/>
                  <a:lumOff val="5000"/>
                </a:schemeClr>
              </a:solidFill>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85852" y="286605"/>
            <a:ext cx="7080908" cy="499190"/>
          </a:xfrm>
        </p:spPr>
        <p:txBody>
          <a:bodyPr>
            <a:normAutofit/>
          </a:bodyPr>
          <a:lstStyle/>
          <a:p>
            <a:r>
              <a:rPr lang="ru-RU" sz="2800" b="1" dirty="0" smtClean="0">
                <a:solidFill>
                  <a:schemeClr val="tx1">
                    <a:lumMod val="85000"/>
                    <a:lumOff val="15000"/>
                  </a:schemeClr>
                </a:solidFill>
                <a:latin typeface="Times New Roman" pitchFamily="18" charset="0"/>
                <a:cs typeface="Times New Roman" pitchFamily="18" charset="0"/>
              </a:rPr>
              <a:t>Методики определения налогового бремени</a:t>
            </a:r>
            <a:endParaRPr lang="ru-RU" sz="2800" dirty="0"/>
          </a:p>
        </p:txBody>
      </p:sp>
      <p:sp>
        <p:nvSpPr>
          <p:cNvPr id="3" name="Содержимое 2"/>
          <p:cNvSpPr>
            <a:spLocks noGrp="1"/>
          </p:cNvSpPr>
          <p:nvPr>
            <p:ph idx="1"/>
          </p:nvPr>
        </p:nvSpPr>
        <p:spPr>
          <a:xfrm>
            <a:off x="285720" y="857232"/>
            <a:ext cx="8501121" cy="5214974"/>
          </a:xfrm>
        </p:spPr>
        <p:txBody>
          <a:bodyPr>
            <a:normAutofit fontScale="77500" lnSpcReduction="20000"/>
          </a:bodyPr>
          <a:lstStyle/>
          <a:p>
            <a:r>
              <a:rPr lang="ru-RU" sz="2600" b="1" dirty="0" smtClean="0">
                <a:solidFill>
                  <a:schemeClr val="tx1">
                    <a:lumMod val="95000"/>
                    <a:lumOff val="5000"/>
                  </a:schemeClr>
                </a:solidFill>
                <a:latin typeface="Times New Roman" pitchFamily="18" charset="0"/>
                <a:cs typeface="Times New Roman" pitchFamily="18" charset="0"/>
              </a:rPr>
              <a:t>6.</a:t>
            </a:r>
            <a:r>
              <a:rPr lang="ru-RU" sz="2600" dirty="0" smtClean="0">
                <a:solidFill>
                  <a:schemeClr val="tx1">
                    <a:lumMod val="95000"/>
                    <a:lumOff val="5000"/>
                  </a:schemeClr>
                </a:solidFill>
                <a:latin typeface="Times New Roman" pitchFamily="18" charset="0"/>
                <a:cs typeface="Times New Roman" pitchFamily="18" charset="0"/>
              </a:rPr>
              <a:t> Еще одну методику определения налоговой нагрузки экономического субъекта предлагает Т.К. </a:t>
            </a:r>
            <a:r>
              <a:rPr lang="ru-RU" sz="2600" dirty="0" err="1" smtClean="0">
                <a:solidFill>
                  <a:schemeClr val="tx1">
                    <a:lumMod val="95000"/>
                    <a:lumOff val="5000"/>
                  </a:schemeClr>
                </a:solidFill>
                <a:latin typeface="Times New Roman" pitchFamily="18" charset="0"/>
                <a:cs typeface="Times New Roman" pitchFamily="18" charset="0"/>
              </a:rPr>
              <a:t>Островенко</a:t>
            </a:r>
            <a:r>
              <a:rPr lang="ru-RU" sz="2600" dirty="0" smtClean="0">
                <a:solidFill>
                  <a:schemeClr val="tx1">
                    <a:lumMod val="95000"/>
                    <a:lumOff val="5000"/>
                  </a:schemeClr>
                </a:solidFill>
                <a:latin typeface="Times New Roman" pitchFamily="18" charset="0"/>
                <a:cs typeface="Times New Roman" pitchFamily="18" charset="0"/>
              </a:rPr>
              <a:t>, разделивший характеризующие ее показатели на частные и обобщающие.</a:t>
            </a:r>
          </a:p>
          <a:p>
            <a:r>
              <a:rPr lang="ru-RU" sz="2600" dirty="0" smtClean="0">
                <a:solidFill>
                  <a:schemeClr val="tx1">
                    <a:lumMod val="95000"/>
                    <a:lumOff val="5000"/>
                  </a:schemeClr>
                </a:solidFill>
                <a:latin typeface="Times New Roman" pitchFamily="18" charset="0"/>
                <a:cs typeface="Times New Roman" pitchFamily="18" charset="0"/>
              </a:rPr>
              <a:t>К обобщающим показателям, характеризующим налоговую нагрузку экономического субъекта, относятся следующие показатели:</a:t>
            </a:r>
          </a:p>
          <a:p>
            <a:pPr lvl="0"/>
            <a:r>
              <a:rPr lang="ru-RU" sz="2600" dirty="0" smtClean="0">
                <a:solidFill>
                  <a:schemeClr val="tx1">
                    <a:lumMod val="95000"/>
                    <a:lumOff val="5000"/>
                  </a:schemeClr>
                </a:solidFill>
                <a:latin typeface="Times New Roman" pitchFamily="18" charset="0"/>
                <a:cs typeface="Times New Roman" pitchFamily="18" charset="0"/>
              </a:rPr>
              <a:t>налоговая нагрузка на доходы предприятия (</a:t>
            </a:r>
            <a:r>
              <a:rPr lang="ru-RU" sz="2600" dirty="0" err="1" smtClean="0">
                <a:solidFill>
                  <a:schemeClr val="tx1">
                    <a:lumMod val="95000"/>
                    <a:lumOff val="5000"/>
                  </a:schemeClr>
                </a:solidFill>
                <a:latin typeface="Times New Roman" pitchFamily="18" charset="0"/>
                <a:cs typeface="Times New Roman" pitchFamily="18" charset="0"/>
              </a:rPr>
              <a:t>НБд</a:t>
            </a:r>
            <a:r>
              <a:rPr lang="ru-RU" sz="2600" dirty="0" smtClean="0">
                <a:solidFill>
                  <a:schemeClr val="tx1">
                    <a:lumMod val="95000"/>
                    <a:lumOff val="5000"/>
                  </a:schemeClr>
                </a:solidFill>
                <a:latin typeface="Times New Roman" pitchFamily="18" charset="0"/>
                <a:cs typeface="Times New Roman" pitchFamily="18" charset="0"/>
              </a:rPr>
              <a:t>);</a:t>
            </a:r>
          </a:p>
          <a:p>
            <a:pPr lvl="0"/>
            <a:r>
              <a:rPr lang="ru-RU" sz="2600" dirty="0" smtClean="0">
                <a:solidFill>
                  <a:schemeClr val="tx1">
                    <a:lumMod val="95000"/>
                    <a:lumOff val="5000"/>
                  </a:schemeClr>
                </a:solidFill>
                <a:latin typeface="Times New Roman" pitchFamily="18" charset="0"/>
                <a:cs typeface="Times New Roman" pitchFamily="18" charset="0"/>
              </a:rPr>
              <a:t>налоговая нагрузка на финансовые ресурсы предприятия (</a:t>
            </a:r>
            <a:r>
              <a:rPr lang="ru-RU" sz="2600" dirty="0" err="1" smtClean="0">
                <a:solidFill>
                  <a:schemeClr val="tx1">
                    <a:lumMod val="95000"/>
                    <a:lumOff val="5000"/>
                  </a:schemeClr>
                </a:solidFill>
                <a:latin typeface="Times New Roman" pitchFamily="18" charset="0"/>
                <a:cs typeface="Times New Roman" pitchFamily="18" charset="0"/>
              </a:rPr>
              <a:t>НБф</a:t>
            </a:r>
            <a:r>
              <a:rPr lang="ru-RU" sz="2600" dirty="0" smtClean="0">
                <a:solidFill>
                  <a:schemeClr val="tx1">
                    <a:lumMod val="95000"/>
                    <a:lumOff val="5000"/>
                  </a:schemeClr>
                </a:solidFill>
                <a:latin typeface="Times New Roman" pitchFamily="18" charset="0"/>
                <a:cs typeface="Times New Roman" pitchFamily="18" charset="0"/>
              </a:rPr>
              <a:t>);</a:t>
            </a:r>
          </a:p>
          <a:p>
            <a:pPr lvl="0"/>
            <a:r>
              <a:rPr lang="ru-RU" sz="2600" dirty="0" smtClean="0">
                <a:solidFill>
                  <a:schemeClr val="tx1">
                    <a:lumMod val="95000"/>
                    <a:lumOff val="5000"/>
                  </a:schemeClr>
                </a:solidFill>
                <a:latin typeface="Times New Roman" pitchFamily="18" charset="0"/>
                <a:cs typeface="Times New Roman" pitchFamily="18" charset="0"/>
              </a:rPr>
              <a:t>налоговая нагрузка на собственный капитал (</a:t>
            </a:r>
            <a:r>
              <a:rPr lang="ru-RU" sz="2600" dirty="0" err="1" smtClean="0">
                <a:solidFill>
                  <a:schemeClr val="tx1">
                    <a:lumMod val="95000"/>
                    <a:lumOff val="5000"/>
                  </a:schemeClr>
                </a:solidFill>
                <a:latin typeface="Times New Roman" pitchFamily="18" charset="0"/>
                <a:cs typeface="Times New Roman" pitchFamily="18" charset="0"/>
              </a:rPr>
              <a:t>НБск</a:t>
            </a:r>
            <a:r>
              <a:rPr lang="ru-RU" sz="2600" dirty="0" smtClean="0">
                <a:solidFill>
                  <a:schemeClr val="tx1">
                    <a:lumMod val="95000"/>
                    <a:lumOff val="5000"/>
                  </a:schemeClr>
                </a:solidFill>
                <a:latin typeface="Times New Roman" pitchFamily="18" charset="0"/>
                <a:cs typeface="Times New Roman" pitchFamily="18" charset="0"/>
              </a:rPr>
              <a:t>);</a:t>
            </a:r>
          </a:p>
          <a:p>
            <a:pPr lvl="0"/>
            <a:r>
              <a:rPr lang="ru-RU" sz="2600" dirty="0" smtClean="0">
                <a:solidFill>
                  <a:schemeClr val="tx1">
                    <a:lumMod val="95000"/>
                    <a:lumOff val="5000"/>
                  </a:schemeClr>
                </a:solidFill>
                <a:latin typeface="Times New Roman" pitchFamily="18" charset="0"/>
                <a:cs typeface="Times New Roman" pitchFamily="18" charset="0"/>
              </a:rPr>
              <a:t>налоговая нагрузка на прибыль до налогообложения (</a:t>
            </a:r>
            <a:r>
              <a:rPr lang="ru-RU" sz="2600" dirty="0" err="1" smtClean="0">
                <a:solidFill>
                  <a:schemeClr val="tx1">
                    <a:lumMod val="95000"/>
                    <a:lumOff val="5000"/>
                  </a:schemeClr>
                </a:solidFill>
                <a:latin typeface="Times New Roman" pitchFamily="18" charset="0"/>
                <a:cs typeface="Times New Roman" pitchFamily="18" charset="0"/>
              </a:rPr>
              <a:t>НБп</a:t>
            </a:r>
            <a:r>
              <a:rPr lang="ru-RU" sz="2600" dirty="0" smtClean="0">
                <a:solidFill>
                  <a:schemeClr val="tx1">
                    <a:lumMod val="95000"/>
                    <a:lumOff val="5000"/>
                  </a:schemeClr>
                </a:solidFill>
                <a:latin typeface="Times New Roman" pitchFamily="18" charset="0"/>
                <a:cs typeface="Times New Roman" pitchFamily="18" charset="0"/>
              </a:rPr>
              <a:t>). </a:t>
            </a:r>
          </a:p>
          <a:p>
            <a:r>
              <a:rPr lang="ru-RU" sz="2600" dirty="0" smtClean="0">
                <a:solidFill>
                  <a:schemeClr val="tx1">
                    <a:lumMod val="95000"/>
                    <a:lumOff val="5000"/>
                  </a:schemeClr>
                </a:solidFill>
                <a:latin typeface="Times New Roman" pitchFamily="18" charset="0"/>
                <a:cs typeface="Times New Roman" pitchFamily="18" charset="0"/>
              </a:rPr>
              <a:t>Эти показатели рассчитываются по следующим формулам:</a:t>
            </a:r>
          </a:p>
          <a:p>
            <a:r>
              <a:rPr lang="ru-RU" sz="2600" dirty="0" err="1" smtClean="0">
                <a:solidFill>
                  <a:schemeClr val="tx1">
                    <a:lumMod val="95000"/>
                    <a:lumOff val="5000"/>
                  </a:schemeClr>
                </a:solidFill>
                <a:latin typeface="Times New Roman" pitchFamily="18" charset="0"/>
                <a:cs typeface="Times New Roman" pitchFamily="18" charset="0"/>
              </a:rPr>
              <a:t>НБд</a:t>
            </a:r>
            <a:r>
              <a:rPr lang="ru-RU" sz="2600" dirty="0" smtClean="0">
                <a:solidFill>
                  <a:schemeClr val="tx1">
                    <a:lumMod val="95000"/>
                    <a:lumOff val="5000"/>
                  </a:schemeClr>
                </a:solidFill>
                <a:latin typeface="Times New Roman" pitchFamily="18" charset="0"/>
                <a:cs typeface="Times New Roman" pitchFamily="18" charset="0"/>
              </a:rPr>
              <a:t> = </a:t>
            </a:r>
            <a:r>
              <a:rPr lang="ru-RU" sz="2600" dirty="0" smtClean="0">
                <a:solidFill>
                  <a:schemeClr val="tx1">
                    <a:lumMod val="95000"/>
                    <a:lumOff val="5000"/>
                  </a:schemeClr>
                </a:solidFill>
                <a:latin typeface="Times New Roman" pitchFamily="18" charset="0"/>
                <a:cs typeface="Times New Roman" pitchFamily="18" charset="0"/>
              </a:rPr>
              <a:t>НИ/</a:t>
            </a:r>
            <a:r>
              <a:rPr lang="ru-RU" sz="2600" dirty="0" err="1" smtClean="0">
                <a:solidFill>
                  <a:schemeClr val="tx1">
                    <a:lumMod val="95000"/>
                    <a:lumOff val="5000"/>
                  </a:schemeClr>
                </a:solidFill>
                <a:latin typeface="Times New Roman" pitchFamily="18" charset="0"/>
                <a:cs typeface="Times New Roman" pitchFamily="18" charset="0"/>
              </a:rPr>
              <a:t>Вр</a:t>
            </a:r>
            <a:r>
              <a:rPr lang="ru-RU" sz="2600" dirty="0" smtClean="0">
                <a:solidFill>
                  <a:schemeClr val="tx1">
                    <a:lumMod val="95000"/>
                    <a:lumOff val="5000"/>
                  </a:schemeClr>
                </a:solidFill>
                <a:latin typeface="Times New Roman" pitchFamily="18" charset="0"/>
                <a:cs typeface="Times New Roman" pitchFamily="18" charset="0"/>
              </a:rPr>
              <a:t> ,    </a:t>
            </a:r>
            <a:r>
              <a:rPr lang="ru-RU" sz="2600" dirty="0" err="1" smtClean="0">
                <a:solidFill>
                  <a:schemeClr val="tx1">
                    <a:lumMod val="95000"/>
                    <a:lumOff val="5000"/>
                  </a:schemeClr>
                </a:solidFill>
                <a:latin typeface="Times New Roman" pitchFamily="18" charset="0"/>
                <a:cs typeface="Times New Roman" pitchFamily="18" charset="0"/>
              </a:rPr>
              <a:t>НБф</a:t>
            </a:r>
            <a:r>
              <a:rPr lang="ru-RU" sz="2600" dirty="0" smtClean="0">
                <a:solidFill>
                  <a:schemeClr val="tx1">
                    <a:lumMod val="95000"/>
                    <a:lumOff val="5000"/>
                  </a:schemeClr>
                </a:solidFill>
                <a:latin typeface="Times New Roman" pitchFamily="18" charset="0"/>
                <a:cs typeface="Times New Roman" pitchFamily="18" charset="0"/>
              </a:rPr>
              <a:t> </a:t>
            </a:r>
            <a:r>
              <a:rPr lang="ru-RU" sz="2600" dirty="0" smtClean="0">
                <a:solidFill>
                  <a:schemeClr val="tx1">
                    <a:lumMod val="95000"/>
                    <a:lumOff val="5000"/>
                  </a:schemeClr>
                </a:solidFill>
                <a:latin typeface="Times New Roman" pitchFamily="18" charset="0"/>
                <a:cs typeface="Times New Roman" pitchFamily="18" charset="0"/>
              </a:rPr>
              <a:t>= НИ/</a:t>
            </a:r>
            <a:r>
              <a:rPr lang="ru-RU" sz="2600" dirty="0" err="1" smtClean="0">
                <a:solidFill>
                  <a:schemeClr val="tx1">
                    <a:lumMod val="95000"/>
                    <a:lumOff val="5000"/>
                  </a:schemeClr>
                </a:solidFill>
                <a:latin typeface="Times New Roman" pitchFamily="18" charset="0"/>
                <a:cs typeface="Times New Roman" pitchFamily="18" charset="0"/>
              </a:rPr>
              <a:t>ВБ</a:t>
            </a:r>
            <a:r>
              <a:rPr lang="ru-RU" sz="2600" baseline="-25000" dirty="0" err="1" smtClean="0">
                <a:solidFill>
                  <a:schemeClr val="tx1">
                    <a:lumMod val="95000"/>
                    <a:lumOff val="5000"/>
                  </a:schemeClr>
                </a:solidFill>
                <a:latin typeface="Times New Roman" pitchFamily="18" charset="0"/>
                <a:cs typeface="Times New Roman" pitchFamily="18" charset="0"/>
              </a:rPr>
              <a:t>среднегод</a:t>
            </a:r>
            <a:r>
              <a:rPr lang="ru-RU" sz="2600" dirty="0" smtClean="0">
                <a:solidFill>
                  <a:schemeClr val="tx1">
                    <a:lumMod val="95000"/>
                    <a:lumOff val="5000"/>
                  </a:schemeClr>
                </a:solidFill>
                <a:latin typeface="Times New Roman" pitchFamily="18" charset="0"/>
                <a:cs typeface="Times New Roman" pitchFamily="18" charset="0"/>
              </a:rPr>
              <a:t>. </a:t>
            </a:r>
            <a:r>
              <a:rPr lang="ru-RU" sz="2600" dirty="0" smtClean="0">
                <a:solidFill>
                  <a:schemeClr val="tx1">
                    <a:lumMod val="95000"/>
                    <a:lumOff val="5000"/>
                  </a:schemeClr>
                </a:solidFill>
                <a:latin typeface="Times New Roman" pitchFamily="18" charset="0"/>
                <a:cs typeface="Times New Roman" pitchFamily="18" charset="0"/>
              </a:rPr>
              <a:t>, </a:t>
            </a:r>
            <a:r>
              <a:rPr lang="ru-RU" sz="2600" dirty="0" err="1" smtClean="0">
                <a:solidFill>
                  <a:schemeClr val="tx1">
                    <a:lumMod val="95000"/>
                    <a:lumOff val="5000"/>
                  </a:schemeClr>
                </a:solidFill>
                <a:latin typeface="Times New Roman" pitchFamily="18" charset="0"/>
                <a:cs typeface="Times New Roman" pitchFamily="18" charset="0"/>
              </a:rPr>
              <a:t>НБск</a:t>
            </a:r>
            <a:r>
              <a:rPr lang="ru-RU" sz="2600" dirty="0" smtClean="0">
                <a:solidFill>
                  <a:schemeClr val="tx1">
                    <a:lumMod val="95000"/>
                    <a:lumOff val="5000"/>
                  </a:schemeClr>
                </a:solidFill>
                <a:latin typeface="Times New Roman" pitchFamily="18" charset="0"/>
                <a:cs typeface="Times New Roman" pitchFamily="18" charset="0"/>
              </a:rPr>
              <a:t> </a:t>
            </a:r>
            <a:r>
              <a:rPr lang="ru-RU" sz="2600" dirty="0" smtClean="0">
                <a:solidFill>
                  <a:schemeClr val="tx1">
                    <a:lumMod val="95000"/>
                    <a:lumOff val="5000"/>
                  </a:schemeClr>
                </a:solidFill>
                <a:latin typeface="Times New Roman" pitchFamily="18" charset="0"/>
                <a:cs typeface="Times New Roman" pitchFamily="18" charset="0"/>
              </a:rPr>
              <a:t>= НИ/СК </a:t>
            </a:r>
            <a:r>
              <a:rPr lang="ru-RU" sz="2600" baseline="-25000" dirty="0" err="1" smtClean="0">
                <a:solidFill>
                  <a:schemeClr val="tx1">
                    <a:lumMod val="95000"/>
                    <a:lumOff val="5000"/>
                  </a:schemeClr>
                </a:solidFill>
                <a:latin typeface="Times New Roman" pitchFamily="18" charset="0"/>
                <a:cs typeface="Times New Roman" pitchFamily="18" charset="0"/>
              </a:rPr>
              <a:t>среднегод</a:t>
            </a:r>
            <a:r>
              <a:rPr lang="ru-RU" sz="2600" dirty="0" smtClean="0">
                <a:solidFill>
                  <a:schemeClr val="tx1">
                    <a:lumMod val="95000"/>
                    <a:lumOff val="5000"/>
                  </a:schemeClr>
                </a:solidFill>
                <a:latin typeface="Times New Roman" pitchFamily="18" charset="0"/>
                <a:cs typeface="Times New Roman" pitchFamily="18" charset="0"/>
              </a:rPr>
              <a:t>, </a:t>
            </a:r>
            <a:r>
              <a:rPr lang="ru-RU" sz="2600" dirty="0" err="1" smtClean="0">
                <a:solidFill>
                  <a:schemeClr val="tx1">
                    <a:lumMod val="95000"/>
                    <a:lumOff val="5000"/>
                  </a:schemeClr>
                </a:solidFill>
                <a:latin typeface="Times New Roman" pitchFamily="18" charset="0"/>
                <a:cs typeface="Times New Roman" pitchFamily="18" charset="0"/>
              </a:rPr>
              <a:t>НБп</a:t>
            </a:r>
            <a:r>
              <a:rPr lang="ru-RU" sz="2600" dirty="0" smtClean="0">
                <a:solidFill>
                  <a:schemeClr val="tx1">
                    <a:lumMod val="95000"/>
                    <a:lumOff val="5000"/>
                  </a:schemeClr>
                </a:solidFill>
                <a:latin typeface="Times New Roman" pitchFamily="18" charset="0"/>
                <a:cs typeface="Times New Roman" pitchFamily="18" charset="0"/>
              </a:rPr>
              <a:t> </a:t>
            </a:r>
            <a:r>
              <a:rPr lang="ru-RU" sz="2600" dirty="0" smtClean="0">
                <a:solidFill>
                  <a:schemeClr val="tx1">
                    <a:lumMod val="95000"/>
                    <a:lumOff val="5000"/>
                  </a:schemeClr>
                </a:solidFill>
                <a:latin typeface="Times New Roman" pitchFamily="18" charset="0"/>
                <a:cs typeface="Times New Roman" pitchFamily="18" charset="0"/>
              </a:rPr>
              <a:t>= </a:t>
            </a:r>
            <a:r>
              <a:rPr lang="ru-RU" sz="2600" dirty="0" smtClean="0">
                <a:solidFill>
                  <a:schemeClr val="tx1">
                    <a:lumMod val="95000"/>
                    <a:lumOff val="5000"/>
                  </a:schemeClr>
                </a:solidFill>
                <a:latin typeface="Times New Roman" pitchFamily="18" charset="0"/>
                <a:cs typeface="Times New Roman" pitchFamily="18" charset="0"/>
              </a:rPr>
              <a:t>НИ/П,</a:t>
            </a:r>
            <a:endParaRPr lang="ru-RU" sz="2600" dirty="0" smtClean="0">
              <a:solidFill>
                <a:schemeClr val="tx1">
                  <a:lumMod val="95000"/>
                  <a:lumOff val="5000"/>
                </a:schemeClr>
              </a:solidFill>
              <a:latin typeface="Times New Roman" pitchFamily="18" charset="0"/>
              <a:cs typeface="Times New Roman" pitchFamily="18" charset="0"/>
            </a:endParaRPr>
          </a:p>
          <a:p>
            <a:r>
              <a:rPr lang="ru-RU" sz="2600" dirty="0" smtClean="0">
                <a:solidFill>
                  <a:schemeClr val="tx1">
                    <a:lumMod val="95000"/>
                    <a:lumOff val="5000"/>
                  </a:schemeClr>
                </a:solidFill>
                <a:latin typeface="Times New Roman" pitchFamily="18" charset="0"/>
                <a:cs typeface="Times New Roman" pitchFamily="18" charset="0"/>
              </a:rPr>
              <a:t>где, НИ - налоговые </a:t>
            </a:r>
            <a:r>
              <a:rPr lang="ru-RU" sz="2600" dirty="0" smtClean="0">
                <a:solidFill>
                  <a:schemeClr val="tx1">
                    <a:lumMod val="95000"/>
                    <a:lumOff val="5000"/>
                  </a:schemeClr>
                </a:solidFill>
                <a:latin typeface="Times New Roman" pitchFamily="18" charset="0"/>
                <a:cs typeface="Times New Roman" pitchFamily="18" charset="0"/>
              </a:rPr>
              <a:t>издержки;   </a:t>
            </a:r>
            <a:r>
              <a:rPr lang="ru-RU" sz="2600" dirty="0" err="1" smtClean="0">
                <a:solidFill>
                  <a:schemeClr val="tx1">
                    <a:lumMod val="95000"/>
                    <a:lumOff val="5000"/>
                  </a:schemeClr>
                </a:solidFill>
                <a:latin typeface="Times New Roman" pitchFamily="18" charset="0"/>
                <a:cs typeface="Times New Roman" pitchFamily="18" charset="0"/>
              </a:rPr>
              <a:t>Вр</a:t>
            </a:r>
            <a:r>
              <a:rPr lang="ru-RU" sz="2600" dirty="0" smtClean="0">
                <a:solidFill>
                  <a:schemeClr val="tx1">
                    <a:lumMod val="95000"/>
                    <a:lumOff val="5000"/>
                  </a:schemeClr>
                </a:solidFill>
                <a:latin typeface="Times New Roman" pitchFamily="18" charset="0"/>
                <a:cs typeface="Times New Roman" pitchFamily="18" charset="0"/>
              </a:rPr>
              <a:t> </a:t>
            </a:r>
            <a:r>
              <a:rPr lang="ru-RU" sz="2600" dirty="0" smtClean="0">
                <a:solidFill>
                  <a:schemeClr val="tx1">
                    <a:lumMod val="95000"/>
                    <a:lumOff val="5000"/>
                  </a:schemeClr>
                </a:solidFill>
                <a:latin typeface="Times New Roman" pitchFamily="18" charset="0"/>
                <a:cs typeface="Times New Roman" pitchFamily="18" charset="0"/>
              </a:rPr>
              <a:t>- выручка от реализации;</a:t>
            </a:r>
          </a:p>
          <a:p>
            <a:r>
              <a:rPr lang="ru-RU" sz="2600" dirty="0" err="1" smtClean="0">
                <a:solidFill>
                  <a:schemeClr val="tx1">
                    <a:lumMod val="95000"/>
                    <a:lumOff val="5000"/>
                  </a:schemeClr>
                </a:solidFill>
                <a:latin typeface="Times New Roman" pitchFamily="18" charset="0"/>
                <a:cs typeface="Times New Roman" pitchFamily="18" charset="0"/>
              </a:rPr>
              <a:t>Б</a:t>
            </a:r>
            <a:r>
              <a:rPr lang="ru-RU" sz="2600" baseline="-25000" dirty="0" err="1" smtClean="0">
                <a:solidFill>
                  <a:schemeClr val="tx1">
                    <a:lumMod val="95000"/>
                    <a:lumOff val="5000"/>
                  </a:schemeClr>
                </a:solidFill>
                <a:latin typeface="Times New Roman" pitchFamily="18" charset="0"/>
                <a:cs typeface="Times New Roman" pitchFamily="18" charset="0"/>
              </a:rPr>
              <a:t>среднегод</a:t>
            </a:r>
            <a:r>
              <a:rPr lang="ru-RU" sz="2600" dirty="0" smtClean="0">
                <a:solidFill>
                  <a:schemeClr val="tx1">
                    <a:lumMod val="95000"/>
                    <a:lumOff val="5000"/>
                  </a:schemeClr>
                </a:solidFill>
                <a:latin typeface="Times New Roman" pitchFamily="18" charset="0"/>
                <a:cs typeface="Times New Roman" pitchFamily="18" charset="0"/>
              </a:rPr>
              <a:t>.- среднегодовая валюта баланса;</a:t>
            </a:r>
          </a:p>
          <a:p>
            <a:r>
              <a:rPr lang="ru-RU" sz="2600" dirty="0" err="1" smtClean="0">
                <a:solidFill>
                  <a:schemeClr val="tx1">
                    <a:lumMod val="95000"/>
                    <a:lumOff val="5000"/>
                  </a:schemeClr>
                </a:solidFill>
                <a:latin typeface="Times New Roman" pitchFamily="18" charset="0"/>
                <a:cs typeface="Times New Roman" pitchFamily="18" charset="0"/>
              </a:rPr>
              <a:t>СК</a:t>
            </a:r>
            <a:r>
              <a:rPr lang="ru-RU" sz="2600" baseline="-25000" dirty="0" err="1" smtClean="0">
                <a:solidFill>
                  <a:schemeClr val="tx1">
                    <a:lumMod val="95000"/>
                    <a:lumOff val="5000"/>
                  </a:schemeClr>
                </a:solidFill>
                <a:latin typeface="Times New Roman" pitchFamily="18" charset="0"/>
                <a:cs typeface="Times New Roman" pitchFamily="18" charset="0"/>
              </a:rPr>
              <a:t>среднегод</a:t>
            </a:r>
            <a:r>
              <a:rPr lang="ru-RU" sz="2600" dirty="0" smtClean="0">
                <a:solidFill>
                  <a:schemeClr val="tx1">
                    <a:lumMod val="95000"/>
                    <a:lumOff val="5000"/>
                  </a:schemeClr>
                </a:solidFill>
                <a:latin typeface="Times New Roman" pitchFamily="18" charset="0"/>
                <a:cs typeface="Times New Roman" pitchFamily="18" charset="0"/>
              </a:rPr>
              <a:t>.- среднегодовая сумма собственного </a:t>
            </a:r>
            <a:r>
              <a:rPr lang="ru-RU" sz="2600" dirty="0" smtClean="0">
                <a:solidFill>
                  <a:schemeClr val="tx1">
                    <a:lumMod val="95000"/>
                    <a:lumOff val="5000"/>
                  </a:schemeClr>
                </a:solidFill>
                <a:latin typeface="Times New Roman" pitchFamily="18" charset="0"/>
                <a:cs typeface="Times New Roman" pitchFamily="18" charset="0"/>
              </a:rPr>
              <a:t>капитала; П </a:t>
            </a:r>
            <a:r>
              <a:rPr lang="ru-RU" sz="2600" dirty="0" smtClean="0">
                <a:solidFill>
                  <a:schemeClr val="tx1">
                    <a:lumMod val="95000"/>
                    <a:lumOff val="5000"/>
                  </a:schemeClr>
                </a:solidFill>
                <a:latin typeface="Times New Roman" pitchFamily="18" charset="0"/>
                <a:cs typeface="Times New Roman" pitchFamily="18" charset="0"/>
              </a:rPr>
              <a:t>- прибыль до налогообложения.</a:t>
            </a:r>
          </a:p>
          <a:p>
            <a:endParaRPr lang="ru-RU" dirty="0">
              <a:solidFill>
                <a:schemeClr val="tx1">
                  <a:lumMod val="95000"/>
                  <a:lumOff val="5000"/>
                </a:schemeClr>
              </a:solidFill>
            </a:endParaRPr>
          </a:p>
        </p:txBody>
      </p:sp>
      <p:pic>
        <p:nvPicPr>
          <p:cNvPr id="4" name="Picture 1"/>
          <p:cNvPicPr>
            <a:picLocks noChangeAspect="1" noChangeArrowheads="1"/>
          </p:cNvPicPr>
          <p:nvPr/>
        </p:nvPicPr>
        <p:blipFill>
          <a:blip r:embed="rId2" cstate="print"/>
          <a:srcRect/>
          <a:stretch>
            <a:fillRect/>
          </a:stretch>
        </p:blipFill>
        <p:spPr bwMode="auto">
          <a:xfrm>
            <a:off x="7429520" y="5643578"/>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72462" y="6143644"/>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1538" y="286605"/>
            <a:ext cx="7295222" cy="499190"/>
          </a:xfrm>
        </p:spPr>
        <p:txBody>
          <a:bodyPr>
            <a:normAutofit/>
          </a:bodyPr>
          <a:lstStyle/>
          <a:p>
            <a:r>
              <a:rPr lang="ru-RU" sz="2800" b="1" dirty="0" smtClean="0">
                <a:solidFill>
                  <a:schemeClr val="tx1">
                    <a:lumMod val="85000"/>
                    <a:lumOff val="15000"/>
                  </a:schemeClr>
                </a:solidFill>
                <a:latin typeface="Times New Roman" pitchFamily="18" charset="0"/>
                <a:cs typeface="Times New Roman" pitchFamily="18" charset="0"/>
              </a:rPr>
              <a:t>Методики определения налогового бремени</a:t>
            </a:r>
            <a:endParaRPr lang="ru-RU" sz="2800" dirty="0"/>
          </a:p>
        </p:txBody>
      </p:sp>
      <p:sp>
        <p:nvSpPr>
          <p:cNvPr id="3" name="Содержимое 2"/>
          <p:cNvSpPr>
            <a:spLocks noGrp="1"/>
          </p:cNvSpPr>
          <p:nvPr>
            <p:ph idx="1"/>
          </p:nvPr>
        </p:nvSpPr>
        <p:spPr>
          <a:xfrm>
            <a:off x="642910" y="785794"/>
            <a:ext cx="8001056" cy="5286412"/>
          </a:xfrm>
        </p:spPr>
        <p:txBody>
          <a:bodyPr>
            <a:normAutofit lnSpcReduction="10000"/>
          </a:bodyPr>
          <a:lstStyle/>
          <a:p>
            <a:r>
              <a:rPr lang="ru-RU" dirty="0" smtClean="0">
                <a:solidFill>
                  <a:schemeClr val="tx1">
                    <a:lumMod val="95000"/>
                    <a:lumOff val="5000"/>
                  </a:schemeClr>
                </a:solidFill>
                <a:latin typeface="Times New Roman" pitchFamily="18" charset="0"/>
                <a:cs typeface="Times New Roman" pitchFamily="18" charset="0"/>
              </a:rPr>
              <a:t>Более конкретные и информативные частные показатели, характеризующие налоговую нагрузку экономического субъекта, вычисляются по источникам возмещения: себестоимости, выручки от реализации, финансовых результатов, чистой прибыли и фондов специального назначения.</a:t>
            </a:r>
          </a:p>
          <a:p>
            <a:r>
              <a:rPr lang="ru-RU" dirty="0" smtClean="0">
                <a:solidFill>
                  <a:schemeClr val="tx1">
                    <a:lumMod val="95000"/>
                    <a:lumOff val="5000"/>
                  </a:schemeClr>
                </a:solidFill>
                <a:latin typeface="Times New Roman" pitchFamily="18" charset="0"/>
                <a:cs typeface="Times New Roman" pitchFamily="18" charset="0"/>
              </a:rPr>
              <a:t>В соответствии с перечисленными источниками формируется четыре группы (последние два источника рассматриваются вместе) налоговых издержек.</a:t>
            </a:r>
          </a:p>
          <a:p>
            <a:r>
              <a:rPr lang="ru-RU" dirty="0" smtClean="0">
                <a:solidFill>
                  <a:schemeClr val="tx1">
                    <a:lumMod val="95000"/>
                    <a:lumOff val="5000"/>
                  </a:schemeClr>
                </a:solidFill>
                <a:latin typeface="Times New Roman" pitchFamily="18" charset="0"/>
                <a:cs typeface="Times New Roman" pitchFamily="18" charset="0"/>
              </a:rPr>
              <a:t>Налоговая нагрузка в данном случае определяется как соотношение налоговых издержек к соответствующей группе по источнику покрытия.</a:t>
            </a:r>
          </a:p>
          <a:p>
            <a:pPr lvl="0"/>
            <a:r>
              <a:rPr lang="ru-RU" dirty="0" smtClean="0">
                <a:solidFill>
                  <a:schemeClr val="tx1">
                    <a:lumMod val="95000"/>
                    <a:lumOff val="5000"/>
                  </a:schemeClr>
                </a:solidFill>
                <a:latin typeface="Times New Roman" pitchFamily="18" charset="0"/>
                <a:cs typeface="Times New Roman" pitchFamily="18" charset="0"/>
              </a:rPr>
              <a:t>нагрузку экономического субъекта: </a:t>
            </a:r>
          </a:p>
          <a:p>
            <a:pPr lvl="0">
              <a:buFont typeface="Wingdings" pitchFamily="2" charset="2"/>
              <a:buChar char="§"/>
            </a:pPr>
            <a:r>
              <a:rPr lang="ru-RU" dirty="0" smtClean="0">
                <a:solidFill>
                  <a:schemeClr val="tx1">
                    <a:lumMod val="95000"/>
                    <a:lumOff val="5000"/>
                  </a:schemeClr>
                </a:solidFill>
                <a:latin typeface="Times New Roman" pitchFamily="18" charset="0"/>
                <a:cs typeface="Times New Roman" pitchFamily="18" charset="0"/>
              </a:rPr>
              <a:t>налоговая нагрузка на реализацию (</a:t>
            </a:r>
            <a:r>
              <a:rPr lang="ru-RU" dirty="0" err="1" smtClean="0">
                <a:solidFill>
                  <a:schemeClr val="tx1">
                    <a:lumMod val="95000"/>
                    <a:lumOff val="5000"/>
                  </a:schemeClr>
                </a:solidFill>
                <a:latin typeface="Times New Roman" pitchFamily="18" charset="0"/>
                <a:cs typeface="Times New Roman" pitchFamily="18" charset="0"/>
              </a:rPr>
              <a:t>НБр</a:t>
            </a:r>
            <a:r>
              <a:rPr lang="ru-RU" dirty="0" smtClean="0">
                <a:solidFill>
                  <a:schemeClr val="tx1">
                    <a:lumMod val="95000"/>
                    <a:lumOff val="5000"/>
                  </a:schemeClr>
                </a:solidFill>
                <a:latin typeface="Times New Roman" pitchFamily="18" charset="0"/>
                <a:cs typeface="Times New Roman" pitchFamily="18" charset="0"/>
              </a:rPr>
              <a:t>); </a:t>
            </a:r>
          </a:p>
          <a:p>
            <a:pPr lvl="0">
              <a:buFont typeface="Wingdings" pitchFamily="2" charset="2"/>
              <a:buChar char="§"/>
            </a:pPr>
            <a:r>
              <a:rPr lang="ru-RU" dirty="0" smtClean="0">
                <a:solidFill>
                  <a:schemeClr val="tx1">
                    <a:lumMod val="95000"/>
                    <a:lumOff val="5000"/>
                  </a:schemeClr>
                </a:solidFill>
                <a:latin typeface="Times New Roman" pitchFamily="18" charset="0"/>
                <a:cs typeface="Times New Roman" pitchFamily="18" charset="0"/>
              </a:rPr>
              <a:t>налоговая нагрузка на себестоимость (</a:t>
            </a:r>
            <a:r>
              <a:rPr lang="ru-RU" dirty="0" err="1" smtClean="0">
                <a:solidFill>
                  <a:schemeClr val="tx1">
                    <a:lumMod val="95000"/>
                    <a:lumOff val="5000"/>
                  </a:schemeClr>
                </a:solidFill>
                <a:latin typeface="Times New Roman" pitchFamily="18" charset="0"/>
                <a:cs typeface="Times New Roman" pitchFamily="18" charset="0"/>
              </a:rPr>
              <a:t>НБс</a:t>
            </a:r>
            <a:r>
              <a:rPr lang="ru-RU" dirty="0" smtClean="0">
                <a:solidFill>
                  <a:schemeClr val="tx1">
                    <a:lumMod val="95000"/>
                    <a:lumOff val="5000"/>
                  </a:schemeClr>
                </a:solidFill>
                <a:latin typeface="Times New Roman" pitchFamily="18" charset="0"/>
                <a:cs typeface="Times New Roman" pitchFamily="18" charset="0"/>
              </a:rPr>
              <a:t>);</a:t>
            </a:r>
          </a:p>
          <a:p>
            <a:pPr lvl="0">
              <a:buFont typeface="Wingdings" pitchFamily="2" charset="2"/>
              <a:buChar char="§"/>
            </a:pPr>
            <a:r>
              <a:rPr lang="ru-RU" dirty="0" smtClean="0">
                <a:solidFill>
                  <a:schemeClr val="tx1">
                    <a:lumMod val="95000"/>
                    <a:lumOff val="5000"/>
                  </a:schemeClr>
                </a:solidFill>
                <a:latin typeface="Times New Roman" pitchFamily="18" charset="0"/>
                <a:cs typeface="Times New Roman" pitchFamily="18" charset="0"/>
              </a:rPr>
              <a:t>налоговая нагрузка на прибыль до налогообложения (</a:t>
            </a:r>
            <a:r>
              <a:rPr lang="ru-RU" dirty="0" err="1" smtClean="0">
                <a:solidFill>
                  <a:schemeClr val="tx1">
                    <a:lumMod val="95000"/>
                    <a:lumOff val="5000"/>
                  </a:schemeClr>
                </a:solidFill>
                <a:latin typeface="Times New Roman" pitchFamily="18" charset="0"/>
                <a:cs typeface="Times New Roman" pitchFamily="18" charset="0"/>
              </a:rPr>
              <a:t>НБфр</a:t>
            </a:r>
            <a:r>
              <a:rPr lang="ru-RU" dirty="0" smtClean="0">
                <a:solidFill>
                  <a:schemeClr val="tx1">
                    <a:lumMod val="95000"/>
                    <a:lumOff val="5000"/>
                  </a:schemeClr>
                </a:solidFill>
                <a:latin typeface="Times New Roman" pitchFamily="18" charset="0"/>
                <a:cs typeface="Times New Roman" pitchFamily="18" charset="0"/>
              </a:rPr>
              <a:t>);</a:t>
            </a:r>
          </a:p>
          <a:p>
            <a:pPr lvl="0">
              <a:buFont typeface="Wingdings" pitchFamily="2" charset="2"/>
              <a:buChar char="§"/>
            </a:pPr>
            <a:r>
              <a:rPr lang="ru-RU" dirty="0" smtClean="0">
                <a:solidFill>
                  <a:schemeClr val="tx1">
                    <a:lumMod val="95000"/>
                    <a:lumOff val="5000"/>
                  </a:schemeClr>
                </a:solidFill>
                <a:latin typeface="Times New Roman" pitchFamily="18" charset="0"/>
                <a:cs typeface="Times New Roman" pitchFamily="18" charset="0"/>
              </a:rPr>
              <a:t>налоговая нагрузка на чистую прибыль и фонды специального назначения (</a:t>
            </a:r>
            <a:r>
              <a:rPr lang="ru-RU" dirty="0" err="1" smtClean="0">
                <a:solidFill>
                  <a:schemeClr val="tx1">
                    <a:lumMod val="95000"/>
                    <a:lumOff val="5000"/>
                  </a:schemeClr>
                </a:solidFill>
                <a:latin typeface="Times New Roman" pitchFamily="18" charset="0"/>
                <a:cs typeface="Times New Roman" pitchFamily="18" charset="0"/>
              </a:rPr>
              <a:t>НБчп</a:t>
            </a:r>
            <a:r>
              <a:rPr lang="ru-RU" dirty="0" smtClean="0">
                <a:solidFill>
                  <a:schemeClr val="tx1">
                    <a:lumMod val="95000"/>
                    <a:lumOff val="5000"/>
                  </a:schemeClr>
                </a:solidFill>
                <a:latin typeface="Times New Roman" pitchFamily="18" charset="0"/>
                <a:cs typeface="Times New Roman" pitchFamily="18" charset="0"/>
              </a:rPr>
              <a:t>).</a:t>
            </a:r>
          </a:p>
          <a:p>
            <a:endParaRPr lang="ru-RU" dirty="0">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500958" y="557214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72462" y="6072206"/>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0100" y="0"/>
            <a:ext cx="7152346" cy="714356"/>
          </a:xfrm>
        </p:spPr>
        <p:txBody>
          <a:bodyPr>
            <a:normAutofit/>
          </a:bodyPr>
          <a:lstStyle/>
          <a:p>
            <a:r>
              <a:rPr lang="ru-RU" sz="2800" b="1" dirty="0" smtClean="0">
                <a:solidFill>
                  <a:schemeClr val="tx1">
                    <a:lumMod val="85000"/>
                    <a:lumOff val="15000"/>
                  </a:schemeClr>
                </a:solidFill>
                <a:latin typeface="Times New Roman" pitchFamily="18" charset="0"/>
                <a:cs typeface="Times New Roman" pitchFamily="18" charset="0"/>
              </a:rPr>
              <a:t>Методики определения налогового бремени</a:t>
            </a:r>
            <a:endParaRPr lang="ru-RU" sz="2800" dirty="0"/>
          </a:p>
        </p:txBody>
      </p:sp>
      <p:sp>
        <p:nvSpPr>
          <p:cNvPr id="3" name="Содержимое 2"/>
          <p:cNvSpPr>
            <a:spLocks noGrp="1"/>
          </p:cNvSpPr>
          <p:nvPr>
            <p:ph idx="1"/>
          </p:nvPr>
        </p:nvSpPr>
        <p:spPr>
          <a:xfrm>
            <a:off x="357158" y="714356"/>
            <a:ext cx="8286808" cy="5154738"/>
          </a:xfrm>
        </p:spPr>
        <p:txBody>
          <a:bodyPr>
            <a:noAutofit/>
          </a:bodyPr>
          <a:lstStyle/>
          <a:p>
            <a:r>
              <a:rPr lang="ru-RU" dirty="0" smtClean="0">
                <a:latin typeface="Times New Roman" pitchFamily="18" charset="0"/>
                <a:cs typeface="Times New Roman" pitchFamily="18" charset="0"/>
              </a:rPr>
              <a:t>Для расчета этих показателей применяются следующие формулы:</a:t>
            </a:r>
          </a:p>
          <a:p>
            <a:r>
              <a:rPr lang="ru-RU" dirty="0" err="1" smtClean="0">
                <a:latin typeface="Times New Roman" pitchFamily="18" charset="0"/>
                <a:cs typeface="Times New Roman" pitchFamily="18" charset="0"/>
              </a:rPr>
              <a:t>НБр</a:t>
            </a:r>
            <a:r>
              <a:rPr lang="ru-RU"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НИр</a:t>
            </a:r>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Вр</a:t>
            </a:r>
            <a:r>
              <a:rPr lang="ru-RU"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НБс</a:t>
            </a:r>
            <a:r>
              <a:rPr lang="ru-RU"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НИс</a:t>
            </a:r>
            <a:r>
              <a:rPr lang="ru-RU" dirty="0" smtClean="0">
                <a:latin typeface="Times New Roman" pitchFamily="18" charset="0"/>
                <a:cs typeface="Times New Roman" pitchFamily="18" charset="0"/>
              </a:rPr>
              <a:t>/Ср </a:t>
            </a:r>
            <a:r>
              <a:rPr lang="ru-RU"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r>
              <a:rPr lang="ru-RU" dirty="0" err="1" smtClean="0">
                <a:latin typeface="Times New Roman" pitchFamily="18" charset="0"/>
                <a:cs typeface="Times New Roman" pitchFamily="18" charset="0"/>
              </a:rPr>
              <a:t>НБфр</a:t>
            </a:r>
            <a:r>
              <a:rPr lang="ru-RU"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НИфр</a:t>
            </a:r>
            <a:r>
              <a:rPr lang="ru-RU" dirty="0" smtClean="0">
                <a:latin typeface="Times New Roman" pitchFamily="18" charset="0"/>
                <a:cs typeface="Times New Roman" pitchFamily="18" charset="0"/>
              </a:rPr>
              <a:t>/ФР </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НБчп</a:t>
            </a:r>
            <a:r>
              <a:rPr lang="ru-RU"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НИчп</a:t>
            </a:r>
            <a:r>
              <a:rPr lang="ru-RU" dirty="0" smtClean="0">
                <a:latin typeface="Times New Roman" pitchFamily="18" charset="0"/>
                <a:cs typeface="Times New Roman" pitchFamily="18" charset="0"/>
              </a:rPr>
              <a:t>/ЧП,</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где </a:t>
            </a:r>
            <a:r>
              <a:rPr lang="ru-RU" dirty="0" err="1" smtClean="0">
                <a:latin typeface="Times New Roman" pitchFamily="18" charset="0"/>
                <a:cs typeface="Times New Roman" pitchFamily="18" charset="0"/>
              </a:rPr>
              <a:t>Нир</a:t>
            </a:r>
            <a:r>
              <a:rPr lang="ru-RU" dirty="0" smtClean="0">
                <a:latin typeface="Times New Roman" pitchFamily="18" charset="0"/>
                <a:cs typeface="Times New Roman" pitchFamily="18" charset="0"/>
              </a:rPr>
              <a:t> - налоговые издержки, относимые на счета реализации;</a:t>
            </a:r>
          </a:p>
          <a:p>
            <a:r>
              <a:rPr lang="ru-RU" dirty="0" err="1" smtClean="0">
                <a:latin typeface="Times New Roman" pitchFamily="18" charset="0"/>
                <a:cs typeface="Times New Roman" pitchFamily="18" charset="0"/>
              </a:rPr>
              <a:t>Вр</a:t>
            </a:r>
            <a:r>
              <a:rPr lang="ru-RU" dirty="0" smtClean="0">
                <a:latin typeface="Times New Roman" pitchFamily="18" charset="0"/>
                <a:cs typeface="Times New Roman" pitchFamily="18" charset="0"/>
              </a:rPr>
              <a:t> - выручка от реализации;</a:t>
            </a:r>
          </a:p>
          <a:p>
            <a:r>
              <a:rPr lang="ru-RU" dirty="0" err="1" smtClean="0">
                <a:latin typeface="Times New Roman" pitchFamily="18" charset="0"/>
                <a:cs typeface="Times New Roman" pitchFamily="18" charset="0"/>
              </a:rPr>
              <a:t>Нис</a:t>
            </a:r>
            <a:r>
              <a:rPr lang="ru-RU" dirty="0" smtClean="0">
                <a:latin typeface="Times New Roman" pitchFamily="18" charset="0"/>
                <a:cs typeface="Times New Roman" pitchFamily="18" charset="0"/>
              </a:rPr>
              <a:t> - налоговые издержки, относимые на себестоимость реализованных товаров, работ, услуг;</a:t>
            </a:r>
          </a:p>
          <a:p>
            <a:r>
              <a:rPr lang="ru-RU" dirty="0" smtClean="0">
                <a:latin typeface="Times New Roman" pitchFamily="18" charset="0"/>
                <a:cs typeface="Times New Roman" pitchFamily="18" charset="0"/>
              </a:rPr>
              <a:t>Ср - себестоимость реализованных товаров, работ, услуг;</a:t>
            </a:r>
          </a:p>
          <a:p>
            <a:r>
              <a:rPr lang="ru-RU" dirty="0" err="1" smtClean="0">
                <a:latin typeface="Times New Roman" pitchFamily="18" charset="0"/>
                <a:cs typeface="Times New Roman" pitchFamily="18" charset="0"/>
              </a:rPr>
              <a:t>НИфр</a:t>
            </a:r>
            <a:r>
              <a:rPr lang="ru-RU" dirty="0" smtClean="0">
                <a:latin typeface="Times New Roman" pitchFamily="18" charset="0"/>
                <a:cs typeface="Times New Roman" pitchFamily="18" charset="0"/>
              </a:rPr>
              <a:t> - налоговые издержки, относимые на счета финансовых результатов;</a:t>
            </a:r>
          </a:p>
          <a:p>
            <a:r>
              <a:rPr lang="ru-RU" dirty="0" smtClean="0">
                <a:latin typeface="Times New Roman" pitchFamily="18" charset="0"/>
                <a:cs typeface="Times New Roman" pitchFamily="18" charset="0"/>
              </a:rPr>
              <a:t>ФР - положительный финансовый результат от реализации товаров, работ, услуг;</a:t>
            </a:r>
          </a:p>
          <a:p>
            <a:r>
              <a:rPr lang="ru-RU" dirty="0" err="1" smtClean="0">
                <a:latin typeface="Times New Roman" pitchFamily="18" charset="0"/>
                <a:cs typeface="Times New Roman" pitchFamily="18" charset="0"/>
              </a:rPr>
              <a:t>НИчп</a:t>
            </a:r>
            <a:r>
              <a:rPr lang="ru-RU" dirty="0" smtClean="0">
                <a:latin typeface="Times New Roman" pitchFamily="18" charset="0"/>
                <a:cs typeface="Times New Roman" pitchFamily="18" charset="0"/>
              </a:rPr>
              <a:t> - налоговые издержки, относимые на чистую прибыль;</a:t>
            </a:r>
          </a:p>
          <a:p>
            <a:r>
              <a:rPr lang="ru-RU" dirty="0" smtClean="0">
                <a:latin typeface="Times New Roman" pitchFamily="18" charset="0"/>
                <a:cs typeface="Times New Roman" pitchFamily="18" charset="0"/>
              </a:rPr>
              <a:t>ЧП - чистая прибыль экономического субъекта.</a:t>
            </a:r>
          </a:p>
          <a:p>
            <a:endParaRPr lang="ru-RU" dirty="0">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960" y="286605"/>
            <a:ext cx="7535254" cy="570628"/>
          </a:xfrm>
        </p:spPr>
        <p:txBody>
          <a:bodyPr>
            <a:normAutofit/>
          </a:bodyPr>
          <a:lstStyle/>
          <a:p>
            <a:r>
              <a:rPr lang="ru-RU" sz="2800" b="1" dirty="0" smtClean="0">
                <a:solidFill>
                  <a:schemeClr val="tx1">
                    <a:lumMod val="85000"/>
                    <a:lumOff val="15000"/>
                  </a:schemeClr>
                </a:solidFill>
                <a:latin typeface="Times New Roman" pitchFamily="18" charset="0"/>
                <a:cs typeface="Times New Roman" pitchFamily="18" charset="0"/>
              </a:rPr>
              <a:t>Методики определения налогового бремени</a:t>
            </a:r>
            <a:endParaRPr lang="ru-RU" sz="2800" dirty="0"/>
          </a:p>
        </p:txBody>
      </p:sp>
      <p:sp>
        <p:nvSpPr>
          <p:cNvPr id="3" name="Содержимое 2"/>
          <p:cNvSpPr>
            <a:spLocks noGrp="1"/>
          </p:cNvSpPr>
          <p:nvPr>
            <p:ph idx="1"/>
          </p:nvPr>
        </p:nvSpPr>
        <p:spPr>
          <a:xfrm>
            <a:off x="822959" y="1357298"/>
            <a:ext cx="7543801" cy="4511796"/>
          </a:xfrm>
        </p:spPr>
        <p:txBody>
          <a:bodyPr>
            <a:normAutofit/>
          </a:bodyPr>
          <a:lstStyle/>
          <a:p>
            <a:r>
              <a:rPr lang="ru-RU" dirty="0" smtClean="0">
                <a:solidFill>
                  <a:schemeClr val="tx1">
                    <a:lumMod val="95000"/>
                    <a:lumOff val="5000"/>
                  </a:schemeClr>
                </a:solidFill>
                <a:latin typeface="Times New Roman" pitchFamily="18" charset="0"/>
                <a:cs typeface="Times New Roman" pitchFamily="18" charset="0"/>
              </a:rPr>
              <a:t>Кроме того, при необходимости, по данной методике может быть рассчитана налоговая нагрузка в расчете на одного работника.</a:t>
            </a:r>
          </a:p>
          <a:p>
            <a:r>
              <a:rPr lang="ru-RU" dirty="0" smtClean="0">
                <a:solidFill>
                  <a:schemeClr val="tx1">
                    <a:lumMod val="95000"/>
                    <a:lumOff val="5000"/>
                  </a:schemeClr>
                </a:solidFill>
                <a:latin typeface="Times New Roman" pitchFamily="18" charset="0"/>
                <a:cs typeface="Times New Roman" pitchFamily="18" charset="0"/>
              </a:rPr>
              <a:t>Этот показатель, сравниваемый с показателями средней заработной платы и прибыли на одного работника, позволяет оценить вклад отдельного работника в формирование прибыли экономического субъекта, налоговых платежей в бюджет и во внебюджетные фонды и собственного дохода.</a:t>
            </a:r>
          </a:p>
          <a:p>
            <a:r>
              <a:rPr lang="ru-RU" dirty="0" smtClean="0">
                <a:solidFill>
                  <a:schemeClr val="tx1">
                    <a:lumMod val="95000"/>
                    <a:lumOff val="5000"/>
                  </a:schemeClr>
                </a:solidFill>
                <a:latin typeface="Times New Roman" pitchFamily="18" charset="0"/>
                <a:cs typeface="Times New Roman" pitchFamily="18" charset="0"/>
              </a:rPr>
              <a:t>Достоинством данной методики является то, что она позволяет с различной степенью детализации, в зависимости от поставленной управленческой задачи, рассчитать налоговую нагрузку, а также то, что она может применяться экономическими субъектами любых отраслей народного хозяйства.</a:t>
            </a:r>
          </a:p>
          <a:p>
            <a:endParaRPr lang="ru-RU" dirty="0">
              <a:solidFill>
                <a:schemeClr val="tx1">
                  <a:lumMod val="95000"/>
                  <a:lumOff val="5000"/>
                </a:schemeClr>
              </a:solidFill>
              <a:latin typeface="Times New Roman" pitchFamily="18" charset="0"/>
              <a:cs typeface="Times New Roman" pitchFamily="18" charset="0"/>
            </a:endParaRPr>
          </a:p>
        </p:txBody>
      </p:sp>
      <p:pic>
        <p:nvPicPr>
          <p:cNvPr id="4"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4414" y="286604"/>
            <a:ext cx="7152346" cy="570627"/>
          </a:xfrm>
        </p:spPr>
        <p:txBody>
          <a:bodyPr>
            <a:normAutofit/>
          </a:bodyPr>
          <a:lstStyle/>
          <a:p>
            <a:r>
              <a:rPr lang="ru-RU" sz="2800" b="1" dirty="0" smtClean="0">
                <a:solidFill>
                  <a:schemeClr val="tx1">
                    <a:lumMod val="85000"/>
                    <a:lumOff val="15000"/>
                  </a:schemeClr>
                </a:solidFill>
                <a:latin typeface="Times New Roman" pitchFamily="18" charset="0"/>
                <a:cs typeface="Times New Roman" pitchFamily="18" charset="0"/>
              </a:rPr>
              <a:t>Методики определения налогового бремени</a:t>
            </a:r>
            <a:endParaRPr lang="ru-RU" sz="2800" dirty="0"/>
          </a:p>
        </p:txBody>
      </p:sp>
      <p:sp>
        <p:nvSpPr>
          <p:cNvPr id="3" name="Содержимое 2"/>
          <p:cNvSpPr>
            <a:spLocks noGrp="1"/>
          </p:cNvSpPr>
          <p:nvPr>
            <p:ph idx="1"/>
          </p:nvPr>
        </p:nvSpPr>
        <p:spPr>
          <a:xfrm>
            <a:off x="642910" y="857232"/>
            <a:ext cx="8001055" cy="5143536"/>
          </a:xfrm>
        </p:spPr>
        <p:txBody>
          <a:bodyPr>
            <a:normAutofit/>
          </a:bodyPr>
          <a:lstStyle/>
          <a:p>
            <a:r>
              <a:rPr lang="ru-RU" dirty="0" smtClean="0">
                <a:solidFill>
                  <a:schemeClr val="tx1">
                    <a:lumMod val="95000"/>
                    <a:lumOff val="5000"/>
                  </a:schemeClr>
                </a:solidFill>
              </a:rPr>
              <a:t>Использование при расчетах по этой методике показателей, отражаемых в отчетности экономического субъекта, значительно сокращает процесс расчетов.</a:t>
            </a:r>
          </a:p>
          <a:p>
            <a:r>
              <a:rPr lang="ru-RU" dirty="0" smtClean="0">
                <a:solidFill>
                  <a:schemeClr val="tx1">
                    <a:lumMod val="95000"/>
                    <a:lumOff val="5000"/>
                  </a:schemeClr>
                </a:solidFill>
              </a:rPr>
              <a:t>Специалистам, производящим расчеты налогового бремени для конкретного экономического субъекта, можно рекомендовать комплексный подход к определению налоговой нагрузки и использование всех вышерассмотренных методик.</a:t>
            </a:r>
          </a:p>
          <a:p>
            <a:r>
              <a:rPr lang="ru-RU" dirty="0" smtClean="0">
                <a:solidFill>
                  <a:schemeClr val="tx1">
                    <a:lumMod val="95000"/>
                    <a:lumOff val="5000"/>
                  </a:schemeClr>
                </a:solidFill>
              </a:rPr>
              <a:t>Такой подход позволит не только более точно оценить </a:t>
            </a:r>
            <a:r>
              <a:rPr lang="ru-RU" b="1" dirty="0" smtClean="0">
                <a:solidFill>
                  <a:schemeClr val="tx1">
                    <a:lumMod val="95000"/>
                    <a:lumOff val="5000"/>
                  </a:schemeClr>
                </a:solidFill>
              </a:rPr>
              <a:t>налоговые обязательства </a:t>
            </a:r>
            <a:r>
              <a:rPr lang="ru-RU" dirty="0" smtClean="0">
                <a:solidFill>
                  <a:schemeClr val="tx1">
                    <a:lumMod val="95000"/>
                    <a:lumOff val="5000"/>
                  </a:schemeClr>
                </a:solidFill>
              </a:rPr>
              <a:t>экономического субъекта, но и понять, с чего должна начинаться </a:t>
            </a:r>
            <a:r>
              <a:rPr lang="ru-RU" b="1" i="1" dirty="0" smtClean="0">
                <a:solidFill>
                  <a:schemeClr val="tx1">
                    <a:lumMod val="95000"/>
                    <a:lumOff val="5000"/>
                  </a:schemeClr>
                </a:solidFill>
              </a:rPr>
              <a:t>оптимизация </a:t>
            </a:r>
            <a:r>
              <a:rPr lang="ru-RU" b="1" dirty="0" smtClean="0">
                <a:solidFill>
                  <a:schemeClr val="tx1">
                    <a:lumMod val="95000"/>
                    <a:lumOff val="5000"/>
                  </a:schemeClr>
                </a:solidFill>
              </a:rPr>
              <a:t>налогообложения</a:t>
            </a:r>
            <a:r>
              <a:rPr lang="ru-RU" dirty="0" smtClean="0">
                <a:solidFill>
                  <a:schemeClr val="tx1">
                    <a:lumMod val="95000"/>
                    <a:lumOff val="5000"/>
                  </a:schemeClr>
                </a:solidFill>
              </a:rPr>
              <a:t> в каждом конкретном случае, какие налоговые обязательства являются «узким местом» именно на данном предприятии и какой из объектов учета наиболее «перегружен» ими.</a:t>
            </a:r>
          </a:p>
          <a:p>
            <a:r>
              <a:rPr lang="ru-RU" dirty="0" smtClean="0">
                <a:solidFill>
                  <a:schemeClr val="tx1">
                    <a:lumMod val="95000"/>
                    <a:lumOff val="5000"/>
                  </a:schemeClr>
                </a:solidFill>
              </a:rPr>
              <a:t>Ведь универсальных рецептов оптимизации налогообложения не существует, поскольку каждый экономический субъект уникален по-своему.</a:t>
            </a:r>
          </a:p>
          <a:p>
            <a:endParaRPr lang="ru-RU" dirty="0"/>
          </a:p>
        </p:txBody>
      </p:sp>
      <p:pic>
        <p:nvPicPr>
          <p:cNvPr id="5"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6"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785787" y="1785926"/>
            <a:ext cx="7580974" cy="4083168"/>
          </a:xfrm>
        </p:spPr>
        <p:txBody>
          <a:bodyPr/>
          <a:lstStyle/>
          <a:p>
            <a:pPr marL="457200" lvl="0" indent="-457200">
              <a:buFont typeface="+mj-lt"/>
              <a:buAutoNum type="arabicPeriod"/>
            </a:pPr>
            <a:r>
              <a:rPr lang="ru-RU" dirty="0" smtClean="0">
                <a:solidFill>
                  <a:schemeClr val="tx1">
                    <a:lumMod val="95000"/>
                    <a:lumOff val="5000"/>
                  </a:schemeClr>
                </a:solidFill>
                <a:latin typeface="Times New Roman" pitchFamily="18" charset="0"/>
                <a:cs typeface="Times New Roman" pitchFamily="18" charset="0"/>
              </a:rPr>
              <a:t>Перечислите частные показатели налоговой нагрузки?</a:t>
            </a:r>
          </a:p>
          <a:p>
            <a:pPr marL="457200" lvl="0" indent="-457200">
              <a:buFont typeface="+mj-lt"/>
              <a:buAutoNum type="arabicPeriod"/>
            </a:pPr>
            <a:r>
              <a:rPr lang="ru-RU" dirty="0" smtClean="0">
                <a:solidFill>
                  <a:schemeClr val="tx1">
                    <a:lumMod val="95000"/>
                    <a:lumOff val="5000"/>
                  </a:schemeClr>
                </a:solidFill>
                <a:latin typeface="Times New Roman" pitchFamily="18" charset="0"/>
                <a:cs typeface="Times New Roman" pitchFamily="18" charset="0"/>
              </a:rPr>
              <a:t>Раскройте сущность методики расчета налоговой нагрузки, предложенной М.И. </a:t>
            </a:r>
            <a:r>
              <a:rPr lang="ru-RU" dirty="0" err="1" smtClean="0">
                <a:solidFill>
                  <a:schemeClr val="tx1">
                    <a:lumMod val="95000"/>
                    <a:lumOff val="5000"/>
                  </a:schemeClr>
                </a:solidFill>
                <a:latin typeface="Times New Roman" pitchFamily="18" charset="0"/>
                <a:cs typeface="Times New Roman" pitchFamily="18" charset="0"/>
              </a:rPr>
              <a:t>Литвиным</a:t>
            </a:r>
            <a:r>
              <a:rPr lang="ru-RU" dirty="0" smtClean="0">
                <a:solidFill>
                  <a:schemeClr val="tx1">
                    <a:lumMod val="95000"/>
                    <a:lumOff val="5000"/>
                  </a:schemeClr>
                </a:solidFill>
                <a:latin typeface="Times New Roman" pitchFamily="18" charset="0"/>
                <a:cs typeface="Times New Roman" pitchFamily="18" charset="0"/>
              </a:rPr>
              <a:t>?</a:t>
            </a:r>
          </a:p>
          <a:p>
            <a:pPr marL="457200" lvl="0" indent="-457200">
              <a:buFont typeface="+mj-lt"/>
              <a:buAutoNum type="arabicPeriod"/>
            </a:pPr>
            <a:r>
              <a:rPr lang="ru-RU" dirty="0" smtClean="0">
                <a:solidFill>
                  <a:schemeClr val="tx1">
                    <a:lumMod val="95000"/>
                    <a:lumOff val="5000"/>
                  </a:schemeClr>
                </a:solidFill>
                <a:latin typeface="Times New Roman" pitchFamily="18" charset="0"/>
                <a:cs typeface="Times New Roman" pitchFamily="18" charset="0"/>
              </a:rPr>
              <a:t>Как рассчитывается налоговая нагрузка на одного работника?</a:t>
            </a:r>
          </a:p>
          <a:p>
            <a:pPr marL="457200" indent="-457200">
              <a:buFont typeface="+mj-lt"/>
              <a:buAutoNum type="arabicPeriod"/>
            </a:pPr>
            <a:endParaRPr lang="ru-RU" dirty="0" smtClean="0"/>
          </a:p>
          <a:p>
            <a:pPr marL="457200" indent="-457200">
              <a:buFont typeface="+mj-lt"/>
              <a:buAutoNum type="arabicPeriod"/>
            </a:pPr>
            <a:endParaRPr lang="ru-RU" dirty="0"/>
          </a:p>
        </p:txBody>
      </p:sp>
      <p:sp>
        <p:nvSpPr>
          <p:cNvPr id="41985" name="Rectangle 1"/>
          <p:cNvSpPr>
            <a:spLocks noGrp="1" noChangeArrowheads="1"/>
          </p:cNvSpPr>
          <p:nvPr>
            <p:ph type="title"/>
          </p:nvPr>
        </p:nvSpPr>
        <p:spPr bwMode="auto">
          <a:xfrm>
            <a:off x="2594087" y="750373"/>
            <a:ext cx="4001545"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228600" algn="ctr"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Контрольные вопросы</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5" name="Picture 1"/>
          <p:cNvPicPr>
            <a:picLocks noChangeAspect="1" noChangeArrowheads="1"/>
          </p:cNvPicPr>
          <p:nvPr/>
        </p:nvPicPr>
        <p:blipFill>
          <a:blip r:embed="rId2" cstate="print"/>
          <a:srcRect/>
          <a:stretch>
            <a:fillRect/>
          </a:stretch>
        </p:blipFill>
        <p:spPr bwMode="auto">
          <a:xfrm>
            <a:off x="7425911" y="5517480"/>
            <a:ext cx="428625" cy="719138"/>
          </a:xfrm>
          <a:prstGeom prst="rect">
            <a:avLst/>
          </a:prstGeom>
          <a:noFill/>
          <a:ln w="9525">
            <a:noFill/>
            <a:miter lim="800000"/>
            <a:headEnd/>
            <a:tailEnd/>
          </a:ln>
          <a:effectLst/>
        </p:spPr>
      </p:pic>
      <p:pic>
        <p:nvPicPr>
          <p:cNvPr id="6" name="Picture 2"/>
          <p:cNvPicPr>
            <a:picLocks noChangeAspect="1" noChangeArrowheads="1"/>
          </p:cNvPicPr>
          <p:nvPr/>
        </p:nvPicPr>
        <p:blipFill>
          <a:blip r:embed="rId3" cstate="print"/>
          <a:srcRect/>
          <a:stretch>
            <a:fillRect/>
          </a:stretch>
        </p:blipFill>
        <p:spPr bwMode="auto">
          <a:xfrm>
            <a:off x="8002174" y="5949280"/>
            <a:ext cx="863600"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1">
  <a:themeElements>
    <a:clrScheme name="Ретр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Тема1</Template>
  <TotalTime>51</TotalTime>
  <Words>2779</Words>
  <Application>Microsoft Office PowerPoint</Application>
  <PresentationFormat>Экран (4:3)</PresentationFormat>
  <Paragraphs>176</Paragraphs>
  <Slides>29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Тема1</vt:lpstr>
      <vt:lpstr>Налоговая нагрузка, методы расчета и приемы оптимизации</vt:lpstr>
      <vt:lpstr>Изучив материалы темы, вы сможете: </vt:lpstr>
      <vt:lpstr>Слайд 3</vt:lpstr>
      <vt:lpstr>Методики определения налогового бремени  </vt:lpstr>
      <vt:lpstr>Методики определения налогового бремени</vt:lpstr>
      <vt:lpstr>Методики определения налогового бремени</vt:lpstr>
      <vt:lpstr>Методики определения налогового бремени</vt:lpstr>
      <vt:lpstr>Методики определения налогового бремени</vt:lpstr>
      <vt:lpstr>Методики определения налогового бремени</vt:lpstr>
      <vt:lpstr>Методики определения налогового бремени</vt:lpstr>
      <vt:lpstr>Методики определения налогового бремени</vt:lpstr>
      <vt:lpstr>Методики определения налогового бремени</vt:lpstr>
      <vt:lpstr>Методики определения налогового бремени</vt:lpstr>
      <vt:lpstr>Методики определения налогового бремени</vt:lpstr>
      <vt:lpstr>Методики определения налогового бремени</vt:lpstr>
      <vt:lpstr>Методики определения налогового бремени</vt:lpstr>
      <vt:lpstr>Методики определения налогового бремени</vt:lpstr>
      <vt:lpstr>Методики определения налогового бремени</vt:lpstr>
      <vt:lpstr>Методики определения налогового бремени</vt:lpstr>
      <vt:lpstr>Методики определения налогового бремени</vt:lpstr>
      <vt:lpstr>Методики определения налогового бремени</vt:lpstr>
      <vt:lpstr>Методики определения налогового бремени</vt:lpstr>
      <vt:lpstr>Методики определения налогового бремени</vt:lpstr>
      <vt:lpstr>Методики определения налогового бремени</vt:lpstr>
      <vt:lpstr>Методики определения налогового бремени</vt:lpstr>
      <vt:lpstr>Методики определения налогового бремени</vt:lpstr>
      <vt:lpstr>Методики определения налогового бремени</vt:lpstr>
      <vt:lpstr>Методики определения налогового бремени</vt:lpstr>
      <vt:lpstr>Контрольные вопросы</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Налоговая нагрузка, методы расчета и приемы оптимизации</dc:title>
  <dc:creator>белый</dc:creator>
  <cp:lastModifiedBy>белый</cp:lastModifiedBy>
  <cp:revision>7</cp:revision>
  <dcterms:created xsi:type="dcterms:W3CDTF">2018-06-03T09:45:04Z</dcterms:created>
  <dcterms:modified xsi:type="dcterms:W3CDTF">2018-06-03T10:46:35Z</dcterms:modified>
</cp:coreProperties>
</file>