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8" r:id="rId3"/>
    <p:sldId id="285" r:id="rId4"/>
    <p:sldId id="300" r:id="rId5"/>
    <p:sldId id="284" r:id="rId6"/>
    <p:sldId id="283" r:id="rId7"/>
    <p:sldId id="282" r:id="rId8"/>
    <p:sldId id="286" r:id="rId9"/>
    <p:sldId id="281" r:id="rId10"/>
    <p:sldId id="280" r:id="rId11"/>
    <p:sldId id="279" r:id="rId12"/>
    <p:sldId id="278" r:id="rId13"/>
    <p:sldId id="301" r:id="rId14"/>
    <p:sldId id="276" r:id="rId15"/>
    <p:sldId id="275" r:id="rId16"/>
    <p:sldId id="287" r:id="rId17"/>
    <p:sldId id="293" r:id="rId18"/>
    <p:sldId id="292" r:id="rId19"/>
    <p:sldId id="291" r:id="rId20"/>
    <p:sldId id="299" r:id="rId21"/>
    <p:sldId id="298" r:id="rId22"/>
    <p:sldId id="297" r:id="rId23"/>
    <p:sldId id="296" r:id="rId24"/>
    <p:sldId id="263" r:id="rId25"/>
    <p:sldId id="270" r:id="rId26"/>
    <p:sldId id="271" r:id="rId27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E05B13-2C97-4FC5-8D57-41943CE0C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D30651-200C-4C2D-985F-543E0F247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ТЕМА 6. Унифицированные системы документации. 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–</a:t>
            </a:r>
          </a:p>
          <a:p>
            <a:r>
              <a:rPr lang="ru-RU" sz="2400">
                <a:solidFill>
                  <a:schemeClr val="bg1"/>
                </a:solidFill>
              </a:rPr>
              <a:t>                             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Основные  методы  унификации документации 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53132E7-3E27-4E97-B5D4-6D214B1943F6}" type="slidenum">
              <a:rPr lang="ru-RU">
                <a:solidFill>
                  <a:schemeClr val="bg1"/>
                </a:solidFill>
              </a:rPr>
              <a:pPr/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36550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23850" y="690563"/>
            <a:ext cx="8496300" cy="56181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К методам </a:t>
            </a:r>
            <a:r>
              <a:rPr lang="ru-RU" sz="2400">
                <a:solidFill>
                  <a:srgbClr val="FFFF00"/>
                </a:solidFill>
              </a:rPr>
              <a:t>содержательной унификации </a:t>
            </a:r>
            <a:r>
              <a:rPr lang="ru-RU" sz="2400">
                <a:solidFill>
                  <a:schemeClr val="bg1"/>
                </a:solidFill>
              </a:rPr>
              <a:t>относятся:</a:t>
            </a:r>
          </a:p>
          <a:p>
            <a:r>
              <a:rPr lang="ru-RU" sz="2400">
                <a:solidFill>
                  <a:schemeClr val="bg1"/>
                </a:solidFill>
              </a:rPr>
              <a:t>     установление ограничительных номенклатур действующих форм;</a:t>
            </a:r>
          </a:p>
          <a:p>
            <a:r>
              <a:rPr lang="ru-RU" sz="2400">
                <a:solidFill>
                  <a:schemeClr val="bg1"/>
                </a:solidFill>
              </a:rPr>
              <a:t>     создание типовых форм;</a:t>
            </a:r>
          </a:p>
          <a:p>
            <a:r>
              <a:rPr lang="ru-RU" sz="2400">
                <a:solidFill>
                  <a:schemeClr val="bg1"/>
                </a:solidFill>
              </a:rPr>
              <a:t>     построение единой модели документов для  групп  однородных  задач (использование формуляра-образца);</a:t>
            </a:r>
          </a:p>
          <a:p>
            <a:r>
              <a:rPr lang="ru-RU" sz="2400">
                <a:solidFill>
                  <a:schemeClr val="bg1"/>
                </a:solidFill>
              </a:rPr>
              <a:t>     унификация и стандартизация реквизитов.</a:t>
            </a:r>
          </a:p>
          <a:p>
            <a:r>
              <a:rPr lang="ru-RU" sz="2400">
                <a:solidFill>
                  <a:schemeClr val="bg1"/>
                </a:solidFill>
              </a:rPr>
              <a:t>Содержательная унификация связана с анализом содержания конкретных форм документов и их систем, осуществляется на основе классификации документов по различным признакам.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8188" y="836613"/>
            <a:ext cx="3505200" cy="14239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</a:rPr>
              <a:t>метод содержательной унификации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5025" y="800100"/>
            <a:ext cx="3286125" cy="14970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</a:rPr>
              <a:t>метод формальной унификации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454275" y="581025"/>
            <a:ext cx="255588" cy="2555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78550" y="617538"/>
            <a:ext cx="255588" cy="18256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FFFF00"/>
                </a:solidFill>
              </a:rPr>
              <a:t>Метод формальной унификации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70C8B53-1483-4C44-B45C-D3C037036C5A}" type="slidenum">
              <a:rPr lang="ru-RU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36550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23850" y="1055688"/>
            <a:ext cx="8496300" cy="52530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3200">
                <a:solidFill>
                  <a:schemeClr val="bg1"/>
                </a:solidFill>
              </a:rPr>
              <a:t>унификация структур документов;</a:t>
            </a:r>
          </a:p>
          <a:p>
            <a:r>
              <a:rPr lang="ru-RU" sz="3200">
                <a:solidFill>
                  <a:schemeClr val="bg1"/>
                </a:solidFill>
              </a:rPr>
              <a:t>создание общих синтаксических правил построения документа;</a:t>
            </a:r>
          </a:p>
          <a:p>
            <a:r>
              <a:rPr lang="ru-RU" sz="3200">
                <a:solidFill>
                  <a:schemeClr val="bg1"/>
                </a:solidFill>
              </a:rPr>
              <a:t>унификация методов контроля информации документа;</a:t>
            </a:r>
          </a:p>
          <a:p>
            <a:r>
              <a:rPr lang="ru-RU" sz="3200">
                <a:solidFill>
                  <a:schemeClr val="bg1"/>
                </a:solidFill>
              </a:rPr>
              <a:t>унификация типов носителей и форматов документов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УСД  состоят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E0D80F5-CEEE-4833-9AFD-24C3D88D19DC}" type="slidenum">
              <a:rPr lang="ru-RU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00038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23850" y="1092200"/>
            <a:ext cx="8496300" cy="52165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3200">
                <a:solidFill>
                  <a:schemeClr val="bg1"/>
                </a:solidFill>
              </a:rPr>
              <a:t>из совокупности взаимосвязанных унифицированных форм документов, обеспечивающих документированное представление данных в  определенных видах экономической деятельности;  </a:t>
            </a:r>
          </a:p>
          <a:p>
            <a:r>
              <a:rPr lang="ru-RU" sz="3200">
                <a:solidFill>
                  <a:schemeClr val="bg1"/>
                </a:solidFill>
              </a:rPr>
              <a:t>средств их ведения;</a:t>
            </a:r>
          </a:p>
          <a:p>
            <a:r>
              <a:rPr lang="ru-RU" sz="3200">
                <a:solidFill>
                  <a:schemeClr val="bg1"/>
                </a:solidFill>
              </a:rPr>
              <a:t>нормативных и методических документов  по  их  разработке,  ведению  и применению</a:t>
            </a:r>
            <a:r>
              <a:rPr lang="ru-RU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88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FFFF00"/>
                </a:solidFill>
              </a:rPr>
              <a:t>Общероссийские УСД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3525" y="873125"/>
          <a:ext cx="8617070" cy="538675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8074"/>
                <a:gridCol w="1058877"/>
                <a:gridCol w="1022364"/>
                <a:gridCol w="2117755"/>
              </a:tblGrid>
              <a:tr h="7453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Наименование  общероссийской  УСД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2"/>
                          </a:solidFill>
                        </a:rPr>
                        <a:t>Аббре-виатура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Код по ОКУД  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chemeClr val="tx2"/>
                          </a:solidFill>
                        </a:rPr>
                        <a:t>Федер.органы</a:t>
                      </a:r>
                      <a:r>
                        <a:rPr lang="ru-RU" sz="1100" dirty="0" smtClean="0">
                          <a:solidFill>
                            <a:schemeClr val="tx2"/>
                          </a:solidFill>
                        </a:rPr>
                        <a:t> исп.власти, ответственные за ведение УСД</a:t>
                      </a:r>
                      <a:endParaRPr lang="ru-RU" sz="1100" dirty="0"/>
                    </a:p>
                  </a:txBody>
                  <a:tcPr/>
                </a:tc>
              </a:tr>
              <a:tr h="58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организационно- распорядительной документации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УСОРД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0200000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2"/>
                          </a:solidFill>
                        </a:rPr>
                        <a:t>Росархив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 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1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первичной учетной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УСПУД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0300000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Госкомстат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1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банковской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УСБД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0400000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Банк России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19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финансовой, учетной и отчетной бухгалтерской документации бюджетных учреждений и организаций 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УСФДБ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0500000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Минфин России      </a:t>
                      </a:r>
                    </a:p>
                    <a:p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1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отчетно-статистической  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УСОСД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0600000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Госкомстат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62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учетной и отчетной бухгалтерской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УСУОБД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0700000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Минфин России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1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документации по труду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УСДТ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0800000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Минтруд России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1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документации Пенсионного фонда РФ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УСДПФ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0900000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Пенсионный фонд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8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 внешнеторговой документации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УСВД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1000000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Минэкономразвития</a:t>
                      </a:r>
                      <a:endParaRPr lang="ru-RU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142875"/>
            <a:ext cx="84963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Унифицированные системы документации и входящие в них унифицированные формы   документов подразделяются на следующие категории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D358248-235B-447C-8E65-74AA625912CC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00038" y="2370138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23850" y="2625725"/>
            <a:ext cx="8496300" cy="36830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endParaRPr lang="ru-RU" sz="1600">
              <a:solidFill>
                <a:schemeClr val="bg1"/>
              </a:solidFill>
            </a:endParaRPr>
          </a:p>
          <a:p>
            <a:r>
              <a:rPr lang="ru-RU" sz="1600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063" y="2954338"/>
            <a:ext cx="3687762" cy="13144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</a:rPr>
              <a:t>общероссийские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7088" y="4779963"/>
            <a:ext cx="2884487" cy="14239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</a:rPr>
              <a:t>организаций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56200" y="2954338"/>
            <a:ext cx="3614738" cy="13874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2"/>
                </a:solidFill>
              </a:rPr>
              <a:t>отраслевые (ведомственные)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148013" y="2078038"/>
            <a:ext cx="1058862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166269" y="3410744"/>
            <a:ext cx="27019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91075" y="2078038"/>
            <a:ext cx="1241425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i="1">
                <a:solidFill>
                  <a:srgbClr val="FFFF00"/>
                </a:solidFill>
              </a:rPr>
              <a:t>Общероссийская унифицированная форма документа (УФД)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8FA69E4-5EAA-4B7A-BF57-92E73ED8EFCD}" type="slidenum">
              <a:rPr lang="ru-RU">
                <a:solidFill>
                  <a:schemeClr val="bg1"/>
                </a:solidFill>
              </a:rPr>
              <a:pPr/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3850" y="1274763"/>
            <a:ext cx="8496300" cy="50339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УФД, входящая в состав общероссийской УСД и обязательная для применения на всей территории РФ в определенном виде экономической деятельности, утверждается федеральными органами исполнительной власти, ответственными за разработку общероссийских УСД, в состав которых входят данные УФД.</a:t>
            </a:r>
          </a:p>
          <a:p>
            <a:r>
              <a:rPr lang="ru-RU" sz="3200" i="1">
                <a:solidFill>
                  <a:srgbClr val="FFFF00"/>
                </a:solidFill>
              </a:rPr>
              <a:t>Отраслевая (ведомственная) УФД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-  унифицированная форма документа, входящая в состав отраслевой (ведомственной) УСД, разрабатывается на основе общероссийских УФД или во взаимосвязи с ними.</a:t>
            </a:r>
          </a:p>
          <a:p>
            <a:r>
              <a:rPr lang="ru-RU" sz="3200" i="1">
                <a:solidFill>
                  <a:srgbClr val="FFFF00"/>
                </a:solidFill>
              </a:rPr>
              <a:t>УФД организации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- унифицированная  форма  документа, входящая в состав УСД организации и обязательная для применения в данной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3988" y="142875"/>
            <a:ext cx="879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FFFF00"/>
                </a:solidFill>
              </a:rPr>
              <a:t>1-я стадии разработки и ведения УФД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1B7967D-93D2-4A1A-A0D6-5423B869E04F}" type="slidenum">
              <a:rPr lang="ru-RU">
                <a:solidFill>
                  <a:schemeClr val="bg1"/>
                </a:solidFill>
              </a:rPr>
              <a:pPr/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300038" y="6905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36550" y="69056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rgbClr val="FFFF00"/>
                </a:solidFill>
              </a:rPr>
              <a:t>- организация разработки общероссийской  УФД</a:t>
            </a:r>
          </a:p>
          <a:p>
            <a:r>
              <a:rPr lang="ru-RU" sz="2600">
                <a:solidFill>
                  <a:schemeClr val="bg1"/>
                </a:solidFill>
              </a:rPr>
              <a:t>головная организация проводит по разработке УСД предварительное исследование, изучаются: </a:t>
            </a:r>
          </a:p>
          <a:p>
            <a:r>
              <a:rPr lang="ru-RU" sz="2600">
                <a:solidFill>
                  <a:schemeClr val="bg1"/>
                </a:solidFill>
              </a:rPr>
              <a:t>- законодательные и нормативные документы;</a:t>
            </a:r>
          </a:p>
          <a:p>
            <a:r>
              <a:rPr lang="ru-RU" sz="2600">
                <a:solidFill>
                  <a:schemeClr val="bg1"/>
                </a:solidFill>
              </a:rPr>
              <a:t>- отраслевые (ведомств.) номенклатуры и перечни;</a:t>
            </a:r>
          </a:p>
          <a:p>
            <a:r>
              <a:rPr lang="ru-RU" sz="2600">
                <a:solidFill>
                  <a:schemeClr val="bg1"/>
                </a:solidFill>
              </a:rPr>
              <a:t>- руководящие документы;</a:t>
            </a:r>
          </a:p>
          <a:p>
            <a:pPr>
              <a:buFontTx/>
              <a:buChar char="-"/>
            </a:pPr>
            <a:r>
              <a:rPr lang="ru-RU" sz="2600">
                <a:solidFill>
                  <a:schemeClr val="bg1"/>
                </a:solidFill>
              </a:rPr>
              <a:t>формы документов, используемых в традиционных условиях для решения задач, для которых предназначены разрабатываемые УФД.</a:t>
            </a:r>
          </a:p>
          <a:p>
            <a:r>
              <a:rPr lang="ru-RU" sz="2600">
                <a:solidFill>
                  <a:schemeClr val="bg1"/>
                </a:solidFill>
              </a:rPr>
              <a:t>Определяется комплекс подсистем и задач, для которых предназначены разрабатываемые формы документов.</a:t>
            </a:r>
          </a:p>
          <a:p>
            <a:r>
              <a:rPr lang="ru-RU" sz="2600">
                <a:solidFill>
                  <a:schemeClr val="bg1"/>
                </a:solidFill>
              </a:rPr>
              <a:t>Результаты исследования служат базой для подготовки </a:t>
            </a:r>
            <a:r>
              <a:rPr lang="ru-RU" sz="2600" b="1">
                <a:solidFill>
                  <a:schemeClr val="bg1"/>
                </a:solidFill>
              </a:rPr>
              <a:t>технического задания</a:t>
            </a:r>
            <a:r>
              <a:rPr lang="ru-RU" sz="2600">
                <a:solidFill>
                  <a:schemeClr val="bg1"/>
                </a:solidFill>
              </a:rPr>
              <a:t> на разработку УСД.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Содержание технического задания 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4F9F5A1-B34B-4FA2-B334-F41E11FF4444}" type="slidenum">
              <a:rPr lang="ru-RU">
                <a:solidFill>
                  <a:schemeClr val="bg1"/>
                </a:solidFill>
              </a:rPr>
              <a:pPr/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27013" y="800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23850" y="1019175"/>
            <a:ext cx="8496300" cy="52895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основание для разработки УСД;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срок разработки; 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цели и задачи разработки УСД;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характеристика объекта классификации;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структура УСД и перечень основных требований, предъявляемых к ней;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взаимосвязь с другими системами документации и нормативно-техническими документами;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источники информации для разработки УФД;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этапы работ и сроки их выполнения; </a:t>
            </a:r>
          </a:p>
          <a:p>
            <a:pPr>
              <a:buFont typeface="Wingdings" pitchFamily="2" charset="2"/>
              <a:buChar char="q"/>
            </a:pPr>
            <a:r>
              <a:rPr lang="ru-RU" sz="2900">
                <a:solidFill>
                  <a:schemeClr val="bg1"/>
                </a:solidFill>
              </a:rPr>
              <a:t> дополнительные указания.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Техническое задание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EF1AAC8-EA36-47B0-8C46-C0B6C7A84B6A}" type="slidenum">
              <a:rPr lang="ru-RU">
                <a:solidFill>
                  <a:schemeClr val="bg1"/>
                </a:solidFill>
              </a:rPr>
              <a:pPr/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00038" y="6905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подписывается головной организацией по разработке УСД, организациями-соисполнителями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согласовывается с организациями обязательного согласования и ВНИИКИ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утверждается министерством (ведомством), ответственным за разработку УСД,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рассылается организациям обязательного согласования, ВНИИКИ, соисполнителям.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3988" y="0"/>
            <a:ext cx="8836025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Стадии разработки и ведения УФД</a:t>
            </a: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45ACBE5-AFA8-4A8F-A2C0-218D085B3ACC}" type="slidenum">
              <a:rPr lang="ru-RU">
                <a:solidFill>
                  <a:schemeClr val="bg1"/>
                </a:solidFill>
              </a:rPr>
              <a:pPr/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36550" y="8366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23850" y="1055688"/>
            <a:ext cx="8496300" cy="525303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3200" b="1">
                <a:solidFill>
                  <a:srgbClr val="FFFF00"/>
                </a:solidFill>
              </a:rPr>
              <a:t>2-я стадия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- разработка первой редакции проекта общероссийской унифицированной формы документов (УФД);</a:t>
            </a:r>
          </a:p>
          <a:p>
            <a:r>
              <a:rPr lang="ru-RU" sz="3200" b="1">
                <a:solidFill>
                  <a:srgbClr val="FFFF00"/>
                </a:solidFill>
              </a:rPr>
              <a:t>3-я стадия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- разработка окончательной редакции проекта общероссийской УФД;</a:t>
            </a:r>
          </a:p>
          <a:p>
            <a:r>
              <a:rPr lang="ru-RU" sz="3200" b="1">
                <a:solidFill>
                  <a:srgbClr val="FFFF00"/>
                </a:solidFill>
              </a:rPr>
              <a:t>4-я стадия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- утверждение и регистрация общероссийской УФД;</a:t>
            </a:r>
          </a:p>
          <a:p>
            <a:r>
              <a:rPr lang="ru-RU" sz="3200" b="1">
                <a:solidFill>
                  <a:srgbClr val="FFFF00"/>
                </a:solidFill>
              </a:rPr>
              <a:t>5-я стадия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- тиражирование бланков форм документов;</a:t>
            </a:r>
          </a:p>
          <a:p>
            <a:r>
              <a:rPr lang="ru-RU" sz="3200" b="1">
                <a:solidFill>
                  <a:srgbClr val="FFFF00"/>
                </a:solidFill>
              </a:rPr>
              <a:t>6-я стадия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3200">
                <a:solidFill>
                  <a:schemeClr val="bg1"/>
                </a:solidFill>
              </a:rPr>
              <a:t>– ведение общероссийской УФД.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72EE0F4-513C-496D-AC14-FE9EBC55CE61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Регистрация унифицированных форм документов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2FD820D1-8751-4A5C-91D9-C7B36A0AE37F}" type="slidenum">
              <a:rPr lang="ru-RU">
                <a:solidFill>
                  <a:schemeClr val="bg1"/>
                </a:solidFill>
              </a:rPr>
              <a:pPr/>
              <a:t>20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23850" y="1092200"/>
            <a:ext cx="8496300" cy="521652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chemeClr val="bg1"/>
                </a:solidFill>
              </a:rPr>
              <a:t>Общероссийские  унифицированные формы  документов, утвержденные  в установленном порядке, подлежат </a:t>
            </a:r>
            <a:r>
              <a:rPr lang="ru-RU" sz="2800">
                <a:solidFill>
                  <a:srgbClr val="FFFF00"/>
                </a:solidFill>
              </a:rPr>
              <a:t>регистрации</a:t>
            </a:r>
            <a:r>
              <a:rPr lang="ru-RU" sz="2800">
                <a:solidFill>
                  <a:schemeClr val="bg1"/>
                </a:solidFill>
              </a:rPr>
              <a:t> во ВНИИКИ Госстандарта России путем их включения </a:t>
            </a:r>
            <a:r>
              <a:rPr lang="ru-RU" sz="2800">
                <a:solidFill>
                  <a:srgbClr val="FFFF00"/>
                </a:solidFill>
              </a:rPr>
              <a:t>в ОКУД</a:t>
            </a:r>
            <a:r>
              <a:rPr lang="ru-RU" sz="2800">
                <a:solidFill>
                  <a:schemeClr val="bg1"/>
                </a:solidFill>
              </a:rPr>
              <a:t>.</a:t>
            </a:r>
          </a:p>
          <a:p>
            <a:endParaRPr lang="ru-RU" sz="2800">
              <a:solidFill>
                <a:schemeClr val="bg1"/>
              </a:solidFill>
            </a:endParaRPr>
          </a:p>
          <a:p>
            <a:r>
              <a:rPr lang="ru-RU" sz="2800">
                <a:solidFill>
                  <a:schemeClr val="bg1"/>
                </a:solidFill>
              </a:rPr>
              <a:t>Порядок регистрации отраслевых  (ведомственных) унифицированных  форм  документов  и унифицированных  форм документов организаций устанавливают соответственно утвердившие их  федеральные органы исполнительной власти, министерства, ведомства или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Ведение унифицированных форм документов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A47373D-27A1-426E-9212-1C00EE0BE129}" type="slidenum">
              <a:rPr lang="ru-RU">
                <a:solidFill>
                  <a:schemeClr val="bg1"/>
                </a:solidFill>
              </a:rPr>
              <a:pPr/>
              <a:t>21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323850" y="1201738"/>
            <a:ext cx="8496300" cy="5106987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600">
                <a:solidFill>
                  <a:srgbClr val="FFFF00"/>
                </a:solidFill>
              </a:rPr>
              <a:t>общероссийских</a:t>
            </a:r>
            <a:r>
              <a:rPr lang="ru-RU" sz="2600">
                <a:solidFill>
                  <a:schemeClr val="bg1"/>
                </a:solidFill>
              </a:rPr>
              <a:t> УСД включает внесение изменений во входящие  в них общероссийские унифицированные формы  документов (УФД), их замену и включение новых УФД, а также внесение изменений в ОКУД.</a:t>
            </a:r>
          </a:p>
          <a:p>
            <a:r>
              <a:rPr lang="ru-RU" sz="2600">
                <a:solidFill>
                  <a:srgbClr val="FFFF00"/>
                </a:solidFill>
              </a:rPr>
              <a:t>общероссийских </a:t>
            </a:r>
            <a:r>
              <a:rPr lang="ru-RU" sz="2600">
                <a:solidFill>
                  <a:schemeClr val="bg1"/>
                </a:solidFill>
              </a:rPr>
              <a:t>УСД обеспечивают федеральные  органы исполнительной власти и организации, ответственные за разработку этих систем документации.</a:t>
            </a:r>
          </a:p>
          <a:p>
            <a:r>
              <a:rPr lang="ru-RU" sz="2600">
                <a:solidFill>
                  <a:srgbClr val="FFFF00"/>
                </a:solidFill>
              </a:rPr>
              <a:t>Отраслевых (ведомственных) </a:t>
            </a:r>
            <a:r>
              <a:rPr lang="ru-RU" sz="2600">
                <a:solidFill>
                  <a:schemeClr val="bg1"/>
                </a:solidFill>
              </a:rPr>
              <a:t>УФД и УФД </a:t>
            </a:r>
            <a:r>
              <a:rPr lang="ru-RU" sz="2600">
                <a:solidFill>
                  <a:srgbClr val="FFFF00"/>
                </a:solidFill>
              </a:rPr>
              <a:t>организаций</a:t>
            </a:r>
            <a:r>
              <a:rPr lang="ru-RU" sz="2600">
                <a:solidFill>
                  <a:schemeClr val="bg1"/>
                </a:solidFill>
              </a:rPr>
              <a:t> обеспечивают соответственно утвердившие их федеральные органы исполнительной власти 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FFFF00"/>
                </a:solidFill>
              </a:rPr>
              <a:t>Международное сотрудничество в области УСД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FA7B957-0D4E-4A73-8FD6-8992BA4694EB}" type="slidenum">
              <a:rPr lang="ru-RU">
                <a:solidFill>
                  <a:schemeClr val="bg1"/>
                </a:solidFill>
              </a:rPr>
              <a:pPr/>
              <a:t>22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263525" y="1128713"/>
            <a:ext cx="8496300" cy="51482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осуществляется по линии международных организаций (ООН, ИСО, МОТ, ЮНЕСКО, ЕЭК, Евростат и других.), занимающихся указанным вопросом, а также на двусторонней и многосторонней основах с соответствующими организациями других стран.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В рамках ИСО оно осуществляется техническим комитетом по стандартизации ТК 257 "Документы и информация в управлении, торговле, промышленности  и  банковском  деле" во взаимосвязи с техническими комитетами ИСО/ТК 154 "Документы  и  информационные  элементы  в управлении,  торговле и промышленности" и ИСО/ТК 68 "Банковское дело и соответствующие финансовые службы".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2400">
                <a:solidFill>
                  <a:srgbClr val="FFFF00"/>
                </a:solidFill>
              </a:rPr>
              <a:t>Положение об унифицированной системе налоговой документации Министерства РФ по налогам и сборам</a:t>
            </a:r>
            <a:endParaRPr lang="ru-RU" sz="24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3561728-3A0F-4A64-BFB7-BDFD4B2F3E03}" type="slidenum">
              <a:rPr lang="ru-RU">
                <a:solidFill>
                  <a:schemeClr val="bg1"/>
                </a:solidFill>
              </a:rPr>
              <a:pPr/>
              <a:t>23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00038" y="800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00038" y="909638"/>
            <a:ext cx="8496300" cy="52943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ru-RU" sz="1600" i="1">
                <a:solidFill>
                  <a:srgbClr val="FFFF00"/>
                </a:solidFill>
              </a:rPr>
              <a:t>Основные требования, предъявляемые к унифицированным формам документов. Приложение 2</a:t>
            </a:r>
            <a:endParaRPr lang="ru-RU" sz="1600">
              <a:solidFill>
                <a:srgbClr val="FFFF00"/>
              </a:solidFill>
            </a:endParaRPr>
          </a:p>
          <a:p>
            <a:pPr algn="just"/>
            <a:r>
              <a:rPr lang="ru-RU" sz="1600">
                <a:solidFill>
                  <a:schemeClr val="bg1"/>
                </a:solidFill>
              </a:rPr>
              <a:t>1. Формы документов должны быть стабильны во времени.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2. Унифицированные формы налоговых документов и бланки, применяемые для их изготовления,  должны иметь стандартный формат ряда А: А3; А4; А5; А6.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3. Документы должны иметь однообразную структуру расположения основных реквизитов, основанную на формулярах - образцах.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4. Формы документов должны быть максимально приспособлены для машинной обработки содержащейся в них информации и удобны для восприятия их человеком.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5. Количество разнообразных форм документов должно сводиться к минимуму.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6. Расположение реквизитов в документах должно обеспечивать удобство их заполнения и последующей обработки.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7. Наименования реквизитов УФНД должны соответствовать наименованиям, принятым  в ОК ТЭИ. 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8. Содержащиеся в документах термины и единицы измерения должны быть унифицированы для  сопоставимости взаимосвязанных экономических показателей.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9. Реквизиты должны располагаться с учетом рационального использования площади и формата бланка.</a:t>
            </a:r>
          </a:p>
          <a:p>
            <a:pPr algn="just"/>
            <a:r>
              <a:rPr lang="ru-RU" sz="1600">
                <a:solidFill>
                  <a:schemeClr val="bg1"/>
                </a:solidFill>
              </a:rPr>
              <a:t>20. Форма документа должна содержать идентификационные признаки ответственного исполнителя и содействовать выполнению процедур, обеспечивающих придание юридической силы документу.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и задание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164D02B-AD75-4601-A5EB-8B35924E6691}" type="slidenum">
              <a:rPr lang="ru-RU">
                <a:solidFill>
                  <a:schemeClr val="bg1"/>
                </a:solidFill>
              </a:rPr>
              <a:pPr/>
              <a:t>24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Цели и задачи унификации документов управления.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Направления, принципы унификации документов.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Цели и задачи создания УСД.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Изучите ГОСТ Р ИСО 15489-1-2007 Система стандартов по информации, библиотечному и издательскому делу Управление документами Общие требования.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solidFill>
                  <a:schemeClr val="bg1"/>
                </a:solidFill>
              </a:rPr>
              <a:t>Разработайте унифицированную форму документа.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336550" y="13112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AE5267B-3AF0-4559-83E8-82C6B7BC1A28}" type="slidenum">
              <a:rPr lang="ru-RU">
                <a:solidFill>
                  <a:schemeClr val="bg1"/>
                </a:solidFill>
              </a:rPr>
              <a:pPr/>
              <a:t>25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9E3C3C3-14CA-4950-9B26-8F99386AED34}" type="slidenum">
              <a:rPr lang="ru-RU">
                <a:solidFill>
                  <a:schemeClr val="bg1"/>
                </a:solidFill>
              </a:rPr>
              <a:pPr/>
              <a:t>26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rgbClr val="FFFF00"/>
                </a:solidFill>
              </a:rPr>
              <a:t>Унификация документов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F05A1B8F-6065-4909-A85D-1C942D248C9D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36550" y="58102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690563"/>
            <a:ext cx="8496300" cy="56181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514350" indent="-514350">
              <a:buFont typeface="Wingdings" pitchFamily="2" charset="2"/>
              <a:buChar char="q"/>
              <a:defRPr/>
            </a:pPr>
            <a:r>
              <a:rPr lang="ru-RU" sz="3000" dirty="0">
                <a:solidFill>
                  <a:schemeClr val="bg1"/>
                </a:solidFill>
              </a:rPr>
              <a:t>выбор рациональных структур построения систем документации, </a:t>
            </a:r>
          </a:p>
          <a:p>
            <a:pPr marL="514350" indent="-514350">
              <a:buFont typeface="Wingdings" pitchFamily="2" charset="2"/>
              <a:buChar char="q"/>
              <a:defRPr/>
            </a:pPr>
            <a:r>
              <a:rPr lang="ru-RU" sz="3000" dirty="0">
                <a:solidFill>
                  <a:schemeClr val="bg1"/>
                </a:solidFill>
              </a:rPr>
              <a:t>приведение к единообразию на основе установления рационального количества их форм и типизации построения.</a:t>
            </a:r>
          </a:p>
          <a:p>
            <a:pPr marL="514350" indent="-514350">
              <a:buFont typeface="Wingdings" pitchFamily="2" charset="2"/>
              <a:buChar char="q"/>
              <a:defRPr/>
            </a:pPr>
            <a:r>
              <a:rPr lang="ru-RU" sz="3000" dirty="0">
                <a:solidFill>
                  <a:schemeClr val="bg1"/>
                </a:solidFill>
              </a:rPr>
              <a:t>может быть как самостоятельным направлением совершенствования документов, так и составлять одну из стадий технологического процесса стандартизации. </a:t>
            </a:r>
          </a:p>
          <a:p>
            <a:pPr>
              <a:defRPr/>
            </a:pPr>
            <a:r>
              <a:rPr lang="ru-RU" sz="3000" dirty="0">
                <a:solidFill>
                  <a:schemeClr val="bg1"/>
                </a:solidFill>
              </a:rPr>
              <a:t>И в этом случае стандартизация является нормативным закреплением результатов унификации.</a:t>
            </a:r>
          </a:p>
          <a:p>
            <a:pPr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Основная</a:t>
            </a:r>
            <a:r>
              <a:rPr lang="ru-RU" sz="3200" b="1">
                <a:solidFill>
                  <a:srgbClr val="FFFF00"/>
                </a:solidFill>
              </a:rPr>
              <a:t> цель унификации </a:t>
            </a:r>
            <a:r>
              <a:rPr lang="ru-RU" sz="3200">
                <a:solidFill>
                  <a:srgbClr val="FFFF00"/>
                </a:solidFill>
              </a:rPr>
              <a:t>документов</a:t>
            </a:r>
            <a:endParaRPr lang="ru-RU" sz="3200" b="1">
              <a:solidFill>
                <a:srgbClr val="FFFF00"/>
              </a:solidFill>
            </a:endParaRPr>
          </a:p>
          <a:p>
            <a:pPr algn="ctr"/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6DAE0B5-9AE8-44F6-A9D1-D37C24123089}" type="slidenum">
              <a:rPr lang="ru-RU">
                <a:solidFill>
                  <a:schemeClr val="bg1"/>
                </a:solidFill>
              </a:rPr>
              <a:pPr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3525" y="65405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8496300" cy="547211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800">
                <a:solidFill>
                  <a:schemeClr val="bg1"/>
                </a:solidFill>
              </a:rPr>
              <a:t>заключается в создании стабильных </a:t>
            </a:r>
            <a:r>
              <a:rPr lang="ru-RU" sz="2800">
                <a:solidFill>
                  <a:srgbClr val="FFFF00"/>
                </a:solidFill>
              </a:rPr>
              <a:t>комплексов документов</a:t>
            </a:r>
            <a:r>
              <a:rPr lang="ru-RU" sz="2800">
                <a:solidFill>
                  <a:schemeClr val="bg1"/>
                </a:solidFill>
              </a:rPr>
              <a:t>, содержащих необходимую и достаточную информацию для эффективного решения задач управления как в традиционных условиях, так и в условиях использования новых информационных технологий, </a:t>
            </a:r>
            <a:r>
              <a:rPr lang="ru-RU" sz="2800">
                <a:solidFill>
                  <a:srgbClr val="FFFF00"/>
                </a:solidFill>
              </a:rPr>
              <a:t>при минимальных затратах средств </a:t>
            </a:r>
            <a:r>
              <a:rPr lang="ru-RU" sz="2800">
                <a:solidFill>
                  <a:schemeClr val="bg1"/>
                </a:solidFill>
              </a:rPr>
              <a:t>на сбор, обработку, передачу и хранение данных.</a:t>
            </a:r>
          </a:p>
          <a:p>
            <a:endParaRPr lang="ru-RU" sz="2800">
              <a:solidFill>
                <a:schemeClr val="bg1"/>
              </a:solidFill>
            </a:endParaRPr>
          </a:p>
          <a:p>
            <a:r>
              <a:rPr lang="ru-RU" sz="3200" b="1">
                <a:solidFill>
                  <a:srgbClr val="FFFF00"/>
                </a:solidFill>
              </a:rPr>
              <a:t>Объекты унификации</a:t>
            </a:r>
            <a:r>
              <a:rPr lang="ru-RU" sz="3200">
                <a:solidFill>
                  <a:srgbClr val="FFFF00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- документы на любых видах носителей.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>
                <a:solidFill>
                  <a:srgbClr val="FFFF00"/>
                </a:solidFill>
              </a:rPr>
              <a:t>Нормативной базой унификации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87B3CAD-E26B-4F51-A5F6-DA63EC1EEDBB}" type="slidenum">
              <a:rPr lang="ru-RU">
                <a:solidFill>
                  <a:schemeClr val="bg1"/>
                </a:solidFill>
              </a:rPr>
              <a:pPr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36550" y="69056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00038" y="982663"/>
            <a:ext cx="8496300" cy="543560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900">
                <a:solidFill>
                  <a:schemeClr val="bg1"/>
                </a:solidFill>
              </a:rPr>
              <a:t>- Государственная система ДОУ;</a:t>
            </a:r>
          </a:p>
          <a:p>
            <a:r>
              <a:rPr lang="ru-RU" sz="2900">
                <a:solidFill>
                  <a:schemeClr val="bg1"/>
                </a:solidFill>
              </a:rPr>
              <a:t>- межгосударственные и государственные стандарты РФ на унифицированные системы документации (УСД);</a:t>
            </a:r>
          </a:p>
          <a:p>
            <a:r>
              <a:rPr lang="ru-RU" sz="2900">
                <a:solidFill>
                  <a:schemeClr val="bg1"/>
                </a:solidFill>
              </a:rPr>
              <a:t>- Типовые методические указания по проведению отраслевой /ведомственной/ унификации документов, используемых в автоматизирован­ных системах управления;</a:t>
            </a:r>
          </a:p>
          <a:p>
            <a:r>
              <a:rPr lang="ru-RU" sz="2900">
                <a:solidFill>
                  <a:schemeClr val="bg1"/>
                </a:solidFill>
              </a:rPr>
              <a:t>- Основные положения ЕСКК ТЭСИ и УСД в РФ;</a:t>
            </a:r>
          </a:p>
          <a:p>
            <a:r>
              <a:rPr lang="ru-RU" sz="2900">
                <a:solidFill>
                  <a:schemeClr val="bg1"/>
                </a:solidFill>
              </a:rPr>
              <a:t>- Другие документы Ростехрегулирования;</a:t>
            </a:r>
          </a:p>
          <a:p>
            <a:r>
              <a:rPr lang="ru-RU" sz="2900">
                <a:solidFill>
                  <a:schemeClr val="bg1"/>
                </a:solidFill>
              </a:rPr>
              <a:t>- общероссийские классификаторы ТЭСИ.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Принципы унификации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7779CC0-FCFB-4FAC-B041-9641D201A730}" type="slidenum">
              <a:rPr lang="ru-RU">
                <a:solidFill>
                  <a:schemeClr val="bg1"/>
                </a:solidFill>
              </a:rPr>
              <a:pPr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90500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53988" y="654050"/>
            <a:ext cx="8763000" cy="5654675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унификация от общего к частному</a:t>
            </a:r>
            <a:r>
              <a:rPr lang="ru-RU" sz="2000">
                <a:solidFill>
                  <a:schemeClr val="bg1"/>
                </a:solidFill>
              </a:rPr>
              <a:t>, заключающаяся в построении формуляра-образца документов, а на его основе разработке конкретных форм документов;</a:t>
            </a:r>
          </a:p>
          <a:p>
            <a:pPr>
              <a:buFont typeface="Wingdings" pitchFamily="2" charset="2"/>
              <a:buChar char="q"/>
            </a:pPr>
            <a:r>
              <a:rPr lang="ru-RU" sz="2000" i="1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единообразие </a:t>
            </a:r>
            <a:r>
              <a:rPr lang="ru-RU" sz="2000">
                <a:solidFill>
                  <a:schemeClr val="bg1"/>
                </a:solidFill>
              </a:rPr>
              <a:t>построения форм документов и правил построения и оформления, обеспечиваемое путем максимальной типизации и трафаретизации текстов, выработки единых требований к документации различных уровней управления, унификации расположения данных по полю документа;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комплексность</a:t>
            </a:r>
            <a:r>
              <a:rPr lang="ru-RU" sz="2000">
                <a:solidFill>
                  <a:schemeClr val="bg1"/>
                </a:solidFill>
              </a:rPr>
              <a:t> унификации - предусматриваются все требования к документу на стадиях его создания, исполнения, обработки и хранения;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информативность</a:t>
            </a:r>
            <a:r>
              <a:rPr lang="ru-RU" sz="2000">
                <a:solidFill>
                  <a:schemeClr val="bg1"/>
                </a:solidFill>
              </a:rPr>
              <a:t>, т.е. включение в документы только тех реквизитов, которые нужны для решения конкретных задач, а также для придания документам юридической силы;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стабильность требований </a:t>
            </a:r>
            <a:r>
              <a:rPr lang="ru-RU" sz="2000">
                <a:solidFill>
                  <a:schemeClr val="bg1"/>
                </a:solidFill>
              </a:rPr>
              <a:t>к документам, исходя из использования форм документов в течение достаточно длительного периода времени;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экономичность</a:t>
            </a:r>
            <a:r>
              <a:rPr lang="ru-RU" sz="2000">
                <a:solidFill>
                  <a:schemeClr val="bg1"/>
                </a:solidFill>
              </a:rPr>
              <a:t> за счет обоснованного включения документов в систему документации и широкого применения бланков;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chemeClr val="bg1"/>
                </a:solidFill>
              </a:rPr>
              <a:t>&gt; </a:t>
            </a:r>
            <a:r>
              <a:rPr lang="ru-RU" sz="2000">
                <a:solidFill>
                  <a:srgbClr val="FFFF00"/>
                </a:solidFill>
              </a:rPr>
              <a:t>сопряжение</a:t>
            </a:r>
            <a:r>
              <a:rPr lang="ru-RU" sz="2000">
                <a:solidFill>
                  <a:schemeClr val="bg1"/>
                </a:solidFill>
              </a:rPr>
              <a:t> с действующими системами классификации и кодирования ТЭСИ.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Требования при унификации к документам:</a:t>
            </a:r>
            <a:endParaRPr lang="ru-RU" sz="40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B34BA3F4-235D-4165-884A-F7762A54AFAB}" type="slidenum">
              <a:rPr lang="ru-RU">
                <a:solidFill>
                  <a:schemeClr val="bg1"/>
                </a:solidFill>
              </a:rPr>
              <a:pPr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63525" y="727075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23850" y="982663"/>
            <a:ext cx="8496300" cy="53260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стандартная форма построения,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приспособление к автоматизированной обработке,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минимизация показателей,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исключение дублирования, </a:t>
            </a:r>
          </a:p>
          <a:p>
            <a:pPr>
              <a:buFont typeface="Wingdings" pitchFamily="2" charset="2"/>
              <a:buChar char="q"/>
            </a:pPr>
            <a:r>
              <a:rPr lang="ru-RU" sz="3200">
                <a:solidFill>
                  <a:schemeClr val="bg1"/>
                </a:solidFill>
              </a:rPr>
              <a:t> включение всех необходимых для целей управления показателей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333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smtClean="0">
                <a:solidFill>
                  <a:srgbClr val="FFFF00"/>
                </a:solidFill>
              </a:rPr>
              <a:t>Структура унифицированного документа представлена ниже в виде таблицы: </a:t>
            </a:r>
            <a:r>
              <a:rPr lang="ru-RU" sz="1100" smtClean="0">
                <a:solidFill>
                  <a:srgbClr val="FFFF00"/>
                </a:solidFill>
              </a:rPr>
              <a:t>Заголовочная </a:t>
            </a:r>
            <a:r>
              <a:rPr lang="ru-RU" sz="1100" smtClean="0">
                <a:solidFill>
                  <a:schemeClr val="bg1"/>
                </a:solidFill>
              </a:rPr>
              <a:t>часть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Наименование учитываемого объекта (предприятия, организации, работающего)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Характеристика документа (индекс, код по ОКУД)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Наименование документа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Зона для проставления кодов постоянных для документа реквизитов-признаков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 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 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Содержательная часть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 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Заголовок графы таблицы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Заголовок графы таблицы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Название количественно-суммового основания документа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Значение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Значение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Название количественно-суммового основания документа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Значение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Значение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Примечание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 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 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Оформляющая часть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Дата заполнения документа</a:t>
            </a:r>
            <a:br>
              <a:rPr lang="ru-RU" sz="1100" smtClean="0">
                <a:solidFill>
                  <a:schemeClr val="bg1"/>
                </a:solidFill>
              </a:rPr>
            </a:br>
            <a:r>
              <a:rPr lang="ru-RU" sz="1100" smtClean="0">
                <a:solidFill>
                  <a:schemeClr val="bg1"/>
                </a:solidFill>
              </a:rPr>
              <a:t>Подпись юридически ответственных лиц, за правильность составления документа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2600" y="4195763"/>
          <a:ext cx="8229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i="1">
                <a:solidFill>
                  <a:srgbClr val="FFFF00"/>
                </a:solidFill>
              </a:rPr>
              <a:t>Унифицированная форма документа</a:t>
            </a:r>
            <a:r>
              <a:rPr lang="ru-RU" sz="3600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981B191-84BD-4F31-AE6B-F2B45FEF2D75}" type="slidenum">
              <a:rPr lang="ru-RU">
                <a:solidFill>
                  <a:schemeClr val="bg1"/>
                </a:solidFill>
              </a:rPr>
              <a:pPr/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63525" y="544513"/>
            <a:ext cx="8496300" cy="71437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23850" y="727075"/>
            <a:ext cx="8496300" cy="55816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созданная с использованием методов унификации документации совокупность реквизитов, установленных в соответствии с решаемыми в данном виде экономической деятельности задачами и расположенных в определенном порядке на носителе информации.</a:t>
            </a:r>
          </a:p>
          <a:p>
            <a:pPr>
              <a:buFontTx/>
              <a:buChar char="-"/>
            </a:pPr>
            <a:endParaRPr lang="ru-RU" sz="2400">
              <a:solidFill>
                <a:schemeClr val="bg1"/>
              </a:solidFill>
            </a:endParaRPr>
          </a:p>
          <a:p>
            <a:r>
              <a:rPr lang="ru-RU" sz="3200" i="1">
                <a:solidFill>
                  <a:srgbClr val="FFFF00"/>
                </a:solidFill>
              </a:rPr>
              <a:t>Унифицированная система документации </a:t>
            </a:r>
            <a:r>
              <a:rPr lang="ru-RU" sz="2400">
                <a:solidFill>
                  <a:schemeClr val="bg1"/>
                </a:solidFill>
              </a:rPr>
              <a:t>- созданная с использованием методов унификации документации совокупность взаимоувязанных унифицированных форм документов, отвечающих единым требованиям и объединенных в зависимости от сферы их применения в общероссийские унифицированные системы документации (УСД), отраслевые (ведомственные) УСД, УСД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1833</Words>
  <Application>Microsoft Office PowerPoint</Application>
  <PresentationFormat>Экран (4:3)</PresentationFormat>
  <Paragraphs>225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Wingdings</vt:lpstr>
      <vt:lpstr>Symbol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Структура унифицированного документа представлена ниже в виде таблицы: Заголовочная часть Наименование учитываемого объекта (предприятия, организации, работающего) Характеристика документа (индекс, код по ОКУД) Наименование документа Зона для проставления кодов постоянных для документа реквизитов-признаков     Содержательная часть   Заголовок графы таблицы Заголовок графы таблицы Название количественно-суммового основания документа Значение Значение Название количественно-суммового основания документа Значение Значение Примечание     Оформляющая часть Дата заполнения документа Подпись юридически ответственных лиц, за правильность составления документа  </vt:lpstr>
      <vt:lpstr>Слайд 9</vt:lpstr>
      <vt:lpstr>Слайд 10</vt:lpstr>
      <vt:lpstr>Слайд 11</vt:lpstr>
      <vt:lpstr>Слайд 12</vt:lpstr>
      <vt:lpstr>Общероссийские УСД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135</cp:revision>
  <dcterms:created xsi:type="dcterms:W3CDTF">2007-04-22T06:20:01Z</dcterms:created>
  <dcterms:modified xsi:type="dcterms:W3CDTF">2007-12-18T08:47:22Z</dcterms:modified>
</cp:coreProperties>
</file>