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2" r:id="rId1"/>
  </p:sldMasterIdLst>
  <p:sldIdLst>
    <p:sldId id="256" r:id="rId2"/>
    <p:sldId id="271" r:id="rId3"/>
    <p:sldId id="257" r:id="rId4"/>
    <p:sldId id="272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1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7758113" y="1463675"/>
            <a:ext cx="16902113" cy="10795000"/>
            <a:chOff x="-4887" y="922"/>
            <a:chExt cx="10647" cy="6800"/>
          </a:xfrm>
        </p:grpSpPr>
        <p:sp>
          <p:nvSpPr>
            <p:cNvPr id="5" name="Freeform 3"/>
            <p:cNvSpPr>
              <a:spLocks/>
            </p:cNvSpPr>
            <p:nvPr/>
          </p:nvSpPr>
          <p:spPr bwMode="auto">
            <a:xfrm>
              <a:off x="2061" y="1707"/>
              <a:ext cx="3699" cy="2613"/>
            </a:xfrm>
            <a:custGeom>
              <a:avLst/>
              <a:gdLst/>
              <a:ahLst/>
              <a:cxnLst>
                <a:cxn ang="0">
                  <a:pos x="1523" y="2611"/>
                </a:cxn>
                <a:cxn ang="0">
                  <a:pos x="3698" y="2612"/>
                </a:cxn>
                <a:cxn ang="0">
                  <a:pos x="3698" y="2228"/>
                </a:cxn>
                <a:cxn ang="0">
                  <a:pos x="0" y="0"/>
                </a:cxn>
                <a:cxn ang="0">
                  <a:pos x="160" y="118"/>
                </a:cxn>
                <a:cxn ang="0">
                  <a:pos x="292" y="219"/>
                </a:cxn>
                <a:cxn ang="0">
                  <a:pos x="441" y="347"/>
                </a:cxn>
                <a:cxn ang="0">
                  <a:pos x="585" y="482"/>
                </a:cxn>
                <a:cxn ang="0">
                  <a:pos x="796" y="711"/>
                </a:cxn>
                <a:cxn ang="0">
                  <a:pos x="983" y="955"/>
                </a:cxn>
                <a:cxn ang="0">
                  <a:pos x="1119" y="1168"/>
                </a:cxn>
                <a:cxn ang="0">
                  <a:pos x="1238" y="1388"/>
                </a:cxn>
                <a:cxn ang="0">
                  <a:pos x="1331" y="1608"/>
                </a:cxn>
                <a:cxn ang="0">
                  <a:pos x="1400" y="1809"/>
                </a:cxn>
                <a:cxn ang="0">
                  <a:pos x="1447" y="1979"/>
                </a:cxn>
                <a:cxn ang="0">
                  <a:pos x="1490" y="2190"/>
                </a:cxn>
                <a:cxn ang="0">
                  <a:pos x="1511" y="2374"/>
                </a:cxn>
                <a:cxn ang="0">
                  <a:pos x="1523" y="2611"/>
                </a:cxn>
              </a:cxnLst>
              <a:rect l="0" t="0" r="r" b="b"/>
              <a:pathLst>
                <a:path w="3699" h="2613">
                  <a:moveTo>
                    <a:pt x="1523" y="2611"/>
                  </a:moveTo>
                  <a:lnTo>
                    <a:pt x="3698" y="2612"/>
                  </a:lnTo>
                  <a:lnTo>
                    <a:pt x="3698" y="2228"/>
                  </a:lnTo>
                  <a:lnTo>
                    <a:pt x="0" y="0"/>
                  </a:lnTo>
                  <a:lnTo>
                    <a:pt x="160" y="118"/>
                  </a:lnTo>
                  <a:lnTo>
                    <a:pt x="292" y="219"/>
                  </a:lnTo>
                  <a:lnTo>
                    <a:pt x="441" y="347"/>
                  </a:lnTo>
                  <a:lnTo>
                    <a:pt x="585" y="482"/>
                  </a:lnTo>
                  <a:lnTo>
                    <a:pt x="796" y="711"/>
                  </a:lnTo>
                  <a:lnTo>
                    <a:pt x="983" y="955"/>
                  </a:lnTo>
                  <a:lnTo>
                    <a:pt x="1119" y="1168"/>
                  </a:lnTo>
                  <a:lnTo>
                    <a:pt x="1238" y="1388"/>
                  </a:lnTo>
                  <a:lnTo>
                    <a:pt x="1331" y="1608"/>
                  </a:lnTo>
                  <a:lnTo>
                    <a:pt x="1400" y="1809"/>
                  </a:lnTo>
                  <a:lnTo>
                    <a:pt x="1447" y="1979"/>
                  </a:lnTo>
                  <a:lnTo>
                    <a:pt x="1490" y="2190"/>
                  </a:lnTo>
                  <a:lnTo>
                    <a:pt x="1511" y="2374"/>
                  </a:lnTo>
                  <a:lnTo>
                    <a:pt x="1523" y="2611"/>
                  </a:lnTo>
                </a:path>
              </a:pathLst>
            </a:custGeom>
            <a:gradFill rotWithShape="0">
              <a:gsLst>
                <a:gs pos="0">
                  <a:schemeClr val="folHlink">
                    <a:gamma/>
                    <a:shade val="46275"/>
                    <a:invGamma/>
                  </a:schemeClr>
                </a:gs>
                <a:gs pos="100000">
                  <a:schemeClr val="folHlink"/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" name="Arc 4"/>
            <p:cNvSpPr>
              <a:spLocks/>
            </p:cNvSpPr>
            <p:nvPr/>
          </p:nvSpPr>
          <p:spPr bwMode="auto">
            <a:xfrm>
              <a:off x="-4887" y="922"/>
              <a:ext cx="8474" cy="6800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43200 w 43200"/>
                <a:gd name="T1" fmla="*/ 21600 h 43200"/>
                <a:gd name="T2" fmla="*/ 24979 w 43200"/>
                <a:gd name="T3" fmla="*/ 266 h 43200"/>
                <a:gd name="T4" fmla="*/ 21600 w 43200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200" h="43200" fill="none" extrusionOk="0">
                  <a:moveTo>
                    <a:pt x="43200" y="21600"/>
                  </a:move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22731" y="-1"/>
                    <a:pt x="23861" y="88"/>
                    <a:pt x="24979" y="265"/>
                  </a:cubicBezTo>
                </a:path>
                <a:path w="43200" h="43200" stroke="0" extrusionOk="0">
                  <a:moveTo>
                    <a:pt x="43200" y="21600"/>
                  </a:move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22731" y="-1"/>
                    <a:pt x="23861" y="88"/>
                    <a:pt x="24979" y="265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12700" cap="sq">
              <a:solidFill>
                <a:schemeClr val="fol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73733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1293813" y="762000"/>
            <a:ext cx="77724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73734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3429000" y="2085975"/>
            <a:ext cx="5638800" cy="1038225"/>
          </a:xfrm>
        </p:spPr>
        <p:txBody>
          <a:bodyPr lIns="92075" rIns="92075"/>
          <a:lstStyle>
            <a:lvl1pPr marL="0" indent="0">
              <a:lnSpc>
                <a:spcPct val="70000"/>
              </a:lnSpc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xfrm>
            <a:off x="1295400" y="6365875"/>
            <a:ext cx="4267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2pPr lvl="1">
              <a:defRPr>
                <a:latin typeface="+mn-lt"/>
              </a:defRPr>
            </a:lvl2pPr>
          </a:lstStyle>
          <a:p>
            <a:pPr lvl="1">
              <a:defRPr/>
            </a:pPr>
            <a:fld id="{3DE36E9F-A794-4014-89C8-7DA8A37D6D30}" type="slidenum">
              <a:rPr lang="ru-RU"/>
              <a:pPr lvl="1"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2pPr lvl="1">
              <a:defRPr/>
            </a:lvl2pPr>
          </a:lstStyle>
          <a:p>
            <a:pPr lvl="1">
              <a:defRPr/>
            </a:pPr>
            <a:fld id="{D2F553D0-D4BF-4F69-8D9B-13E8AC612023}" type="slidenum">
              <a:rPr lang="ru-RU"/>
              <a:pPr lvl="1">
                <a:defRPr/>
              </a:pPr>
              <a:t>‹#›</a:t>
            </a:fld>
            <a:endParaRPr lang="ru-RU">
              <a:latin typeface="+mn-lt"/>
            </a:endParaRPr>
          </a:p>
        </p:txBody>
      </p:sp>
    </p:spTree>
  </p:cSld>
  <p:clrMapOvr>
    <a:masterClrMapping/>
  </p:clrMapOvr>
  <p:transition>
    <p:comb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43700" y="609600"/>
            <a:ext cx="20193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2625" y="609600"/>
            <a:ext cx="5908675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2pPr lvl="1">
              <a:defRPr/>
            </a:lvl2pPr>
          </a:lstStyle>
          <a:p>
            <a:pPr lvl="1">
              <a:defRPr/>
            </a:pPr>
            <a:fld id="{75269F00-DA30-4467-BB4B-3ADA37F3A48F}" type="slidenum">
              <a:rPr lang="ru-RU"/>
              <a:pPr lvl="1">
                <a:defRPr/>
              </a:pPr>
              <a:t>‹#›</a:t>
            </a:fld>
            <a:endParaRPr lang="ru-RU">
              <a:latin typeface="+mn-lt"/>
            </a:endParaRPr>
          </a:p>
        </p:txBody>
      </p:sp>
    </p:spTree>
  </p:cSld>
  <p:clrMapOvr>
    <a:masterClrMapping/>
  </p:clrMapOvr>
  <p:transition>
    <p:comb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2pPr lvl="1">
              <a:defRPr/>
            </a:lvl2pPr>
          </a:lstStyle>
          <a:p>
            <a:pPr lvl="1">
              <a:defRPr/>
            </a:pPr>
            <a:fld id="{8E8EE808-8C7E-4410-92EC-5073CEB259FB}" type="slidenum">
              <a:rPr lang="ru-RU"/>
              <a:pPr lvl="1">
                <a:defRPr/>
              </a:pPr>
              <a:t>‹#›</a:t>
            </a:fld>
            <a:endParaRPr lang="ru-RU">
              <a:latin typeface="+mn-lt"/>
            </a:endParaRPr>
          </a:p>
        </p:txBody>
      </p:sp>
    </p:spTree>
  </p:cSld>
  <p:clrMapOvr>
    <a:masterClrMapping/>
  </p:clrMapOvr>
  <p:transition>
    <p:comb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2pPr lvl="1">
              <a:defRPr/>
            </a:lvl2pPr>
          </a:lstStyle>
          <a:p>
            <a:pPr lvl="1">
              <a:defRPr/>
            </a:pPr>
            <a:fld id="{BFB77E62-07F2-4279-AD88-E600C6BFA59B}" type="slidenum">
              <a:rPr lang="ru-RU"/>
              <a:pPr lvl="1">
                <a:defRPr/>
              </a:pPr>
              <a:t>‹#›</a:t>
            </a:fld>
            <a:endParaRPr lang="ru-RU">
              <a:latin typeface="+mn-lt"/>
            </a:endParaRPr>
          </a:p>
        </p:txBody>
      </p:sp>
    </p:spTree>
  </p:cSld>
  <p:clrMapOvr>
    <a:masterClrMapping/>
  </p:clrMapOvr>
  <p:transition>
    <p:comb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2625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5025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2pPr lvl="1">
              <a:defRPr/>
            </a:lvl2pPr>
          </a:lstStyle>
          <a:p>
            <a:pPr lvl="1">
              <a:defRPr/>
            </a:pPr>
            <a:fld id="{2B5B7771-A902-41DA-8936-C4924CB25FB4}" type="slidenum">
              <a:rPr lang="ru-RU"/>
              <a:pPr lvl="1">
                <a:defRPr/>
              </a:pPr>
              <a:t>‹#›</a:t>
            </a:fld>
            <a:endParaRPr lang="ru-RU">
              <a:latin typeface="+mn-lt"/>
            </a:endParaRPr>
          </a:p>
        </p:txBody>
      </p:sp>
    </p:spTree>
  </p:cSld>
  <p:clrMapOvr>
    <a:masterClrMapping/>
  </p:clrMapOvr>
  <p:transition>
    <p:comb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2pPr lvl="1">
              <a:defRPr/>
            </a:lvl2pPr>
          </a:lstStyle>
          <a:p>
            <a:pPr lvl="1">
              <a:defRPr/>
            </a:pPr>
            <a:fld id="{31C1EE3A-E51A-486F-B782-DC6CA3FFFBAC}" type="slidenum">
              <a:rPr lang="ru-RU"/>
              <a:pPr lvl="1">
                <a:defRPr/>
              </a:pPr>
              <a:t>‹#›</a:t>
            </a:fld>
            <a:endParaRPr lang="ru-RU">
              <a:latin typeface="+mn-lt"/>
            </a:endParaRPr>
          </a:p>
        </p:txBody>
      </p:sp>
    </p:spTree>
  </p:cSld>
  <p:clrMapOvr>
    <a:masterClrMapping/>
  </p:clrMapOvr>
  <p:transition>
    <p:comb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2pPr lvl="1">
              <a:defRPr/>
            </a:lvl2pPr>
          </a:lstStyle>
          <a:p>
            <a:pPr lvl="1">
              <a:defRPr/>
            </a:pPr>
            <a:fld id="{3CD4EAC3-FF39-4FAE-BA54-49F70C660D77}" type="slidenum">
              <a:rPr lang="ru-RU"/>
              <a:pPr lvl="1">
                <a:defRPr/>
              </a:pPr>
              <a:t>‹#›</a:t>
            </a:fld>
            <a:endParaRPr lang="ru-RU">
              <a:latin typeface="+mn-lt"/>
            </a:endParaRPr>
          </a:p>
        </p:txBody>
      </p:sp>
    </p:spTree>
  </p:cSld>
  <p:clrMapOvr>
    <a:masterClrMapping/>
  </p:clrMapOvr>
  <p:transition>
    <p:comb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2pPr lvl="1">
              <a:defRPr/>
            </a:lvl2pPr>
          </a:lstStyle>
          <a:p>
            <a:pPr lvl="1">
              <a:defRPr/>
            </a:pPr>
            <a:fld id="{E7EC3E63-4CA2-44B1-A7DE-C2328AD0CC97}" type="slidenum">
              <a:rPr lang="ru-RU"/>
              <a:pPr lvl="1">
                <a:defRPr/>
              </a:pPr>
              <a:t>‹#›</a:t>
            </a:fld>
            <a:endParaRPr lang="ru-RU">
              <a:latin typeface="+mn-lt"/>
            </a:endParaRPr>
          </a:p>
        </p:txBody>
      </p:sp>
    </p:spTree>
  </p:cSld>
  <p:clrMapOvr>
    <a:masterClrMapping/>
  </p:clrMapOvr>
  <p:transition>
    <p:comb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2pPr lvl="1">
              <a:defRPr/>
            </a:lvl2pPr>
          </a:lstStyle>
          <a:p>
            <a:pPr lvl="1">
              <a:defRPr/>
            </a:pPr>
            <a:fld id="{01EFA4B5-DEE5-4961-B5C6-698AD308C780}" type="slidenum">
              <a:rPr lang="ru-RU"/>
              <a:pPr lvl="1">
                <a:defRPr/>
              </a:pPr>
              <a:t>‹#›</a:t>
            </a:fld>
            <a:endParaRPr lang="ru-RU">
              <a:latin typeface="+mn-lt"/>
            </a:endParaRPr>
          </a:p>
        </p:txBody>
      </p:sp>
    </p:spTree>
  </p:cSld>
  <p:clrMapOvr>
    <a:masterClrMapping/>
  </p:clrMapOvr>
  <p:transition>
    <p:comb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2pPr lvl="1">
              <a:defRPr/>
            </a:lvl2pPr>
          </a:lstStyle>
          <a:p>
            <a:pPr lvl="1">
              <a:defRPr/>
            </a:pPr>
            <a:fld id="{70B2C6BF-0787-4404-B4C9-026ABCB31818}" type="slidenum">
              <a:rPr lang="ru-RU"/>
              <a:pPr lvl="1">
                <a:defRPr/>
              </a:pPr>
              <a:t>‹#›</a:t>
            </a:fld>
            <a:endParaRPr lang="ru-RU">
              <a:latin typeface="+mn-lt"/>
            </a:endParaRPr>
          </a:p>
        </p:txBody>
      </p:sp>
    </p:spTree>
  </p:cSld>
  <p:clrMapOvr>
    <a:masterClrMapping/>
  </p:clrMapOvr>
  <p:transition>
    <p:comb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2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-8405813" y="4763"/>
            <a:ext cx="17538701" cy="13690600"/>
            <a:chOff x="-5295" y="3"/>
            <a:chExt cx="11048" cy="8624"/>
          </a:xfrm>
        </p:grpSpPr>
        <p:sp>
          <p:nvSpPr>
            <p:cNvPr id="72707" name="Freeform 3"/>
            <p:cNvSpPr>
              <a:spLocks/>
            </p:cNvSpPr>
            <p:nvPr/>
          </p:nvSpPr>
          <p:spPr bwMode="auto">
            <a:xfrm>
              <a:off x="3394" y="999"/>
              <a:ext cx="2359" cy="3314"/>
            </a:xfrm>
            <a:custGeom>
              <a:avLst/>
              <a:gdLst/>
              <a:ahLst/>
              <a:cxnLst>
                <a:cxn ang="0">
                  <a:pos x="1905" y="3312"/>
                </a:cxn>
                <a:cxn ang="0">
                  <a:pos x="2358" y="3313"/>
                </a:cxn>
                <a:cxn ang="0">
                  <a:pos x="2358" y="1437"/>
                </a:cxn>
                <a:cxn ang="0">
                  <a:pos x="0" y="0"/>
                </a:cxn>
                <a:cxn ang="0">
                  <a:pos x="201" y="150"/>
                </a:cxn>
                <a:cxn ang="0">
                  <a:pos x="366" y="279"/>
                </a:cxn>
                <a:cxn ang="0">
                  <a:pos x="552" y="441"/>
                </a:cxn>
                <a:cxn ang="0">
                  <a:pos x="732" y="612"/>
                </a:cxn>
                <a:cxn ang="0">
                  <a:pos x="996" y="903"/>
                </a:cxn>
                <a:cxn ang="0">
                  <a:pos x="1230" y="1212"/>
                </a:cxn>
                <a:cxn ang="0">
                  <a:pos x="1400" y="1482"/>
                </a:cxn>
                <a:cxn ang="0">
                  <a:pos x="1548" y="1761"/>
                </a:cxn>
                <a:cxn ang="0">
                  <a:pos x="1665" y="2040"/>
                </a:cxn>
                <a:cxn ang="0">
                  <a:pos x="1751" y="2295"/>
                </a:cxn>
                <a:cxn ang="0">
                  <a:pos x="1809" y="2511"/>
                </a:cxn>
                <a:cxn ang="0">
                  <a:pos x="1863" y="2778"/>
                </a:cxn>
                <a:cxn ang="0">
                  <a:pos x="1890" y="3012"/>
                </a:cxn>
                <a:cxn ang="0">
                  <a:pos x="1905" y="3312"/>
                </a:cxn>
              </a:cxnLst>
              <a:rect l="0" t="0" r="r" b="b"/>
              <a:pathLst>
                <a:path w="2359" h="3314">
                  <a:moveTo>
                    <a:pt x="1905" y="3312"/>
                  </a:moveTo>
                  <a:lnTo>
                    <a:pt x="2358" y="3313"/>
                  </a:lnTo>
                  <a:lnTo>
                    <a:pt x="2358" y="1437"/>
                  </a:lnTo>
                  <a:lnTo>
                    <a:pt x="0" y="0"/>
                  </a:lnTo>
                  <a:lnTo>
                    <a:pt x="201" y="150"/>
                  </a:lnTo>
                  <a:lnTo>
                    <a:pt x="366" y="279"/>
                  </a:lnTo>
                  <a:lnTo>
                    <a:pt x="552" y="441"/>
                  </a:lnTo>
                  <a:lnTo>
                    <a:pt x="732" y="612"/>
                  </a:lnTo>
                  <a:lnTo>
                    <a:pt x="996" y="903"/>
                  </a:lnTo>
                  <a:lnTo>
                    <a:pt x="1230" y="1212"/>
                  </a:lnTo>
                  <a:lnTo>
                    <a:pt x="1400" y="1482"/>
                  </a:lnTo>
                  <a:lnTo>
                    <a:pt x="1548" y="1761"/>
                  </a:lnTo>
                  <a:lnTo>
                    <a:pt x="1665" y="2040"/>
                  </a:lnTo>
                  <a:lnTo>
                    <a:pt x="1751" y="2295"/>
                  </a:lnTo>
                  <a:lnTo>
                    <a:pt x="1809" y="2511"/>
                  </a:lnTo>
                  <a:lnTo>
                    <a:pt x="1863" y="2778"/>
                  </a:lnTo>
                  <a:lnTo>
                    <a:pt x="1890" y="3012"/>
                  </a:lnTo>
                  <a:lnTo>
                    <a:pt x="1905" y="3312"/>
                  </a:lnTo>
                </a:path>
              </a:pathLst>
            </a:custGeom>
            <a:gradFill rotWithShape="0">
              <a:gsLst>
                <a:gs pos="0">
                  <a:schemeClr val="folHlink">
                    <a:gamma/>
                    <a:shade val="46275"/>
                    <a:invGamma/>
                  </a:schemeClr>
                </a:gs>
                <a:gs pos="100000">
                  <a:schemeClr val="folHlink"/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2708" name="Arc 4"/>
            <p:cNvSpPr>
              <a:spLocks/>
            </p:cNvSpPr>
            <p:nvPr/>
          </p:nvSpPr>
          <p:spPr bwMode="auto">
            <a:xfrm>
              <a:off x="-5295" y="3"/>
              <a:ext cx="10596" cy="8624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43200 w 43200"/>
                <a:gd name="T1" fmla="*/ 21600 h 43200"/>
                <a:gd name="T2" fmla="*/ 21600 w 43200"/>
                <a:gd name="T3" fmla="*/ 0 h 43200"/>
                <a:gd name="T4" fmla="*/ 21600 w 43200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200" h="43200" fill="none" extrusionOk="0">
                  <a:moveTo>
                    <a:pt x="43200" y="21600"/>
                  </a:move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-1" y="9670"/>
                    <a:pt x="9670" y="0"/>
                    <a:pt x="21599" y="0"/>
                  </a:cubicBezTo>
                </a:path>
                <a:path w="43200" h="43200" stroke="0" extrusionOk="0">
                  <a:moveTo>
                    <a:pt x="43200" y="21600"/>
                  </a:move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-1" y="9670"/>
                    <a:pt x="9670" y="0"/>
                    <a:pt x="21599" y="0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12700" cap="sq">
              <a:solidFill>
                <a:schemeClr val="fol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7270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2625" y="609600"/>
            <a:ext cx="80803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7271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2625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82562" tIns="46038" rIns="1825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72711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215188" y="6442075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kumimoji="0"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271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2625" y="6365875"/>
            <a:ext cx="426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kumimoji="0"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271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99313" y="6148388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0" rIns="92075" bIns="0" numCol="1" anchor="b" anchorCtr="0" compatLnSpc="1">
            <a:prstTxWarp prst="textNoShape">
              <a:avLst/>
            </a:prstTxWarp>
          </a:bodyPr>
          <a:lstStyle>
            <a:lvl2pPr lvl="1" algn="r">
              <a:defRPr kumimoji="0" sz="1400">
                <a:latin typeface="+mj-lt"/>
              </a:defRPr>
            </a:lvl2pPr>
          </a:lstStyle>
          <a:p>
            <a:pPr lvl="1">
              <a:defRPr/>
            </a:pPr>
            <a:fld id="{AB5811B0-15B5-4AA6-AB83-83161F04518F}" type="slidenum">
              <a:rPr lang="ru-RU"/>
              <a:pPr lvl="1">
                <a:defRPr/>
              </a:pPr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59" r:id="rId1"/>
    <p:sldLayoutId id="2147483760" r:id="rId2"/>
    <p:sldLayoutId id="2147483761" r:id="rId3"/>
    <p:sldLayoutId id="2147483762" r:id="rId4"/>
    <p:sldLayoutId id="2147483763" r:id="rId5"/>
    <p:sldLayoutId id="2147483764" r:id="rId6"/>
    <p:sldLayoutId id="2147483765" r:id="rId7"/>
    <p:sldLayoutId id="2147483766" r:id="rId8"/>
    <p:sldLayoutId id="2147483767" r:id="rId9"/>
    <p:sldLayoutId id="2147483768" r:id="rId10"/>
    <p:sldLayoutId id="2147483769" r:id="rId11"/>
  </p:sldLayoutIdLst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7270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7270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727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727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27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27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27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27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27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27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27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27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727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27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27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727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27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27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727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727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727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09" grpId="0"/>
      <p:bldP spid="72710" grpId="0" build="p">
        <p:tmplLst>
          <p:tmpl lvl="1">
            <p:tnLst>
              <p:par>
                <p:cTn presetID="47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271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72710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72710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72710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4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271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72710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72710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72710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4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271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72710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72710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72710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4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271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72710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72710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72710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4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271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72710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72710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72710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CCFF"/>
        </a:buClr>
        <a:buSzPct val="65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ChangeArrowheads="1"/>
          </p:cNvSpPr>
          <p:nvPr>
            <p:ph type="title"/>
          </p:nvPr>
        </p:nvSpPr>
        <p:spPr>
          <a:xfrm>
            <a:off x="682625" y="609600"/>
            <a:ext cx="8080375" cy="2105025"/>
          </a:xfrm>
        </p:spPr>
        <p:txBody>
          <a:bodyPr/>
          <a:lstStyle/>
          <a:p>
            <a:pPr eaLnBrk="1" hangingPunct="1">
              <a:defRPr/>
            </a:pPr>
            <a:r>
              <a:rPr lang="ru-RU" dirty="0" smtClean="0"/>
              <a:t>Тема 8. Деловая переписка предприятия.</a:t>
            </a:r>
          </a:p>
        </p:txBody>
      </p:sp>
      <p:sp>
        <p:nvSpPr>
          <p:cNvPr id="1331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95288" y="3643313"/>
            <a:ext cx="8229600" cy="2798762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mtClean="0">
                <a:latin typeface="Tahoma" pitchFamily="34" charset="0"/>
                <a:cs typeface="Tahoma" pitchFamily="34" charset="0"/>
              </a:rPr>
              <a:t>Преподаватель – 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mtClean="0">
                <a:latin typeface="Tahoma" pitchFamily="34" charset="0"/>
                <a:cs typeface="Tahoma" pitchFamily="34" charset="0"/>
              </a:rPr>
              <a:t>         к.полит.н., доцент Н.А. Царева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mtClean="0">
                <a:latin typeface="Tahoma" pitchFamily="34" charset="0"/>
                <a:cs typeface="Tahoma" pitchFamily="34" charset="0"/>
              </a:rPr>
              <a:t>                 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mtClean="0">
                <a:latin typeface="Tahoma" pitchFamily="34" charset="0"/>
                <a:cs typeface="Tahoma" pitchFamily="34" charset="0"/>
              </a:rPr>
              <a:t>         Кафедра ГТАП ИП ВГУЭС</a:t>
            </a:r>
          </a:p>
          <a:p>
            <a:pPr eaLnBrk="1" hangingPunct="1"/>
            <a:endParaRPr lang="ru-RU" i="1" smtClean="0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457200" y="274638"/>
            <a:ext cx="8229600" cy="56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r>
              <a:rPr kumimoji="0" lang="ru-RU" sz="40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Телекс</a:t>
            </a:r>
          </a:p>
        </p:txBody>
      </p:sp>
      <p:sp>
        <p:nvSpPr>
          <p:cNvPr id="22531" name="Rectangle 5"/>
          <p:cNvSpPr>
            <a:spLocks noChangeArrowheads="1"/>
          </p:cNvSpPr>
          <p:nvPr/>
        </p:nvSpPr>
        <p:spPr bwMode="auto">
          <a:xfrm>
            <a:off x="428625" y="928688"/>
            <a:ext cx="8229600" cy="554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/>
            </a:pPr>
            <a:r>
              <a:rPr kumimoji="0" lang="ru-RU" sz="2200" dirty="0">
                <a:latin typeface="+mj-lt"/>
              </a:rPr>
              <a:t>обобщенное название различных по содержанию документов, выделяемых в связи с особым способом передачи — по абонентской телексной сети. 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None/>
              <a:defRPr/>
            </a:pPr>
            <a:r>
              <a:rPr kumimoji="0" lang="ru-RU" sz="2200" dirty="0">
                <a:latin typeface="+mj-lt"/>
              </a:rPr>
              <a:t>Обязательными реквизитами телекса являются адресат, подпись, номер, наименование и адрес отправителя. 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None/>
              <a:defRPr/>
            </a:pPr>
            <a:r>
              <a:rPr kumimoji="0" lang="ru-RU" sz="2200" dirty="0">
                <a:latin typeface="+mj-lt"/>
              </a:rPr>
              <a:t>Значительную часть служебного заголовка телекса занимает автоответ – закодированное сообщение – содержащее: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/>
            </a:pPr>
            <a:r>
              <a:rPr kumimoji="0" lang="ru-RU" sz="2000" dirty="0">
                <a:latin typeface="+mj-lt"/>
              </a:rPr>
              <a:t>маршрутный номер станции, состоящий из определенного набора цифр и букв;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/>
            </a:pPr>
            <a:r>
              <a:rPr kumimoji="0" lang="ru-RU" sz="2000" dirty="0">
                <a:latin typeface="+mj-lt"/>
              </a:rPr>
              <a:t>индивидуальный номер абонента;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/>
            </a:pPr>
            <a:r>
              <a:rPr kumimoji="0" lang="ru-RU" sz="2000" dirty="0">
                <a:latin typeface="+mj-lt"/>
              </a:rPr>
              <a:t>сокращенное название организации (фирмы);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/>
            </a:pPr>
            <a:r>
              <a:rPr kumimoji="0" lang="ru-RU" sz="2000" dirty="0">
                <a:latin typeface="+mj-lt"/>
              </a:rPr>
              <a:t>сокращенное наименование страны.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None/>
              <a:defRPr/>
            </a:pPr>
            <a:r>
              <a:rPr kumimoji="0" lang="ru-RU" sz="2200" dirty="0">
                <a:latin typeface="+mj-lt"/>
              </a:rPr>
              <a:t>Вторая часть служебного заголовка — указание времени выхода на связь и даты. 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None/>
              <a:defRPr/>
            </a:pPr>
            <a:r>
              <a:rPr kumimoji="0" lang="ru-RU" sz="2200" dirty="0">
                <a:latin typeface="+mj-lt"/>
              </a:rPr>
              <a:t>Последнее сообщение телекса заканчивается знаком «++». Знак «+?» в конце телекса - ожидание ответа или нового сообщения исключает необходимость вновь набирать номер.</a:t>
            </a:r>
          </a:p>
        </p:txBody>
      </p:sp>
    </p:spTree>
  </p:cSld>
  <p:clrMapOvr>
    <a:masterClrMapping/>
  </p:clrMapOvr>
  <p:transition>
    <p:comb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r>
              <a:rPr kumimoji="0" lang="ru-RU" sz="40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Факсограмма (телефакс, факс)</a:t>
            </a:r>
          </a:p>
        </p:txBody>
      </p:sp>
      <p:sp>
        <p:nvSpPr>
          <p:cNvPr id="23555" name="Rectangle 5"/>
          <p:cNvSpPr>
            <a:spLocks noChangeArrowheads="1"/>
          </p:cNvSpPr>
          <p:nvPr/>
        </p:nvSpPr>
        <p:spPr bwMode="auto">
          <a:xfrm>
            <a:off x="457200" y="1428750"/>
            <a:ext cx="8229600" cy="4697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defRPr/>
            </a:pPr>
            <a:r>
              <a:rPr kumimoji="0" lang="ru-RU" sz="2800" dirty="0">
                <a:latin typeface="+mj-lt"/>
              </a:rPr>
              <a:t>получаемая на бумажном носителе копия документа (письменного, графического, изобразительного), переданного по каналам факсимильной связи.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defRPr/>
            </a:pPr>
            <a:r>
              <a:rPr kumimoji="0" lang="ru-RU" sz="2800" dirty="0">
                <a:latin typeface="+mj-lt"/>
              </a:rPr>
              <a:t>По скорости передачи информации равнозначна телексной связи.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defRPr/>
            </a:pPr>
            <a:r>
              <a:rPr kumimoji="0" lang="ru-RU" sz="2800" dirty="0">
                <a:latin typeface="+mj-lt"/>
              </a:rPr>
              <a:t>Не может считаться отдельным видом документа, так как по факсу можно передать любой документ на бумажном носителе — приказ, распоряжение, договор, протокол, письмо.</a:t>
            </a:r>
          </a:p>
        </p:txBody>
      </p:sp>
    </p:spTree>
  </p:cSld>
  <p:clrMapOvr>
    <a:masterClrMapping/>
  </p:clrMapOvr>
  <p:transition>
    <p:comb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457200" y="274638"/>
            <a:ext cx="8229600" cy="633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r>
              <a:rPr kumimoji="0" lang="ru-RU" sz="44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Телефонограмма</a:t>
            </a:r>
          </a:p>
        </p:txBody>
      </p:sp>
      <p:sp>
        <p:nvSpPr>
          <p:cNvPr id="24579" name="Rectangle 5"/>
          <p:cNvSpPr>
            <a:spLocks noChangeArrowheads="1"/>
          </p:cNvSpPr>
          <p:nvPr/>
        </p:nvSpPr>
        <p:spPr bwMode="auto">
          <a:xfrm>
            <a:off x="457200" y="981075"/>
            <a:ext cx="8229600" cy="5305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/>
            </a:pPr>
            <a:r>
              <a:rPr kumimoji="0" lang="ru-RU" dirty="0">
                <a:latin typeface="+mj-lt"/>
              </a:rPr>
              <a:t>это обобщенное название различных по содержанию документов, выделяемых в связи со способом устной передачи текста по каналам телефонной связи. 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/>
            </a:pPr>
            <a:r>
              <a:rPr kumimoji="0" lang="ru-RU" dirty="0">
                <a:latin typeface="+mj-lt"/>
              </a:rPr>
              <a:t>составляется отправителем как документ на бумажном носителе, передается по телефону и записывается получателем.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/>
            </a:pPr>
            <a:r>
              <a:rPr kumimoji="0" lang="ru-RU" dirty="0">
                <a:latin typeface="+mj-lt"/>
              </a:rPr>
              <a:t>используется для оперативной передачи информационных сообщений.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None/>
              <a:defRPr/>
            </a:pPr>
            <a:r>
              <a:rPr kumimoji="0" lang="ru-RU" dirty="0">
                <a:latin typeface="+mj-lt"/>
              </a:rPr>
              <a:t>Обязательными реквизитами являются: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75000"/>
              <a:buFontTx/>
              <a:buAutoNum type="arabicPeriod"/>
              <a:defRPr/>
            </a:pPr>
            <a:r>
              <a:rPr kumimoji="0" lang="ru-RU" sz="2000" dirty="0">
                <a:latin typeface="+mj-lt"/>
              </a:rPr>
              <a:t>исходящий регистрационный номер отправляемой телефонограммы;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75000"/>
              <a:buFontTx/>
              <a:buAutoNum type="arabicPeriod"/>
              <a:defRPr/>
            </a:pPr>
            <a:r>
              <a:rPr kumimoji="0" lang="ru-RU" sz="2000" dirty="0">
                <a:latin typeface="+mj-lt"/>
              </a:rPr>
              <a:t>наименование должности, фамилия, имя, отчество лица, отправившего телефонограмму; 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75000"/>
              <a:buFontTx/>
              <a:buAutoNum type="arabicPeriod"/>
              <a:defRPr/>
            </a:pPr>
            <a:r>
              <a:rPr kumimoji="0" lang="ru-RU" sz="2000" dirty="0">
                <a:latin typeface="+mj-lt"/>
              </a:rPr>
              <a:t>подпись лица, принявшего телефонограмму; 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75000"/>
              <a:buFontTx/>
              <a:buAutoNum type="arabicPeriod"/>
              <a:defRPr/>
            </a:pPr>
            <a:r>
              <a:rPr kumimoji="0" lang="ru-RU" sz="2000" dirty="0">
                <a:latin typeface="+mj-lt"/>
              </a:rPr>
              <a:t>входящий регистрационный номер полученной телефонограммы.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None/>
              <a:defRPr/>
            </a:pPr>
            <a:r>
              <a:rPr kumimoji="0" lang="ru-RU" dirty="0">
                <a:latin typeface="+mj-lt"/>
              </a:rPr>
              <a:t>В тексте должно быть не более 50 слов.</a:t>
            </a:r>
          </a:p>
        </p:txBody>
      </p:sp>
    </p:spTree>
  </p:cSld>
  <p:clrMapOvr>
    <a:masterClrMapping/>
  </p:clrMapOvr>
  <p:transition>
    <p:comb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375" name="Group 39"/>
          <p:cNvGraphicFramePr>
            <a:graphicFrameLocks noGrp="1"/>
          </p:cNvGraphicFramePr>
          <p:nvPr/>
        </p:nvGraphicFramePr>
        <p:xfrm>
          <a:off x="457200" y="260350"/>
          <a:ext cx="8229600" cy="5670550"/>
        </p:xfrm>
        <a:graphic>
          <a:graphicData uri="http://schemas.openxmlformats.org/drawingml/2006/table">
            <a:tbl>
              <a:tblPr/>
              <a:tblGrid>
                <a:gridCol w="4114800"/>
                <a:gridCol w="4114800"/>
              </a:tblGrid>
              <a:tr h="576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Наименование организации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Адресат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35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Должность, инициалы и фамилия сотрудника, передавшего телефонограмму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Должность, инициалы и фамилия сотрудника, принявшего телефонограмму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366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№ телефона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№ телефона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35025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ТЕЛЕФОНОГРАММА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36613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Дата               Рег. №                                              Время передачи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3502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Текст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36613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Должность и фамилия лица,  от имени которого передается телефонограмма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comb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r>
              <a:rPr kumimoji="0" lang="ru-RU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Если специальные бланки отсутствуют, телефонограмма записывается в журнал </a:t>
            </a:r>
            <a:br>
              <a:rPr kumimoji="0" lang="ru-RU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</a:br>
            <a:r>
              <a:rPr kumimoji="0" lang="ru-RU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по следующей форме:</a:t>
            </a:r>
          </a:p>
        </p:txBody>
      </p:sp>
      <p:graphicFrame>
        <p:nvGraphicFramePr>
          <p:cNvPr id="15406" name="Group 46"/>
          <p:cNvGraphicFramePr>
            <a:graphicFrameLocks noGrp="1"/>
          </p:cNvGraphicFramePr>
          <p:nvPr/>
        </p:nvGraphicFramePr>
        <p:xfrm>
          <a:off x="214313" y="1571625"/>
          <a:ext cx="8786812" cy="4751388"/>
        </p:xfrm>
        <a:graphic>
          <a:graphicData uri="http://schemas.openxmlformats.org/drawingml/2006/table">
            <a:tbl>
              <a:tblPr/>
              <a:tblGrid>
                <a:gridCol w="1857389"/>
                <a:gridCol w="1785950"/>
                <a:gridCol w="1000132"/>
                <a:gridCol w="1428760"/>
                <a:gridCol w="1000132"/>
                <a:gridCol w="1714511"/>
              </a:tblGrid>
              <a:tr h="297180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Должность,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фамилия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сотрудника,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передавшего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телефоно-грамму</a:t>
                      </a: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,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и номер его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телефона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Должность,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фамилия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сотрудника,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принявшего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телефоно-грамму</a:t>
                      </a: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,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и номер  его телефона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Дата, номер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Время передачи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Текст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Должность и фамилия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лица, от имени которого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передается </a:t>
                      </a:r>
                      <a:r>
                        <a:rPr kumimoji="0" lang="ru-RU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телефоно-грамма</a:t>
                      </a: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93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93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comb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457200" y="274638"/>
            <a:ext cx="8229600" cy="725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r>
              <a:rPr kumimoji="0" lang="ru-RU" sz="4400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Электронное сообщение</a:t>
            </a:r>
          </a:p>
        </p:txBody>
      </p:sp>
      <p:sp>
        <p:nvSpPr>
          <p:cNvPr id="27651" name="Rectangle 5"/>
          <p:cNvSpPr>
            <a:spLocks noChangeArrowheads="1"/>
          </p:cNvSpPr>
          <p:nvPr/>
        </p:nvSpPr>
        <p:spPr bwMode="auto">
          <a:xfrm>
            <a:off x="214313" y="1000125"/>
            <a:ext cx="8715375" cy="557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defRPr/>
            </a:pPr>
            <a:r>
              <a:rPr kumimoji="0" lang="ru-RU" sz="2800" dirty="0">
                <a:latin typeface="+mj-lt"/>
              </a:rPr>
              <a:t>документ, переданный «электронной почтой» по системе связи между ПК, получаемый в виде </a:t>
            </a:r>
            <a:r>
              <a:rPr kumimoji="0" lang="ru-RU" sz="2800" dirty="0" err="1">
                <a:latin typeface="+mj-lt"/>
              </a:rPr>
              <a:t>видеограммы</a:t>
            </a:r>
            <a:r>
              <a:rPr kumimoji="0" lang="ru-RU" sz="2800" dirty="0">
                <a:latin typeface="+mj-lt"/>
              </a:rPr>
              <a:t> на экране монитора или в виде бумажной копии, отпечатанной на принтере.</a:t>
            </a:r>
          </a:p>
          <a:p>
            <a:pPr marL="457200" indent="-45720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None/>
              <a:defRPr/>
            </a:pPr>
            <a:r>
              <a:rPr kumimoji="0" lang="ru-RU" sz="2800" dirty="0">
                <a:latin typeface="+mj-lt"/>
              </a:rPr>
              <a:t>Каждому абоненту в электронной почте выделяется индивидуальный «почтовый ящик», через который осуществляется обмен сообщениями.</a:t>
            </a:r>
          </a:p>
          <a:p>
            <a:pPr marL="457200" indent="-45720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None/>
              <a:defRPr/>
            </a:pPr>
            <a:r>
              <a:rPr kumimoji="0" lang="ru-RU" sz="2800" dirty="0">
                <a:latin typeface="+mj-lt"/>
              </a:rPr>
              <a:t>Электронное сообщение состоит из </a:t>
            </a:r>
          </a:p>
          <a:p>
            <a:pPr marL="457200" indent="-45720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Tx/>
              <a:buAutoNum type="arabicPeriod"/>
              <a:defRPr/>
            </a:pPr>
            <a:r>
              <a:rPr kumimoji="0" lang="ru-RU" sz="2800" dirty="0">
                <a:latin typeface="+mj-lt"/>
              </a:rPr>
              <a:t>адреса (или нескольких адресов получателей), </a:t>
            </a:r>
          </a:p>
          <a:p>
            <a:pPr marL="457200" indent="-45720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Tx/>
              <a:buAutoNum type="arabicPeriod"/>
              <a:defRPr/>
            </a:pPr>
            <a:r>
              <a:rPr kumimoji="0" lang="ru-RU" sz="2800" dirty="0">
                <a:latin typeface="+mj-lt"/>
              </a:rPr>
              <a:t>заголовка, содержащего служебную информацию, </a:t>
            </a:r>
          </a:p>
          <a:p>
            <a:pPr marL="457200" indent="-45720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Tx/>
              <a:buAutoNum type="arabicPeriod"/>
              <a:defRPr/>
            </a:pPr>
            <a:r>
              <a:rPr kumimoji="0" lang="ru-RU" sz="2800" dirty="0">
                <a:latin typeface="+mj-lt"/>
              </a:rPr>
              <a:t>текста. </a:t>
            </a:r>
          </a:p>
        </p:txBody>
      </p:sp>
    </p:spTree>
  </p:cSld>
  <p:clrMapOvr>
    <a:masterClrMapping/>
  </p:clrMapOvr>
  <p:transition>
    <p:comb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457200" y="274638"/>
            <a:ext cx="82296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r>
              <a:rPr kumimoji="0" lang="ru-RU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Вопросы для самопроверки знаний</a:t>
            </a:r>
          </a:p>
        </p:txBody>
      </p:sp>
      <p:sp>
        <p:nvSpPr>
          <p:cNvPr id="28675" name="Rectangle 5"/>
          <p:cNvSpPr>
            <a:spLocks noChangeArrowheads="1"/>
          </p:cNvSpPr>
          <p:nvPr/>
        </p:nvSpPr>
        <p:spPr bwMode="auto">
          <a:xfrm>
            <a:off x="457200" y="765175"/>
            <a:ext cx="8218488" cy="5360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33400" indent="-53340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Tx/>
              <a:buAutoNum type="arabicPeriod"/>
            </a:pPr>
            <a:r>
              <a:rPr kumimoji="0" lang="ru-RU" sz="2800"/>
              <a:t>Назовите виды писем.</a:t>
            </a:r>
          </a:p>
          <a:p>
            <a:pPr marL="533400" indent="-53340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Tx/>
              <a:buAutoNum type="arabicPeriod"/>
            </a:pPr>
            <a:r>
              <a:rPr kumimoji="0" lang="ru-RU" sz="2800"/>
              <a:t>Сколько страниц должно занимать письмо?</a:t>
            </a:r>
          </a:p>
          <a:p>
            <a:pPr marL="533400" indent="-53340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Tx/>
              <a:buAutoNum type="arabicPeriod"/>
            </a:pPr>
            <a:r>
              <a:rPr kumimoji="0" lang="ru-RU" sz="2800"/>
              <a:t>Перечислите стадии подготовки письма.</a:t>
            </a:r>
          </a:p>
          <a:p>
            <a:pPr marL="533400" indent="-53340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Tx/>
              <a:buAutoNum type="arabicPeriod"/>
            </a:pPr>
            <a:r>
              <a:rPr kumimoji="0" lang="ru-RU" sz="2800"/>
              <a:t>Реквизиты официального письма.</a:t>
            </a:r>
          </a:p>
          <a:p>
            <a:pPr marL="533400" indent="-53340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Tx/>
              <a:buAutoNum type="arabicPeriod"/>
            </a:pPr>
            <a:r>
              <a:rPr kumimoji="0" lang="ru-RU" sz="2800"/>
              <a:t>Реквизиты телеграммы.</a:t>
            </a:r>
          </a:p>
          <a:p>
            <a:pPr marL="533400" indent="-53340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Tx/>
              <a:buAutoNum type="arabicPeriod"/>
            </a:pPr>
            <a:r>
              <a:rPr kumimoji="0" lang="ru-RU" sz="2800"/>
              <a:t>Назовите отличия телекса от телеграммы.</a:t>
            </a:r>
          </a:p>
          <a:p>
            <a:pPr marL="533400" indent="-53340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Tx/>
              <a:buAutoNum type="arabicPeriod"/>
            </a:pPr>
            <a:r>
              <a:rPr kumimoji="0" lang="ru-RU" sz="2800"/>
              <a:t>Дайте определение – «телефонограмма».</a:t>
            </a:r>
          </a:p>
          <a:p>
            <a:pPr marL="533400" indent="-53340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Tx/>
              <a:buAutoNum type="arabicPeriod"/>
            </a:pPr>
            <a:r>
              <a:rPr kumimoji="0" lang="ru-RU" sz="2800"/>
              <a:t>Преимущества электронного сообщения.</a:t>
            </a:r>
          </a:p>
        </p:txBody>
      </p:sp>
      <p:sp>
        <p:nvSpPr>
          <p:cNvPr id="28676" name="Rectangle 6"/>
          <p:cNvSpPr>
            <a:spLocks noChangeArrowheads="1"/>
          </p:cNvSpPr>
          <p:nvPr/>
        </p:nvSpPr>
        <p:spPr bwMode="auto">
          <a:xfrm>
            <a:off x="8532813" y="765175"/>
            <a:ext cx="153987" cy="5360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None/>
            </a:pPr>
            <a:endParaRPr kumimoji="0" lang="ru-RU" sz="2000"/>
          </a:p>
        </p:txBody>
      </p:sp>
    </p:spTree>
  </p:cSld>
  <p:clrMapOvr>
    <a:masterClrMapping/>
  </p:clrMapOvr>
  <p:transition>
    <p:comb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625" y="609600"/>
            <a:ext cx="8080375" cy="890588"/>
          </a:xfrm>
        </p:spPr>
        <p:txBody>
          <a:bodyPr/>
          <a:lstStyle/>
          <a:p>
            <a:pPr eaLnBrk="1" hangingPunct="1">
              <a:defRPr/>
            </a:pPr>
            <a:r>
              <a:rPr lang="ru-RU" dirty="0" smtClean="0"/>
              <a:t>Содержание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2625" y="1643063"/>
            <a:ext cx="7772400" cy="4452937"/>
          </a:xfrm>
        </p:spPr>
        <p:txBody>
          <a:bodyPr/>
          <a:lstStyle/>
          <a:p>
            <a:pPr marL="514350" indent="-514350" eaLnBrk="1" hangingPunct="1">
              <a:buFont typeface="+mj-lt"/>
              <a:buAutoNum type="arabicPeriod"/>
              <a:defRPr/>
            </a:pPr>
            <a:r>
              <a:rPr lang="ru-RU" dirty="0" smtClean="0">
                <a:latin typeface="+mj-lt"/>
              </a:rPr>
              <a:t>Основные виды писем. </a:t>
            </a:r>
          </a:p>
          <a:p>
            <a:pPr marL="514350" indent="-514350" eaLnBrk="1" hangingPunct="1">
              <a:buFont typeface="+mj-lt"/>
              <a:buAutoNum type="arabicPeriod"/>
              <a:defRPr/>
            </a:pPr>
            <a:r>
              <a:rPr lang="ru-RU" dirty="0" smtClean="0">
                <a:latin typeface="+mj-lt"/>
              </a:rPr>
              <a:t>Деловое письмо в условиях унификации.</a:t>
            </a:r>
          </a:p>
          <a:p>
            <a:pPr marL="514350" indent="-514350" eaLnBrk="1" hangingPunct="1">
              <a:buFont typeface="+mj-lt"/>
              <a:buAutoNum type="arabicPeriod"/>
              <a:defRPr/>
            </a:pPr>
            <a:r>
              <a:rPr lang="ru-RU" dirty="0" smtClean="0">
                <a:latin typeface="+mj-lt"/>
              </a:rPr>
              <a:t>Правила подготовки и оформления делового письма. </a:t>
            </a:r>
          </a:p>
          <a:p>
            <a:pPr marL="609600" indent="-609600" eaLnBrk="1" hangingPunct="1">
              <a:buFontTx/>
              <a:buAutoNum type="arabicPeriod"/>
              <a:defRPr/>
            </a:pPr>
            <a:r>
              <a:rPr lang="ru-RU" dirty="0" smtClean="0">
                <a:latin typeface="+mj-lt"/>
              </a:rPr>
              <a:t>Телеграмма, телекс, </a:t>
            </a:r>
            <a:r>
              <a:rPr lang="ru-RU" dirty="0" err="1" smtClean="0">
                <a:latin typeface="+mj-lt"/>
              </a:rPr>
              <a:t>факсограмма</a:t>
            </a:r>
            <a:r>
              <a:rPr lang="ru-RU" dirty="0" smtClean="0">
                <a:latin typeface="+mj-lt"/>
              </a:rPr>
              <a:t>, телефонограмма, электронное сообщение.</a:t>
            </a:r>
          </a:p>
        </p:txBody>
      </p:sp>
    </p:spTree>
  </p:cSld>
  <p:clrMapOvr>
    <a:masterClrMapping/>
  </p:clrMapOvr>
  <p:transition>
    <p:comb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333375"/>
            <a:ext cx="8080375" cy="563563"/>
          </a:xfrm>
        </p:spPr>
        <p:txBody>
          <a:bodyPr/>
          <a:lstStyle/>
          <a:p>
            <a:pPr eaLnBrk="1" hangingPunct="1">
              <a:defRPr/>
            </a:pPr>
            <a:r>
              <a:rPr lang="ru-RU" sz="3200" b="1" smtClean="0"/>
              <a:t>Рекомендуемая литература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08050"/>
            <a:ext cx="8229600" cy="5834063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AutoNum type="arabicPeriod"/>
            </a:pPr>
            <a:r>
              <a:rPr lang="ru-RU" sz="2800" smtClean="0"/>
              <a:t>Басаков М.И. Как правильно подготовить и оформить деловое письмо. М., 2003.</a:t>
            </a:r>
          </a:p>
          <a:p>
            <a:pPr eaLnBrk="1" hangingPunct="1">
              <a:lnSpc>
                <a:spcPct val="80000"/>
              </a:lnSpc>
              <a:buFontTx/>
              <a:buAutoNum type="arabicPeriod"/>
            </a:pPr>
            <a:r>
              <a:rPr lang="ru-RU" sz="2800" smtClean="0"/>
              <a:t>Лагутина Т.М. Деловое письмо. СПб., 2003.</a:t>
            </a:r>
          </a:p>
          <a:p>
            <a:pPr eaLnBrk="1" hangingPunct="1">
              <a:lnSpc>
                <a:spcPct val="80000"/>
              </a:lnSpc>
              <a:buFontTx/>
              <a:buAutoNum type="arabicPeriod"/>
            </a:pPr>
            <a:r>
              <a:rPr lang="ru-RU" sz="2800" smtClean="0"/>
              <a:t>Кирсанова М.В. Деловая переписка. М., 2001. </a:t>
            </a:r>
          </a:p>
          <a:p>
            <a:pPr eaLnBrk="1" hangingPunct="1">
              <a:lnSpc>
                <a:spcPct val="80000"/>
              </a:lnSpc>
              <a:buFontTx/>
              <a:buAutoNum type="arabicPeriod"/>
            </a:pPr>
            <a:r>
              <a:rPr lang="ru-RU" sz="2800" smtClean="0"/>
              <a:t>Колтунова М.В. Деловое письмо: что нужно знать составителю. М., 1999.</a:t>
            </a:r>
          </a:p>
          <a:p>
            <a:pPr eaLnBrk="1" hangingPunct="1">
              <a:lnSpc>
                <a:spcPct val="80000"/>
              </a:lnSpc>
              <a:buFontTx/>
              <a:buAutoNum type="arabicPeriod"/>
            </a:pPr>
            <a:r>
              <a:rPr lang="ru-RU" sz="2800" smtClean="0"/>
              <a:t>Паневчик В.В. Деловое письмо. Мн., 2000.</a:t>
            </a:r>
          </a:p>
          <a:p>
            <a:pPr eaLnBrk="1" hangingPunct="1">
              <a:lnSpc>
                <a:spcPct val="80000"/>
              </a:lnSpc>
              <a:buFontTx/>
              <a:buAutoNum type="arabicPeriod"/>
            </a:pPr>
            <a:r>
              <a:rPr lang="ru-RU" sz="2800" smtClean="0"/>
              <a:t>Стенюков М.В. Документы. Делопроизводство. Практическое пособие. - М., 2003.</a:t>
            </a:r>
          </a:p>
          <a:p>
            <a:pPr eaLnBrk="1" hangingPunct="1">
              <a:lnSpc>
                <a:spcPct val="80000"/>
              </a:lnSpc>
              <a:buFontTx/>
              <a:buAutoNum type="arabicPeriod"/>
            </a:pPr>
            <a:r>
              <a:rPr lang="ru-RU" sz="2800" smtClean="0"/>
              <a:t>Быкова Т.А. Служебное письмо // Справочник секретаря и офис-менеджера. 2003. № 2-7.</a:t>
            </a:r>
          </a:p>
          <a:p>
            <a:pPr eaLnBrk="1" hangingPunct="1">
              <a:lnSpc>
                <a:spcPct val="80000"/>
              </a:lnSpc>
              <a:buFontTx/>
              <a:buAutoNum type="arabicPeriod"/>
            </a:pPr>
            <a:r>
              <a:rPr lang="ru-RU" sz="2800" smtClean="0"/>
              <a:t>Румянцева С.А. Письмо-отказ // Справочник секретаря и офис-менеджера. 2004. № 5.</a:t>
            </a:r>
          </a:p>
        </p:txBody>
      </p:sp>
    </p:spTree>
  </p:cSld>
  <p:clrMapOvr>
    <a:masterClrMapping/>
  </p:clrMapOvr>
  <p:transition>
    <p:comb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682625" y="428625"/>
            <a:ext cx="8080375" cy="1500188"/>
          </a:xfrm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defRPr/>
            </a:pPr>
            <a:r>
              <a:rPr lang="ru-RU" dirty="0" smtClean="0"/>
              <a:t>Письмо </a:t>
            </a:r>
            <a:r>
              <a:rPr lang="ru-RU" sz="2800" dirty="0" smtClean="0"/>
              <a:t>обобщенное название различных по содержанию документов, пересылаемых по почте, курьером, электронной почтой и т. д. могут быть:</a:t>
            </a:r>
            <a:endParaRPr lang="ru-RU" dirty="0"/>
          </a:p>
        </p:txBody>
      </p:sp>
      <p:sp>
        <p:nvSpPr>
          <p:cNvPr id="16387" name="Содержимое 7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3200" i="1" smtClean="0"/>
              <a:t>Инструктивные, инструкционные, (директивные)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3200" i="1" smtClean="0"/>
              <a:t>Гарантийные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3200" i="1" smtClean="0"/>
              <a:t>Информационные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3200" i="1" smtClean="0"/>
              <a:t>Рекламные</a:t>
            </a:r>
            <a:r>
              <a:rPr lang="ru-RU" sz="3200" smtClean="0"/>
              <a:t>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3200" i="1" smtClean="0"/>
              <a:t>Коммерческие</a:t>
            </a:r>
            <a:endParaRPr lang="ru-RU" sz="3200" smtClean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3200" i="1" smtClean="0"/>
              <a:t>Рекламационные (претензионные)</a:t>
            </a:r>
            <a:r>
              <a:rPr lang="ru-RU" sz="3200" smtClean="0"/>
              <a:t> </a:t>
            </a:r>
          </a:p>
        </p:txBody>
      </p:sp>
      <p:sp>
        <p:nvSpPr>
          <p:cNvPr id="16388" name="Содержимое 8"/>
          <p:cNvSpPr>
            <a:spLocks noGrp="1"/>
          </p:cNvSpPr>
          <p:nvPr>
            <p:ph sz="half" idx="2"/>
          </p:nvPr>
        </p:nvSpPr>
        <p:spPr>
          <a:xfrm>
            <a:off x="4500563" y="1981200"/>
            <a:ext cx="4214812" cy="4305300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3200" i="1" smtClean="0"/>
              <a:t>Кредитные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3200" i="1" smtClean="0"/>
              <a:t>Письма-запросы </a:t>
            </a:r>
            <a:r>
              <a:rPr lang="ru-RU" sz="3200" smtClean="0"/>
              <a:t>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3200" i="1" smtClean="0"/>
              <a:t>Письма-просьбы</a:t>
            </a:r>
            <a:r>
              <a:rPr lang="ru-RU" sz="3200" smtClean="0"/>
              <a:t>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3200" i="1" smtClean="0"/>
              <a:t>Письма-предложения</a:t>
            </a:r>
            <a:r>
              <a:rPr lang="ru-RU" sz="3200" smtClean="0"/>
              <a:t>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3200" i="1" smtClean="0"/>
              <a:t>Письма-отказы</a:t>
            </a:r>
            <a:r>
              <a:rPr lang="ru-RU" sz="3200" smtClean="0"/>
              <a:t>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3200" i="1" smtClean="0"/>
              <a:t>Письма-предупреждения</a:t>
            </a:r>
            <a:r>
              <a:rPr lang="ru-RU" sz="3200" smtClean="0"/>
              <a:t>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3200" i="1" smtClean="0"/>
              <a:t>Письма-приглашения</a:t>
            </a:r>
            <a:r>
              <a:rPr lang="ru-RU" sz="3200" smtClean="0"/>
              <a:t>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3200" i="1" smtClean="0"/>
              <a:t>Сопроводительные.</a:t>
            </a:r>
            <a:endParaRPr lang="ru-RU" sz="3200" smtClean="0"/>
          </a:p>
        </p:txBody>
      </p:sp>
    </p:spTree>
  </p:cSld>
  <p:clrMapOvr>
    <a:masterClrMapping/>
  </p:clrMapOvr>
  <p:transition>
    <p:comb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r>
              <a:rPr kumimoji="0" lang="ru-RU" sz="32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По </a:t>
            </a:r>
            <a:r>
              <a:rPr kumimoji="0" lang="ru-RU" sz="3200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текстообразующим</a:t>
            </a:r>
            <a:r>
              <a:rPr kumimoji="0" lang="ru-RU" sz="32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признакам деловую переписку можно разделить на</a:t>
            </a:r>
          </a:p>
        </p:txBody>
      </p:sp>
      <p:sp>
        <p:nvSpPr>
          <p:cNvPr id="17411" name="Rectangle 5"/>
          <p:cNvSpPr>
            <a:spLocks noChangeArrowheads="1"/>
          </p:cNvSpPr>
          <p:nvPr/>
        </p:nvSpPr>
        <p:spPr bwMode="auto">
          <a:xfrm>
            <a:off x="457200" y="1600200"/>
            <a:ext cx="4038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None/>
              <a:defRPr/>
            </a:pPr>
            <a:r>
              <a:rPr kumimoji="0" lang="ru-RU" sz="3200" dirty="0">
                <a:latin typeface="+mj-lt"/>
              </a:rPr>
              <a:t>регламентированную (стандартную) 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/>
            </a:pPr>
            <a:r>
              <a:rPr kumimoji="0" lang="ru-RU" sz="3200" dirty="0">
                <a:latin typeface="+mj-lt"/>
              </a:rPr>
              <a:t>рассматривают и решают вопросы типичных ситуаций. 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/>
            </a:pPr>
            <a:r>
              <a:rPr kumimoji="0" lang="ru-RU" sz="3200" dirty="0">
                <a:latin typeface="+mj-lt"/>
              </a:rPr>
              <a:t>Отличает высокий уровень стандартизации.</a:t>
            </a:r>
          </a:p>
        </p:txBody>
      </p:sp>
      <p:sp>
        <p:nvSpPr>
          <p:cNvPr id="17412" name="Rectangle 6"/>
          <p:cNvSpPr>
            <a:spLocks noChangeArrowheads="1"/>
          </p:cNvSpPr>
          <p:nvPr/>
        </p:nvSpPr>
        <p:spPr bwMode="auto">
          <a:xfrm>
            <a:off x="4500563" y="1557338"/>
            <a:ext cx="4392612" cy="456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None/>
              <a:defRPr/>
            </a:pPr>
            <a:r>
              <a:rPr kumimoji="0" lang="ru-RU" sz="3200" dirty="0">
                <a:latin typeface="+mj-lt"/>
              </a:rPr>
              <a:t>нерегламентированную (нестандартную).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/>
            </a:pPr>
            <a:r>
              <a:rPr kumimoji="0" lang="ru-RU" sz="3200" dirty="0">
                <a:latin typeface="+mj-lt"/>
              </a:rPr>
              <a:t>становится больше, потому что увеличивается количество нестандартных ситуаций, отражающихся в деловой переписке. </a:t>
            </a:r>
          </a:p>
        </p:txBody>
      </p:sp>
    </p:spTree>
  </p:cSld>
  <p:clrMapOvr>
    <a:masterClrMapping/>
  </p:clrMapOvr>
  <p:transition>
    <p:comb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r>
              <a:rPr kumimoji="0" lang="ru-RU" sz="40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Подготовка письма включает следующие стадии:</a:t>
            </a:r>
          </a:p>
        </p:txBody>
      </p:sp>
      <p:sp>
        <p:nvSpPr>
          <p:cNvPr id="18435" name="Rectangle 5"/>
          <p:cNvSpPr>
            <a:spLocks noChangeArrowheads="1"/>
          </p:cNvSpPr>
          <p:nvPr/>
        </p:nvSpPr>
        <p:spPr bwMode="auto">
          <a:xfrm>
            <a:off x="457200" y="1785938"/>
            <a:ext cx="8229600" cy="434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/>
            </a:pPr>
            <a:r>
              <a:rPr kumimoji="0" lang="ru-RU" sz="3600" dirty="0">
                <a:latin typeface="+mj-lt"/>
              </a:rPr>
              <a:t>изучение существа вопроса;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/>
            </a:pPr>
            <a:r>
              <a:rPr kumimoji="0" lang="ru-RU" sz="3600" dirty="0">
                <a:latin typeface="+mj-lt"/>
              </a:rPr>
              <a:t>сбор необходимых сведений, в т. ч. из предыдущей переписки;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/>
            </a:pPr>
            <a:r>
              <a:rPr kumimoji="0" lang="ru-RU" sz="3600" dirty="0">
                <a:latin typeface="+mj-lt"/>
              </a:rPr>
              <a:t>подготовка проекта письма;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/>
            </a:pPr>
            <a:r>
              <a:rPr kumimoji="0" lang="ru-RU" sz="3600" dirty="0">
                <a:latin typeface="+mj-lt"/>
              </a:rPr>
              <a:t>согласование проекта </a:t>
            </a:r>
            <a:r>
              <a:rPr kumimoji="0" lang="ru-RU" sz="2800" dirty="0">
                <a:latin typeface="+mj-lt"/>
              </a:rPr>
              <a:t>(при необходимости);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/>
            </a:pPr>
            <a:r>
              <a:rPr kumimoji="0" lang="ru-RU" sz="3600" dirty="0">
                <a:latin typeface="+mj-lt"/>
              </a:rPr>
              <a:t>подписание руководителем.</a:t>
            </a:r>
          </a:p>
        </p:txBody>
      </p:sp>
    </p:spTree>
  </p:cSld>
  <p:clrMapOvr>
    <a:masterClrMapping/>
  </p:clrMapOvr>
  <p:transition>
    <p:comb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r>
              <a:rPr kumimoji="0" lang="ru-RU" sz="28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/>
            </a:r>
            <a:br>
              <a:rPr kumimoji="0" lang="ru-RU" sz="28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</a:br>
            <a:r>
              <a:rPr kumimoji="0" lang="ru-RU" sz="28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Для официального письма рекомендуется следующий состав реквизитов:</a:t>
            </a:r>
            <a:br>
              <a:rPr kumimoji="0" lang="ru-RU" sz="28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</a:br>
            <a:endParaRPr kumimoji="0" lang="ru-RU" sz="280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19459" name="Rectangle 5"/>
          <p:cNvSpPr>
            <a:spLocks noChangeArrowheads="1"/>
          </p:cNvSpPr>
          <p:nvPr/>
        </p:nvSpPr>
        <p:spPr bwMode="auto">
          <a:xfrm>
            <a:off x="457200" y="1412875"/>
            <a:ext cx="8229600" cy="511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/>
            </a:pPr>
            <a:r>
              <a:rPr kumimoji="0" lang="ru-RU" sz="2800" dirty="0">
                <a:latin typeface="+mj-lt"/>
              </a:rPr>
              <a:t>государственный герб РФ; 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/>
            </a:pPr>
            <a:r>
              <a:rPr kumimoji="0" lang="ru-RU" sz="2800" dirty="0">
                <a:latin typeface="+mj-lt"/>
              </a:rPr>
              <a:t>наименование организации; 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/>
            </a:pPr>
            <a:r>
              <a:rPr kumimoji="0" lang="ru-RU" sz="2800" dirty="0">
                <a:latin typeface="+mj-lt"/>
              </a:rPr>
              <a:t>справочные данные об организации; 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/>
            </a:pPr>
            <a:r>
              <a:rPr kumimoji="0" lang="ru-RU" sz="2800" dirty="0">
                <a:latin typeface="+mj-lt"/>
              </a:rPr>
              <a:t>дата; 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/>
            </a:pPr>
            <a:r>
              <a:rPr kumimoji="0" lang="ru-RU" sz="2800" dirty="0">
                <a:latin typeface="+mj-lt"/>
              </a:rPr>
              <a:t>регистрационный номер; 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/>
            </a:pPr>
            <a:r>
              <a:rPr kumimoji="0" lang="ru-RU" sz="2800" dirty="0">
                <a:latin typeface="+mj-lt"/>
              </a:rPr>
              <a:t>ссылка на регистрационный номер и дату; 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/>
            </a:pPr>
            <a:r>
              <a:rPr kumimoji="0" lang="ru-RU" sz="2800" dirty="0">
                <a:latin typeface="+mj-lt"/>
              </a:rPr>
              <a:t>адресат; 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/>
            </a:pPr>
            <a:r>
              <a:rPr kumimoji="0" lang="ru-RU" sz="2800" dirty="0">
                <a:latin typeface="+mj-lt"/>
              </a:rPr>
              <a:t>текст; 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/>
            </a:pPr>
            <a:r>
              <a:rPr kumimoji="0" lang="ru-RU" sz="2800" dirty="0">
                <a:latin typeface="+mj-lt"/>
              </a:rPr>
              <a:t>подпись; 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/>
            </a:pPr>
            <a:r>
              <a:rPr kumimoji="0" lang="ru-RU" sz="2800" dirty="0">
                <a:latin typeface="+mj-lt"/>
              </a:rPr>
              <a:t>отметку о наличии приложений;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/>
            </a:pPr>
            <a:r>
              <a:rPr kumimoji="0" lang="ru-RU" sz="2800" dirty="0">
                <a:latin typeface="+mj-lt"/>
              </a:rPr>
              <a:t>фамилия и телефон исполнителя; 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/>
            </a:pPr>
            <a:r>
              <a:rPr kumimoji="0" lang="ru-RU" sz="2800" dirty="0">
                <a:latin typeface="+mj-lt"/>
              </a:rPr>
              <a:t>печать в гарантийных письмах</a:t>
            </a:r>
          </a:p>
        </p:txBody>
      </p:sp>
    </p:spTree>
  </p:cSld>
  <p:clrMapOvr>
    <a:masterClrMapping/>
  </p:clrMapOvr>
  <p:transition>
    <p:comb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457200" y="274638"/>
            <a:ext cx="8229600" cy="850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r>
              <a:rPr kumimoji="0" lang="ru-RU" sz="3600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Телеграмма (телетайпограмма)</a:t>
            </a:r>
          </a:p>
        </p:txBody>
      </p:sp>
      <p:sp>
        <p:nvSpPr>
          <p:cNvPr id="20483" name="Rectangle 5"/>
          <p:cNvSpPr>
            <a:spLocks noChangeArrowheads="1"/>
          </p:cNvSpPr>
          <p:nvPr/>
        </p:nvSpPr>
        <p:spPr bwMode="auto">
          <a:xfrm>
            <a:off x="457200" y="1196975"/>
            <a:ext cx="8229600" cy="4929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/>
            </a:pPr>
            <a:r>
              <a:rPr kumimoji="0" lang="ru-RU" sz="2800" dirty="0">
                <a:latin typeface="+mj-lt"/>
              </a:rPr>
              <a:t>документ, передаваемый по каналам телеграфной связи. 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/>
            </a:pPr>
            <a:r>
              <a:rPr kumimoji="0" lang="ru-RU" sz="2800" dirty="0">
                <a:latin typeface="+mj-lt"/>
              </a:rPr>
              <a:t>составляется в случаях, когда отправка документов почтой не обеспечивает своевременного решения вопросов. 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None/>
              <a:defRPr/>
            </a:pPr>
            <a:r>
              <a:rPr kumimoji="0" lang="ru-RU" sz="2800" dirty="0">
                <a:latin typeface="+mj-lt"/>
              </a:rPr>
              <a:t>Копия телеграммы с отметкой о времени ее приема возвращается в соответствующее структурное подразделение.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None/>
              <a:defRPr/>
            </a:pPr>
            <a:r>
              <a:rPr kumimoji="0" lang="ru-RU" sz="2800" dirty="0">
                <a:latin typeface="+mj-lt"/>
              </a:rPr>
              <a:t>Указывается степень срочности: «внеочередная», «правительственная», «срочная» и т.д. </a:t>
            </a:r>
          </a:p>
        </p:txBody>
      </p:sp>
    </p:spTree>
  </p:cSld>
  <p:clrMapOvr>
    <a:masterClrMapping/>
  </p:clrMapOvr>
  <p:transition>
    <p:comb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457200" y="274638"/>
            <a:ext cx="8229600" cy="417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r>
              <a:rPr kumimoji="0" lang="ru-RU" sz="20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Пример телеграммы:</a:t>
            </a:r>
          </a:p>
        </p:txBody>
      </p:sp>
      <p:sp>
        <p:nvSpPr>
          <p:cNvPr id="21507" name="Rectangle 5"/>
          <p:cNvSpPr>
            <a:spLocks noChangeArrowheads="1"/>
          </p:cNvSpPr>
          <p:nvPr/>
        </p:nvSpPr>
        <p:spPr bwMode="auto">
          <a:xfrm>
            <a:off x="457200" y="642938"/>
            <a:ext cx="8229600" cy="5954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r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None/>
            </a:pPr>
            <a:r>
              <a:rPr kumimoji="0" lang="ru-RU" sz="2000"/>
              <a:t>ТОМСК 25 </a:t>
            </a:r>
          </a:p>
          <a:p>
            <a:pPr marL="342900" indent="-342900" algn="r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None/>
            </a:pPr>
            <a:r>
              <a:rPr kumimoji="0" lang="ru-RU" sz="2000"/>
              <a:t>ОБЪЕДИНЕНИЕ ОКСИД</a:t>
            </a:r>
          </a:p>
          <a:p>
            <a:pPr marL="342900" indent="-342900" algn="ctr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None/>
            </a:pPr>
            <a:r>
              <a:rPr kumimoji="0" lang="ru-RU" sz="2000"/>
              <a:t>ПРОСИМ УСКОРИТЬ ОТГРУЗКУ ПИЛОМАТЕРИАЛОВ тчк ДИРЕКТОР ПРЕДПРИЯТИЯ АНДРОН ПЕТРОВ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None/>
            </a:pPr>
            <a:r>
              <a:rPr kumimoji="0" lang="ru-RU" sz="2000"/>
              <a:t>______________________________________________________________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None/>
            </a:pPr>
            <a:r>
              <a:rPr kumimoji="0" lang="ru-RU" sz="2000"/>
              <a:t>630012, Новосибирск-12, ул. Крылова, 5.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None/>
            </a:pPr>
            <a:r>
              <a:rPr kumimoji="0" lang="ru-RU" sz="2000"/>
              <a:t>Тел. 24-02-83. Р/счет________________________________________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None/>
            </a:pPr>
            <a:r>
              <a:rPr kumimoji="0" lang="ru-RU" sz="2000"/>
              <a:t>Директор                           Н.И. Петров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None/>
            </a:pPr>
            <a:r>
              <a:rPr kumimoji="0" lang="ru-RU" sz="2000"/>
              <a:t>Исх. №__________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None/>
            </a:pPr>
            <a:r>
              <a:rPr kumimoji="0" lang="ru-RU" sz="2000"/>
              <a:t>Дата____________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None/>
            </a:pPr>
            <a:r>
              <a:rPr kumimoji="0" lang="ru-RU" sz="2000"/>
              <a:t>Пример шифрованной телеграммы:</a:t>
            </a:r>
          </a:p>
          <a:p>
            <a:pPr marL="342900" indent="-342900" algn="r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None/>
            </a:pPr>
            <a:r>
              <a:rPr kumimoji="0" lang="ru-RU" sz="2000"/>
              <a:t>КЕМЕРОВО АГАТ</a:t>
            </a:r>
          </a:p>
          <a:p>
            <a:pPr marL="342900" indent="-342900" algn="ctr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None/>
            </a:pPr>
            <a:r>
              <a:rPr kumimoji="0" lang="ru-RU" sz="2000"/>
              <a:t>ГРУЗ СТРОИТЕЛЬСТВА ОБЪЕКТА ОТПРАВЛЕН САМОЛЕТОМ ВТОРОГО ФЕВРАЛЯ тчк ПОДТВЕРДИТЕ ПОЛУЧЕНИЕ ДИРЕКТОР КАСКАД СОМОВ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None/>
            </a:pPr>
            <a:r>
              <a:rPr kumimoji="0" lang="ru-RU" sz="2000"/>
              <a:t>______________________________________________________________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None/>
            </a:pPr>
            <a:r>
              <a:rPr kumimoji="0" lang="ru-RU" sz="2000"/>
              <a:t>630070, г. Новосибирск-70, ул. Горького, 24.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None/>
            </a:pPr>
            <a:r>
              <a:rPr kumimoji="0" lang="ru-RU" sz="2000"/>
              <a:t>Каскад. Тел. 24 02 50 Р/счет_______________________________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None/>
            </a:pPr>
            <a:r>
              <a:rPr kumimoji="0" lang="ru-RU" sz="2000"/>
              <a:t>Директор                                     К.П. Сомов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None/>
            </a:pPr>
            <a:r>
              <a:rPr kumimoji="0" lang="ru-RU" sz="2000"/>
              <a:t>Исх. №__________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None/>
            </a:pPr>
            <a:r>
              <a:rPr kumimoji="0" lang="ru-RU" sz="2000"/>
              <a:t>Дата____________</a:t>
            </a:r>
          </a:p>
        </p:txBody>
      </p:sp>
    </p:spTree>
  </p:cSld>
  <p:clrMapOvr>
    <a:masterClrMapping/>
  </p:clrMapOvr>
  <p:transition>
    <p:comb/>
  </p:transition>
</p:sld>
</file>

<file path=ppt/theme/theme1.xml><?xml version="1.0" encoding="utf-8"?>
<a:theme xmlns:a="http://schemas.openxmlformats.org/drawingml/2006/main" name="Training">
  <a:themeElements>
    <a:clrScheme name="Training 1">
      <a:dk1>
        <a:srgbClr val="000000"/>
      </a:dk1>
      <a:lt1>
        <a:srgbClr val="FFFFFF"/>
      </a:lt1>
      <a:dk2>
        <a:srgbClr val="0000FF"/>
      </a:dk2>
      <a:lt2>
        <a:srgbClr val="FFCC66"/>
      </a:lt2>
      <a:accent1>
        <a:srgbClr val="00CCFF"/>
      </a:accent1>
      <a:accent2>
        <a:srgbClr val="FFFF00"/>
      </a:accent2>
      <a:accent3>
        <a:srgbClr val="AAAAFF"/>
      </a:accent3>
      <a:accent4>
        <a:srgbClr val="DADADA"/>
      </a:accent4>
      <a:accent5>
        <a:srgbClr val="AAE2FF"/>
      </a:accent5>
      <a:accent6>
        <a:srgbClr val="E7E700"/>
      </a:accent6>
      <a:hlink>
        <a:srgbClr val="FF0033"/>
      </a:hlink>
      <a:folHlink>
        <a:srgbClr val="3366FF"/>
      </a:folHlink>
    </a:clrScheme>
    <a:fontScheme name="Training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Training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CCFF"/>
        </a:accent1>
        <a:accent2>
          <a:srgbClr val="FFFF00"/>
        </a:accent2>
        <a:accent3>
          <a:srgbClr val="AAAAFF"/>
        </a:accent3>
        <a:accent4>
          <a:srgbClr val="DADADA"/>
        </a:accent4>
        <a:accent5>
          <a:srgbClr val="AAE2FF"/>
        </a:accent5>
        <a:accent6>
          <a:srgbClr val="E7E700"/>
        </a:accent6>
        <a:hlink>
          <a:srgbClr val="FF0033"/>
        </a:hlink>
        <a:folHlink>
          <a:srgbClr val="336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raining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00CCCC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00B9B9"/>
        </a:accent6>
        <a:hlink>
          <a:srgbClr val="CC99FF"/>
        </a:hlink>
        <a:folHlink>
          <a:srgbClr val="66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raining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96969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878787"/>
        </a:accent6>
        <a:hlink>
          <a:srgbClr val="5F5F5F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raining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FFFF00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E7E700"/>
        </a:accent6>
        <a:hlink>
          <a:srgbClr val="6600CC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raining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FFFF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E7E700"/>
        </a:accent6>
        <a:hlink>
          <a:srgbClr val="CC0000"/>
        </a:hlink>
        <a:folHlink>
          <a:srgbClr val="CC66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Training</Template>
  <TotalTime>104</TotalTime>
  <Words>943</Words>
  <Application>Microsoft PowerPoint</Application>
  <PresentationFormat>Экран (4:3)</PresentationFormat>
  <Paragraphs>153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2" baseType="lpstr">
      <vt:lpstr>Times New Roman</vt:lpstr>
      <vt:lpstr>Arial</vt:lpstr>
      <vt:lpstr>Wingdings</vt:lpstr>
      <vt:lpstr>Calibri</vt:lpstr>
      <vt:lpstr>Tahoma</vt:lpstr>
      <vt:lpstr>Training</vt:lpstr>
      <vt:lpstr>Тема 8. Деловая переписка предприятия.</vt:lpstr>
      <vt:lpstr>Содержание </vt:lpstr>
      <vt:lpstr>Рекомендуемая литература</vt:lpstr>
      <vt:lpstr>Письмо обобщенное название различных по содержанию документов, пересылаемых по почте, курьером, электронной почтой и т. д. могут быть: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Лекция 8. Деловая переписка предприятия.</dc:title>
  <dc:creator>Grig</dc:creator>
  <cp:lastModifiedBy>tsar</cp:lastModifiedBy>
  <cp:revision>30</cp:revision>
  <dcterms:created xsi:type="dcterms:W3CDTF">2006-01-07T04:48:24Z</dcterms:created>
  <dcterms:modified xsi:type="dcterms:W3CDTF">2007-11-20T22:08:38Z</dcterms:modified>
</cp:coreProperties>
</file>