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69"/>
  </p:notesMasterIdLst>
  <p:sldIdLst>
    <p:sldId id="256" r:id="rId3"/>
    <p:sldId id="285" r:id="rId4"/>
    <p:sldId id="286" r:id="rId5"/>
    <p:sldId id="257" r:id="rId6"/>
    <p:sldId id="258" r:id="rId7"/>
    <p:sldId id="260" r:id="rId8"/>
    <p:sldId id="259" r:id="rId9"/>
    <p:sldId id="302" r:id="rId10"/>
    <p:sldId id="317" r:id="rId11"/>
    <p:sldId id="301" r:id="rId12"/>
    <p:sldId id="300" r:id="rId13"/>
    <p:sldId id="325" r:id="rId14"/>
    <p:sldId id="313" r:id="rId15"/>
    <p:sldId id="327" r:id="rId16"/>
    <p:sldId id="328" r:id="rId17"/>
    <p:sldId id="316" r:id="rId18"/>
    <p:sldId id="314" r:id="rId19"/>
    <p:sldId id="315" r:id="rId20"/>
    <p:sldId id="311" r:id="rId21"/>
    <p:sldId id="312" r:id="rId22"/>
    <p:sldId id="261" r:id="rId23"/>
    <p:sldId id="319" r:id="rId24"/>
    <p:sldId id="318" r:id="rId25"/>
    <p:sldId id="262" r:id="rId26"/>
    <p:sldId id="263" r:id="rId27"/>
    <p:sldId id="264" r:id="rId28"/>
    <p:sldId id="266" r:id="rId29"/>
    <p:sldId id="265" r:id="rId30"/>
    <p:sldId id="267" r:id="rId31"/>
    <p:sldId id="288" r:id="rId32"/>
    <p:sldId id="268" r:id="rId33"/>
    <p:sldId id="269" r:id="rId34"/>
    <p:sldId id="270" r:id="rId35"/>
    <p:sldId id="295" r:id="rId36"/>
    <p:sldId id="322" r:id="rId37"/>
    <p:sldId id="323" r:id="rId38"/>
    <p:sldId id="324" r:id="rId39"/>
    <p:sldId id="280" r:id="rId40"/>
    <p:sldId id="299" r:id="rId41"/>
    <p:sldId id="310" r:id="rId42"/>
    <p:sldId id="296" r:id="rId43"/>
    <p:sldId id="291" r:id="rId44"/>
    <p:sldId id="271" r:id="rId45"/>
    <p:sldId id="276" r:id="rId46"/>
    <p:sldId id="273" r:id="rId47"/>
    <p:sldId id="278" r:id="rId48"/>
    <p:sldId id="304" r:id="rId49"/>
    <p:sldId id="303" r:id="rId50"/>
    <p:sldId id="279" r:id="rId51"/>
    <p:sldId id="297" r:id="rId52"/>
    <p:sldId id="293" r:id="rId53"/>
    <p:sldId id="320" r:id="rId54"/>
    <p:sldId id="292" r:id="rId55"/>
    <p:sldId id="294" r:id="rId56"/>
    <p:sldId id="305" r:id="rId57"/>
    <p:sldId id="308" r:id="rId58"/>
    <p:sldId id="309" r:id="rId59"/>
    <p:sldId id="306" r:id="rId60"/>
    <p:sldId id="307" r:id="rId61"/>
    <p:sldId id="281" r:id="rId62"/>
    <p:sldId id="282" r:id="rId63"/>
    <p:sldId id="283" r:id="rId64"/>
    <p:sldId id="277" r:id="rId65"/>
    <p:sldId id="274" r:id="rId66"/>
    <p:sldId id="275" r:id="rId67"/>
    <p:sldId id="321" r:id="rId68"/>
  </p:sldIdLst>
  <p:sldSz cx="9144000" cy="6858000" type="screen4x3"/>
  <p:notesSz cx="6858000" cy="9144000"/>
  <p:custDataLst>
    <p:tags r:id="rId70"/>
  </p:custDataLst>
  <p:defaultTextStyle>
    <a:defPPr>
      <a:defRPr lang="en-GB"/>
    </a:defPPr>
    <a:lvl1pPr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Lucida Sans Unicode" pitchFamily="34" charset="0"/>
        <a:cs typeface="Lucida Sans Unicode" pitchFamily="34" charset="0"/>
      </a:defRPr>
    </a:lvl1pPr>
    <a:lvl2pPr marL="742950" indent="-28575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Lucida Sans Unicode" pitchFamily="34" charset="0"/>
        <a:cs typeface="Lucida Sans Unicode" pitchFamily="34" charset="0"/>
      </a:defRPr>
    </a:lvl2pPr>
    <a:lvl3pPr marL="1143000" indent="-22860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Lucida Sans Unicode" pitchFamily="34" charset="0"/>
        <a:cs typeface="Lucida Sans Unicode" pitchFamily="34" charset="0"/>
      </a:defRPr>
    </a:lvl3pPr>
    <a:lvl4pPr marL="1600200" indent="-22860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Lucida Sans Unicode" pitchFamily="34" charset="0"/>
        <a:cs typeface="Lucida Sans Unicode" pitchFamily="34" charset="0"/>
      </a:defRPr>
    </a:lvl4pPr>
    <a:lvl5pPr marL="2057400" indent="-228600" algn="l" defTabSz="44926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Lucida Sans Unicode" pitchFamily="34" charset="0"/>
        <a:cs typeface="Lucida Sans Unicode" pitchFamily="34" charset="0"/>
      </a:defRPr>
    </a:lvl5pPr>
    <a:lvl6pPr marL="2286000" algn="l" defTabSz="914400" rtl="0" eaLnBrk="1" latinLnBrk="0" hangingPunct="1">
      <a:defRPr kern="1200">
        <a:solidFill>
          <a:schemeClr val="bg1"/>
        </a:solidFill>
        <a:latin typeface="Arial" charset="0"/>
        <a:ea typeface="Lucida Sans Unicode" pitchFamily="34" charset="0"/>
        <a:cs typeface="Lucida Sans Unicode" pitchFamily="34" charset="0"/>
      </a:defRPr>
    </a:lvl6pPr>
    <a:lvl7pPr marL="2743200" algn="l" defTabSz="914400" rtl="0" eaLnBrk="1" latinLnBrk="0" hangingPunct="1">
      <a:defRPr kern="1200">
        <a:solidFill>
          <a:schemeClr val="bg1"/>
        </a:solidFill>
        <a:latin typeface="Arial" charset="0"/>
        <a:ea typeface="Lucida Sans Unicode" pitchFamily="34" charset="0"/>
        <a:cs typeface="Lucida Sans Unicode" pitchFamily="34" charset="0"/>
      </a:defRPr>
    </a:lvl7pPr>
    <a:lvl8pPr marL="3200400" algn="l" defTabSz="914400" rtl="0" eaLnBrk="1" latinLnBrk="0" hangingPunct="1">
      <a:defRPr kern="1200">
        <a:solidFill>
          <a:schemeClr val="bg1"/>
        </a:solidFill>
        <a:latin typeface="Arial" charset="0"/>
        <a:ea typeface="Lucida Sans Unicode" pitchFamily="34" charset="0"/>
        <a:cs typeface="Lucida Sans Unicode" pitchFamily="34" charset="0"/>
      </a:defRPr>
    </a:lvl8pPr>
    <a:lvl9pPr marL="3657600" algn="l" defTabSz="914400" rtl="0" eaLnBrk="1" latinLnBrk="0" hangingPunct="1">
      <a:defRPr kern="1200">
        <a:solidFill>
          <a:schemeClr val="bg1"/>
        </a:solidFill>
        <a:latin typeface="Arial" charset="0"/>
        <a:ea typeface="Lucida Sans Unicode" pitchFamily="34" charset="0"/>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0066"/>
    <a:srgbClr val="003399"/>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1" autoAdjust="0"/>
    <p:restoredTop sz="93855" autoAdjust="0"/>
  </p:normalViewPr>
  <p:slideViewPr>
    <p:cSldViewPr>
      <p:cViewPr varScale="1">
        <p:scale>
          <a:sx n="66" d="100"/>
          <a:sy n="66" d="100"/>
        </p:scale>
        <p:origin x="-660" y="-96"/>
      </p:cViewPr>
      <p:guideLst>
        <p:guide orient="horz" pos="2160"/>
        <p:guide pos="2880"/>
      </p:guideLst>
    </p:cSldViewPr>
  </p:slideViewPr>
  <p:outlineViewPr>
    <p:cViewPr varScale="1">
      <p:scale>
        <a:sx n="170" d="200"/>
        <a:sy n="170" d="200"/>
      </p:scale>
      <p:origin x="96" y="7386"/>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pPr>
            <a:r>
              <a:rPr lang="ru-RU" sz="2400" b="0" i="0">
                <a:solidFill>
                  <a:srgbClr val="0000FF"/>
                </a:solidFill>
              </a:rPr>
              <a:t>Структура занятости населения России, 2013 в %</a:t>
            </a:r>
          </a:p>
        </c:rich>
      </c:tx>
      <c:layout>
        <c:manualLayout>
          <c:xMode val="edge"/>
          <c:yMode val="edge"/>
          <c:x val="0.15221872265966754"/>
          <c:y val="0"/>
        </c:manualLayout>
      </c:layout>
      <c:overlay val="0"/>
    </c:title>
    <c:autoTitleDeleted val="0"/>
    <c:plotArea>
      <c:layout>
        <c:manualLayout>
          <c:layoutTarget val="inner"/>
          <c:xMode val="edge"/>
          <c:yMode val="edge"/>
          <c:x val="0.2957963692038495"/>
          <c:y val="0.16211832146364322"/>
          <c:w val="0.41396292650918637"/>
          <c:h val="0.75123691980869767"/>
        </c:manualLayout>
      </c:layout>
      <c:pieChart>
        <c:varyColors val="1"/>
        <c:ser>
          <c:idx val="0"/>
          <c:order val="0"/>
          <c:explosion val="3"/>
          <c:dLbls>
            <c:dLbl>
              <c:idx val="0"/>
              <c:layout>
                <c:manualLayout>
                  <c:x val="2.3542869641294838E-2"/>
                  <c:y val="-1.3019990532452915E-2"/>
                </c:manualLayout>
              </c:layout>
              <c:tx>
                <c:rich>
                  <a:bodyPr/>
                  <a:lstStyle/>
                  <a:p>
                    <a:r>
                      <a:rPr lang="ru-RU" sz="1400"/>
                      <a:t>Сельское и лесное хозяйство, охота, рыболовство и рыбоводство; 7,0</a:t>
                    </a:r>
                    <a:endParaRPr lang="ru-RU"/>
                  </a:p>
                </c:rich>
              </c:tx>
              <c:showLegendKey val="0"/>
              <c:showVal val="0"/>
              <c:showCatName val="1"/>
              <c:showSerName val="0"/>
              <c:showPercent val="1"/>
              <c:showBubbleSize val="0"/>
            </c:dLbl>
            <c:dLbl>
              <c:idx val="1"/>
              <c:layout>
                <c:manualLayout>
                  <c:x val="8.591655730533683E-2"/>
                  <c:y val="7.4874228950406518E-2"/>
                </c:manualLayout>
              </c:layout>
              <c:showLegendKey val="0"/>
              <c:showVal val="0"/>
              <c:showCatName val="1"/>
              <c:showSerName val="0"/>
              <c:showPercent val="1"/>
              <c:showBubbleSize val="0"/>
            </c:dLbl>
            <c:dLbl>
              <c:idx val="2"/>
              <c:layout>
                <c:manualLayout>
                  <c:x val="2.7836942257217747E-2"/>
                  <c:y val="4.8030744168522335E-2"/>
                </c:manualLayout>
              </c:layout>
              <c:tx>
                <c:rich>
                  <a:bodyPr/>
                  <a:lstStyle/>
                  <a:p>
                    <a:r>
                      <a:rPr lang="ru-RU" sz="1400"/>
                      <a:t>Обрабатывающие производства; 14,8</a:t>
                    </a:r>
                    <a:endParaRPr lang="ru-RU"/>
                  </a:p>
                </c:rich>
              </c:tx>
              <c:showLegendKey val="0"/>
              <c:showVal val="0"/>
              <c:showCatName val="1"/>
              <c:showSerName val="0"/>
              <c:showPercent val="1"/>
              <c:showBubbleSize val="0"/>
            </c:dLbl>
            <c:dLbl>
              <c:idx val="3"/>
              <c:layout>
                <c:manualLayout>
                  <c:x val="3.746227034120745E-2"/>
                  <c:y val="6.682983291711549E-3"/>
                </c:manualLayout>
              </c:layout>
              <c:tx>
                <c:rich>
                  <a:bodyPr/>
                  <a:lstStyle/>
                  <a:p>
                    <a:r>
                      <a:rPr lang="ru-RU" sz="1400"/>
                      <a:t>Производство и распределение электроэнергии, газа и воды; 3,2</a:t>
                    </a:r>
                    <a:endParaRPr lang="ru-RU"/>
                  </a:p>
                </c:rich>
              </c:tx>
              <c:showLegendKey val="0"/>
              <c:showVal val="0"/>
              <c:showCatName val="1"/>
              <c:showSerName val="0"/>
              <c:showPercent val="1"/>
              <c:showBubbleSize val="0"/>
            </c:dLbl>
            <c:dLbl>
              <c:idx val="4"/>
              <c:layout>
                <c:manualLayout>
                  <c:x val="3.4657370953630799E-2"/>
                  <c:y val="2.0358698067364497E-2"/>
                </c:manualLayout>
              </c:layout>
              <c:tx>
                <c:rich>
                  <a:bodyPr/>
                  <a:lstStyle/>
                  <a:p>
                    <a:r>
                      <a:rPr lang="ru-RU" sz="1400"/>
                      <a:t>Строительство; 7,6</a:t>
                    </a:r>
                    <a:endParaRPr lang="ru-RU"/>
                  </a:p>
                </c:rich>
              </c:tx>
              <c:showLegendKey val="0"/>
              <c:showVal val="0"/>
              <c:showCatName val="1"/>
              <c:showSerName val="0"/>
              <c:showPercent val="1"/>
              <c:showBubbleSize val="0"/>
            </c:dLbl>
            <c:dLbl>
              <c:idx val="5"/>
              <c:layout>
                <c:manualLayout>
                  <c:x val="1.6989391951006124E-2"/>
                  <c:y val="-4.0545011906889571E-3"/>
                </c:manualLayout>
              </c:layout>
              <c:tx>
                <c:rich>
                  <a:bodyPr/>
                  <a:lstStyle/>
                  <a:p>
                    <a:r>
                      <a:rPr lang="ru-RU" sz="1400" dirty="0"/>
                      <a:t>Оптовая и розничная торговля, ремонт автотранспортных средств</a:t>
                    </a:r>
                    <a:r>
                      <a:rPr lang="ru-RU" sz="1400" dirty="0" smtClean="0"/>
                      <a:t>, бытовых предметов, </a:t>
                    </a:r>
                    <a:r>
                      <a:rPr lang="ru-RU" sz="1400" dirty="0"/>
                      <a:t>гостиницы и рестораны; 18,4</a:t>
                    </a:r>
                    <a:endParaRPr lang="ru-RU" dirty="0"/>
                  </a:p>
                </c:rich>
              </c:tx>
              <c:showLegendKey val="0"/>
              <c:showVal val="0"/>
              <c:showCatName val="1"/>
              <c:showSerName val="0"/>
              <c:showPercent val="1"/>
              <c:showBubbleSize val="0"/>
            </c:dLbl>
            <c:dLbl>
              <c:idx val="6"/>
              <c:layout>
                <c:manualLayout>
                  <c:x val="4.2959317585301833E-3"/>
                  <c:y val="8.0715648452853894E-2"/>
                </c:manualLayout>
              </c:layout>
              <c:showLegendKey val="0"/>
              <c:showVal val="0"/>
              <c:showCatName val="1"/>
              <c:showSerName val="0"/>
              <c:showPercent val="1"/>
              <c:showBubbleSize val="0"/>
            </c:dLbl>
            <c:dLbl>
              <c:idx val="7"/>
              <c:layout>
                <c:manualLayout>
                  <c:x val="-1.8224956255468067E-2"/>
                  <c:y val="4.2139638536677973E-2"/>
                </c:manualLayout>
              </c:layout>
              <c:tx>
                <c:rich>
                  <a:bodyPr/>
                  <a:lstStyle/>
                  <a:p>
                    <a:r>
                      <a:rPr lang="ru-RU" sz="1400"/>
                      <a:t>Финансовая деятель-ность, операции с недвижимым имуществом, аренда и предоставление услуг; 9,0</a:t>
                    </a:r>
                    <a:endParaRPr lang="ru-RU"/>
                  </a:p>
                </c:rich>
              </c:tx>
              <c:showLegendKey val="0"/>
              <c:showVal val="0"/>
              <c:showCatName val="1"/>
              <c:showSerName val="0"/>
              <c:showPercent val="1"/>
              <c:showBubbleSize val="0"/>
            </c:dLbl>
            <c:dLbl>
              <c:idx val="8"/>
              <c:layout>
                <c:manualLayout>
                  <c:x val="-4.8015419947506563E-2"/>
                  <c:y val="-1.5630287567026398E-2"/>
                </c:manualLayout>
              </c:layout>
              <c:tx>
                <c:rich>
                  <a:bodyPr/>
                  <a:lstStyle/>
                  <a:p>
                    <a:r>
                      <a:rPr lang="ru-RU" sz="1400"/>
                      <a:t>Государственное управление и обеспечение военной безопас-ности, социальное обеспечение; 7,4</a:t>
                    </a:r>
                    <a:endParaRPr lang="ru-RU"/>
                  </a:p>
                </c:rich>
              </c:tx>
              <c:showLegendKey val="0"/>
              <c:showVal val="0"/>
              <c:showCatName val="1"/>
              <c:showSerName val="0"/>
              <c:showPercent val="1"/>
              <c:showBubbleSize val="0"/>
            </c:dLbl>
            <c:dLbl>
              <c:idx val="9"/>
              <c:layout>
                <c:manualLayout>
                  <c:x val="-2.2007545931758531E-2"/>
                  <c:y val="-2.619847794689479E-2"/>
                </c:manualLayout>
              </c:layout>
              <c:tx>
                <c:rich>
                  <a:bodyPr/>
                  <a:lstStyle/>
                  <a:p>
                    <a:r>
                      <a:rPr lang="ru-RU" sz="1400"/>
                      <a:t>Образование; 9,2</a:t>
                    </a:r>
                    <a:endParaRPr lang="ru-RU"/>
                  </a:p>
                </c:rich>
              </c:tx>
              <c:showLegendKey val="0"/>
              <c:showVal val="0"/>
              <c:showCatName val="1"/>
              <c:showSerName val="0"/>
              <c:showPercent val="1"/>
              <c:showBubbleSize val="0"/>
            </c:dLbl>
            <c:dLbl>
              <c:idx val="10"/>
              <c:layout>
                <c:manualLayout>
                  <c:x val="-2.6424103237095362E-2"/>
                  <c:y val="2.4185882389245589E-2"/>
                </c:manualLayout>
              </c:layout>
              <c:tx>
                <c:rich>
                  <a:bodyPr/>
                  <a:lstStyle/>
                  <a:p>
                    <a:r>
                      <a:rPr lang="ru-RU" sz="1400"/>
                      <a:t>Здравоохранение и предоставление социальных услуг; 7,9</a:t>
                    </a:r>
                    <a:endParaRPr lang="ru-RU"/>
                  </a:p>
                </c:rich>
              </c:tx>
              <c:showLegendKey val="0"/>
              <c:showVal val="0"/>
              <c:showCatName val="1"/>
              <c:showSerName val="0"/>
              <c:showPercent val="1"/>
              <c:showBubbleSize val="0"/>
            </c:dLbl>
            <c:dLbl>
              <c:idx val="11"/>
              <c:layout>
                <c:manualLayout>
                  <c:x val="1.7180664916885389E-3"/>
                  <c:y val="-4.139198905435628E-2"/>
                </c:manualLayout>
              </c:layout>
              <c:tx>
                <c:rich>
                  <a:bodyPr/>
                  <a:lstStyle/>
                  <a:p>
                    <a:r>
                      <a:rPr lang="ru-RU" sz="1400"/>
                      <a:t>Другие виды экономической дятельности; 4,1</a:t>
                    </a:r>
                    <a:endParaRPr lang="ru-RU"/>
                  </a:p>
                </c:rich>
              </c:tx>
              <c:showLegendKey val="0"/>
              <c:showVal val="0"/>
              <c:showCatName val="1"/>
              <c:showSerName val="0"/>
              <c:showPercent val="1"/>
              <c:showBubbleSize val="0"/>
            </c:dLbl>
            <c:txPr>
              <a:bodyPr/>
              <a:lstStyle/>
              <a:p>
                <a:pPr>
                  <a:defRPr sz="1400"/>
                </a:pPr>
                <a:endParaRPr lang="ru-RU"/>
              </a:p>
            </c:txPr>
            <c:showLegendKey val="0"/>
            <c:showVal val="0"/>
            <c:showCatName val="1"/>
            <c:showSerName val="0"/>
            <c:showPercent val="1"/>
            <c:showBubbleSize val="0"/>
            <c:showLeaderLines val="1"/>
          </c:dLbls>
          <c:cat>
            <c:strRef>
              <c:f>[trud10.xls]Лист1!$C$5:$N$5</c:f>
              <c:strCache>
                <c:ptCount val="12"/>
                <c:pt idx="0">
                  <c:v>Сельское и лесное хозяйство, охота, рыбо-ловство и рыбо-водство</c:v>
                </c:pt>
                <c:pt idx="1">
                  <c:v>Добыча полезных ископаемых</c:v>
                </c:pt>
                <c:pt idx="2">
                  <c:v>Обрабаты-вающие производ-ства</c:v>
                </c:pt>
                <c:pt idx="3">
                  <c:v>Производ-ство и распре-деление электро-энергии, газа и воды</c:v>
                </c:pt>
                <c:pt idx="4">
                  <c:v>Строи-тельство</c:v>
                </c:pt>
                <c:pt idx="5">
                  <c:v>Оптовая и розничная торговля, ремонт автотран-спортных средств, мотоциклов, бытовых изделий и предметов личного пользования, гостиницы и рестораны</c:v>
                </c:pt>
                <c:pt idx="6">
                  <c:v>Транспорт и связь</c:v>
                </c:pt>
                <c:pt idx="7">
                  <c:v>Финансовая деятель-ность, операции с недвижимым имуществом, аренда и предостав-ление услуг</c:v>
                </c:pt>
                <c:pt idx="8">
                  <c:v>Государст-венное управление и обеспечение военной безопас-ности, социальное обеспечение</c:v>
                </c:pt>
                <c:pt idx="9">
                  <c:v>Образо-вание</c:v>
                </c:pt>
                <c:pt idx="10">
                  <c:v>Здраво-охранение и предос-тавление социальных услуг</c:v>
                </c:pt>
                <c:pt idx="11">
                  <c:v>Другие виды эконо-мической дятель-ности</c:v>
                </c:pt>
              </c:strCache>
            </c:strRef>
          </c:cat>
          <c:val>
            <c:numRef>
              <c:f>[trud10.xls]Лист1!$C$6:$N$6</c:f>
              <c:numCache>
                <c:formatCode>0.0</c:formatCode>
                <c:ptCount val="12"/>
                <c:pt idx="0">
                  <c:v>7</c:v>
                </c:pt>
                <c:pt idx="1">
                  <c:v>2.2000000000000002</c:v>
                </c:pt>
                <c:pt idx="2">
                  <c:v>14.8</c:v>
                </c:pt>
                <c:pt idx="3">
                  <c:v>3.2</c:v>
                </c:pt>
                <c:pt idx="4">
                  <c:v>7.6</c:v>
                </c:pt>
                <c:pt idx="5">
                  <c:v>18.399999999999999</c:v>
                </c:pt>
                <c:pt idx="6">
                  <c:v>9.5</c:v>
                </c:pt>
                <c:pt idx="7">
                  <c:v>9</c:v>
                </c:pt>
                <c:pt idx="8">
                  <c:v>7.4</c:v>
                </c:pt>
                <c:pt idx="9">
                  <c:v>9.1999999999999993</c:v>
                </c:pt>
                <c:pt idx="10">
                  <c:v>7.9</c:v>
                </c:pt>
                <c:pt idx="11">
                  <c:v>4.0999999999999996</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altLang="ru-RU"/>
          </a:p>
        </p:txBody>
      </p:sp>
      <p:sp>
        <p:nvSpPr>
          <p:cNvPr id="2050" name="Rectangle 2"/>
          <p:cNvSpPr>
            <a:spLocks noGrp="1" noChangeArrowheads="1"/>
          </p:cNvSpPr>
          <p:nvPr>
            <p:ph type="hdr"/>
          </p:nvPr>
        </p:nvSpPr>
        <p:spPr bwMode="auto">
          <a:xfrm>
            <a:off x="0" y="0"/>
            <a:ext cx="2970213" cy="455613"/>
          </a:xfrm>
          <a:prstGeom prst="rect">
            <a:avLst/>
          </a:prstGeom>
          <a:noFill/>
          <a:ln>
            <a:noFill/>
          </a:ln>
          <a:effectLst/>
          <a:extLst/>
        </p:spPr>
        <p:txBody>
          <a:bodyPr vert="horz" wrap="square" lIns="90000" tIns="46800" rIns="90000" bIns="46800" numCol="1" anchor="t"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r>
              <a:rPr lang="ru-RU" altLang="ru-RU"/>
              <a:t>Жилина Л.Н.</a:t>
            </a:r>
          </a:p>
        </p:txBody>
      </p:sp>
      <p:sp>
        <p:nvSpPr>
          <p:cNvPr id="67588" name="Text Box 3"/>
          <p:cNvSpPr txBox="1">
            <a:spLocks noChangeArrowheads="1"/>
          </p:cNvSpPr>
          <p:nvPr/>
        </p:nvSpPr>
        <p:spPr bwMode="auto">
          <a:xfrm>
            <a:off x="3884613" y="0"/>
            <a:ext cx="2971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altLang="ru-RU"/>
          </a:p>
        </p:txBody>
      </p:sp>
      <p:sp>
        <p:nvSpPr>
          <p:cNvPr id="67589" name="Rectangle 4"/>
          <p:cNvSpPr>
            <a:spLocks noGrp="1" noChangeArrowheads="1"/>
          </p:cNvSpPr>
          <p:nvPr>
            <p:ph type="sldImg"/>
          </p:nvPr>
        </p:nvSpPr>
        <p:spPr bwMode="auto">
          <a:xfrm>
            <a:off x="1143000" y="677863"/>
            <a:ext cx="4570413" cy="3443287"/>
          </a:xfrm>
          <a:prstGeom prst="rect">
            <a:avLst/>
          </a:prstGeom>
          <a:noFill/>
          <a:ln w="936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p:nvPr>
        </p:nvSpPr>
        <p:spPr bwMode="auto">
          <a:xfrm>
            <a:off x="685800" y="4343400"/>
            <a:ext cx="5484813" cy="4113213"/>
          </a:xfrm>
          <a:prstGeom prst="rect">
            <a:avLst/>
          </a:prstGeom>
          <a:noFill/>
          <a:ln>
            <a:noFill/>
          </a:ln>
          <a:effectLst/>
          <a:extLst/>
        </p:spPr>
        <p:txBody>
          <a:bodyPr vert="horz" wrap="square" lIns="90000" tIns="46800" rIns="90000" bIns="46800" numCol="1" anchor="t" anchorCtr="0" compatLnSpc="1">
            <a:prstTxWarp prst="textNoShape">
              <a:avLst/>
            </a:prstTxWarp>
          </a:bodyPr>
          <a:lstStyle/>
          <a:p>
            <a:pPr lvl="0"/>
            <a:endParaRPr lang="ru-RU" noProof="0" smtClean="0"/>
          </a:p>
        </p:txBody>
      </p:sp>
      <p:sp>
        <p:nvSpPr>
          <p:cNvPr id="2054" name="Rectangle 6"/>
          <p:cNvSpPr>
            <a:spLocks noGrp="1" noChangeArrowheads="1"/>
          </p:cNvSpPr>
          <p:nvPr>
            <p:ph type="ftr"/>
          </p:nvPr>
        </p:nvSpPr>
        <p:spPr bwMode="auto">
          <a:xfrm>
            <a:off x="0" y="8685213"/>
            <a:ext cx="2970213" cy="455612"/>
          </a:xfrm>
          <a:prstGeom prst="rect">
            <a:avLst/>
          </a:prstGeom>
          <a:noFill/>
          <a:ln>
            <a:noFill/>
          </a:ln>
          <a:effectLst/>
          <a:extLst/>
        </p:spPr>
        <p:txBody>
          <a:bodyPr vert="horz" wrap="square" lIns="90000" tIns="46800" rIns="90000" bIns="46800" numCol="1" anchor="b"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r>
              <a:rPr lang="ru-RU" altLang="ru-RU"/>
              <a:t>Жилина Л.Н.</a:t>
            </a:r>
          </a:p>
        </p:txBody>
      </p:sp>
      <p:sp>
        <p:nvSpPr>
          <p:cNvPr id="2055" name="Rectangle 7"/>
          <p:cNvSpPr>
            <a:spLocks noGrp="1" noChangeArrowheads="1"/>
          </p:cNvSpPr>
          <p:nvPr>
            <p:ph type="sldNum"/>
          </p:nvPr>
        </p:nvSpPr>
        <p:spPr bwMode="auto">
          <a:xfrm>
            <a:off x="3884613" y="8685213"/>
            <a:ext cx="2970212" cy="455612"/>
          </a:xfrm>
          <a:prstGeom prst="rect">
            <a:avLst/>
          </a:prstGeom>
          <a:noFill/>
          <a:ln>
            <a:noFill/>
          </a:ln>
          <a:effectLst/>
          <a:extLst/>
        </p:spPr>
        <p:txBody>
          <a:bodyPr vert="horz" wrap="square" lIns="90000" tIns="46800" rIns="90000" bIns="4680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Arial" charset="0"/>
                <a:ea typeface="Lucida Sans Unicode" pitchFamily="34" charset="0"/>
                <a:cs typeface="Lucida Sans Unicode" pitchFamily="34" charset="0"/>
              </a:defRPr>
            </a:lvl1pPr>
          </a:lstStyle>
          <a:p>
            <a:pPr>
              <a:defRPr/>
            </a:pPr>
            <a:fld id="{B83F2D01-1888-42CC-8FFD-E5A5E23C4CF6}" type="slidenum">
              <a:rPr lang="ru-RU"/>
              <a:pPr>
                <a:defRPr/>
              </a:pPr>
              <a:t>‹#›</a:t>
            </a:fld>
            <a:endParaRPr lang="ru-RU"/>
          </a:p>
        </p:txBody>
      </p:sp>
    </p:spTree>
    <p:extLst>
      <p:ext uri="{BB962C8B-B14F-4D97-AF65-F5344CB8AC3E}">
        <p14:creationId xmlns:p14="http://schemas.microsoft.com/office/powerpoint/2010/main" val="2129466345"/>
      </p:ext>
    </p:extLst>
  </p:cSld>
  <p:clrMap bg1="lt1" tx1="dk1" bg2="lt2" tx2="dk2" accent1="accent1" accent2="accent2" accent3="accent3" accent4="accent4" accent5="accent5" accent6="accent6" hlink="hlink" folHlink="folHlink"/>
  <p:hf dt="0"/>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6861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6861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B3824902-4884-4DE0-B782-F5BDC961477B}" type="slidenum">
              <a:rPr lang="ru-RU" altLang="ru-RU" smtClean="0">
                <a:latin typeface="Arial" charset="0"/>
              </a:rPr>
              <a:pPr eaLnBrk="1" hangingPunct="1">
                <a:spcBef>
                  <a:spcPct val="0"/>
                </a:spcBef>
              </a:pPr>
              <a:t>1</a:t>
            </a:fld>
            <a:endParaRPr lang="ru-RU" altLang="ru-RU" smtClean="0">
              <a:latin typeface="Arial" charset="0"/>
            </a:endParaRPr>
          </a:p>
        </p:txBody>
      </p:sp>
      <p:sp>
        <p:nvSpPr>
          <p:cNvPr id="6861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ru-RU" altLang="ru-RU"/>
          </a:p>
        </p:txBody>
      </p:sp>
      <p:sp>
        <p:nvSpPr>
          <p:cNvPr id="68614" name="Rectangle 2"/>
          <p:cNvSpPr>
            <a:spLocks noChangeArrowheads="1"/>
          </p:cNvSpPr>
          <p:nvPr>
            <p:ph type="body"/>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
        <p:nvSpPr>
          <p:cNvPr id="68615" name="Text Box 3"/>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algn="r" eaLnBrk="1" hangingPunct="1">
              <a:spcBef>
                <a:spcPct val="0"/>
              </a:spcBef>
            </a:pPr>
            <a:fld id="{D2F39C76-0354-4D05-B535-8C54C38B8DD9}" type="slidenum">
              <a:rPr lang="ru-RU" altLang="ru-RU">
                <a:latin typeface="Arial" charset="0"/>
              </a:rPr>
              <a:pPr algn="r" eaLnBrk="1" hangingPunct="1">
                <a:spcBef>
                  <a:spcPct val="0"/>
                </a:spcBef>
              </a:pPr>
              <a:t>1</a:t>
            </a:fld>
            <a:endParaRPr lang="ru-RU" altLang="ru-RU">
              <a:latin typeface="Arial" charset="0"/>
            </a:endParaRPr>
          </a:p>
        </p:txBody>
      </p:sp>
      <p:sp>
        <p:nvSpPr>
          <p:cNvPr id="68616" name="Text Box 4"/>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6963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6963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4BC1AEB6-9737-4A53-87A8-535E866CA9BB}" type="slidenum">
              <a:rPr lang="ru-RU" altLang="ru-RU" smtClean="0">
                <a:latin typeface="Arial" charset="0"/>
              </a:rPr>
              <a:pPr eaLnBrk="1" hangingPunct="1">
                <a:spcBef>
                  <a:spcPct val="0"/>
                </a:spcBef>
              </a:pPr>
              <a:t>2</a:t>
            </a:fld>
            <a:endParaRPr lang="ru-RU" altLang="ru-RU" smtClean="0">
              <a:latin typeface="Arial" charset="0"/>
            </a:endParaRPr>
          </a:p>
        </p:txBody>
      </p:sp>
      <p:sp>
        <p:nvSpPr>
          <p:cNvPr id="69637" name="Rectangle 2"/>
          <p:cNvSpPr>
            <a:spLocks noChangeArrowheads="1" noTextEdit="1"/>
          </p:cNvSpPr>
          <p:nvPr>
            <p:ph type="sldImg"/>
          </p:nvPr>
        </p:nvSpPr>
        <p:spPr>
          <a:xfrm>
            <a:off x="1133475" y="677863"/>
            <a:ext cx="4591050" cy="3444875"/>
          </a:xfrm>
          <a:ln/>
        </p:spPr>
      </p:sp>
      <p:sp>
        <p:nvSpPr>
          <p:cNvPr id="69638" name="Rectangle 3"/>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065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066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7280EE53-E84E-408E-9B34-C8EF4074F43A}" type="slidenum">
              <a:rPr lang="ru-RU" altLang="ru-RU" smtClean="0">
                <a:latin typeface="Arial" charset="0"/>
              </a:rPr>
              <a:pPr eaLnBrk="1" hangingPunct="1">
                <a:spcBef>
                  <a:spcPct val="0"/>
                </a:spcBef>
              </a:pPr>
              <a:t>3</a:t>
            </a:fld>
            <a:endParaRPr lang="ru-RU" altLang="ru-RU" smtClean="0">
              <a:latin typeface="Arial" charset="0"/>
            </a:endParaRPr>
          </a:p>
        </p:txBody>
      </p:sp>
      <p:sp>
        <p:nvSpPr>
          <p:cNvPr id="70661" name="Rectangle 2"/>
          <p:cNvSpPr>
            <a:spLocks noChangeArrowheads="1" noTextEdit="1"/>
          </p:cNvSpPr>
          <p:nvPr>
            <p:ph type="sldImg"/>
          </p:nvPr>
        </p:nvSpPr>
        <p:spPr>
          <a:xfrm>
            <a:off x="1133475" y="677863"/>
            <a:ext cx="4591050" cy="3444875"/>
          </a:xfrm>
          <a:ln/>
        </p:spPr>
      </p:sp>
      <p:sp>
        <p:nvSpPr>
          <p:cNvPr id="70662" name="Rectangle 3"/>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168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168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17597B19-AF6B-4A4F-98D4-BD00C38A67A7}" type="slidenum">
              <a:rPr lang="ru-RU" altLang="ru-RU" smtClean="0">
                <a:latin typeface="Arial" charset="0"/>
              </a:rPr>
              <a:pPr eaLnBrk="1" hangingPunct="1">
                <a:spcBef>
                  <a:spcPct val="0"/>
                </a:spcBef>
              </a:pPr>
              <a:t>4</a:t>
            </a:fld>
            <a:endParaRPr lang="ru-RU" altLang="ru-RU" smtClean="0">
              <a:latin typeface="Arial" charset="0"/>
            </a:endParaRPr>
          </a:p>
        </p:txBody>
      </p:sp>
      <p:sp>
        <p:nvSpPr>
          <p:cNvPr id="71685" name="Rectangle 1"/>
          <p:cNvSpPr>
            <a:spLocks noChangeArrowheads="1" noTextEdit="1"/>
          </p:cNvSpPr>
          <p:nvPr>
            <p:ph type="sldImg"/>
          </p:nvPr>
        </p:nvSpPr>
        <p:spPr>
          <a:xfrm>
            <a:off x="1133475" y="677863"/>
            <a:ext cx="4591050" cy="3444875"/>
          </a:xfrm>
          <a:solidFill>
            <a:srgbClr val="FFFFFF"/>
          </a:solidFill>
          <a:ln/>
        </p:spPr>
      </p:sp>
      <p:sp>
        <p:nvSpPr>
          <p:cNvPr id="7168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270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270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F7060BB9-DFE5-47F8-9A7D-1AD0F2EB1BD4}" type="slidenum">
              <a:rPr lang="ru-RU" altLang="ru-RU" smtClean="0">
                <a:latin typeface="Arial" charset="0"/>
              </a:rPr>
              <a:pPr eaLnBrk="1" hangingPunct="1">
                <a:spcBef>
                  <a:spcPct val="0"/>
                </a:spcBef>
              </a:pPr>
              <a:t>5</a:t>
            </a:fld>
            <a:endParaRPr lang="ru-RU" altLang="ru-RU" smtClean="0">
              <a:latin typeface="Arial" charset="0"/>
            </a:endParaRPr>
          </a:p>
        </p:txBody>
      </p:sp>
      <p:sp>
        <p:nvSpPr>
          <p:cNvPr id="72709" name="Rectangle 1"/>
          <p:cNvSpPr>
            <a:spLocks noChangeArrowheads="1" noTextEdit="1"/>
          </p:cNvSpPr>
          <p:nvPr>
            <p:ph type="sldImg"/>
          </p:nvPr>
        </p:nvSpPr>
        <p:spPr>
          <a:xfrm>
            <a:off x="1133475" y="677863"/>
            <a:ext cx="4591050" cy="3444875"/>
          </a:xfrm>
          <a:solidFill>
            <a:srgbClr val="FFFFFF"/>
          </a:solidFill>
          <a:ln/>
        </p:spPr>
      </p:sp>
      <p:sp>
        <p:nvSpPr>
          <p:cNvPr id="7271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373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373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8D0CACF4-B22E-455E-B36A-AA5C016F5B3F}" type="slidenum">
              <a:rPr lang="ru-RU" altLang="ru-RU" smtClean="0">
                <a:latin typeface="Arial" charset="0"/>
              </a:rPr>
              <a:pPr eaLnBrk="1" hangingPunct="1">
                <a:spcBef>
                  <a:spcPct val="0"/>
                </a:spcBef>
              </a:pPr>
              <a:t>6</a:t>
            </a:fld>
            <a:endParaRPr lang="ru-RU" altLang="ru-RU" smtClean="0">
              <a:latin typeface="Arial" charset="0"/>
            </a:endParaRPr>
          </a:p>
        </p:txBody>
      </p:sp>
      <p:sp>
        <p:nvSpPr>
          <p:cNvPr id="73733" name="Rectangle 1"/>
          <p:cNvSpPr>
            <a:spLocks noChangeArrowheads="1" noTextEdit="1"/>
          </p:cNvSpPr>
          <p:nvPr>
            <p:ph type="sldImg"/>
          </p:nvPr>
        </p:nvSpPr>
        <p:spPr>
          <a:xfrm>
            <a:off x="1133475" y="677863"/>
            <a:ext cx="4591050" cy="3444875"/>
          </a:xfrm>
          <a:solidFill>
            <a:srgbClr val="FFFFFF"/>
          </a:solidFill>
          <a:ln/>
        </p:spPr>
      </p:sp>
      <p:sp>
        <p:nvSpPr>
          <p:cNvPr id="7373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475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475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444DBF56-F858-47B9-81A3-5B4F64B36282}" type="slidenum">
              <a:rPr lang="ru-RU" altLang="ru-RU" smtClean="0">
                <a:latin typeface="Arial" charset="0"/>
              </a:rPr>
              <a:pPr eaLnBrk="1" hangingPunct="1">
                <a:spcBef>
                  <a:spcPct val="0"/>
                </a:spcBef>
              </a:pPr>
              <a:t>7</a:t>
            </a:fld>
            <a:endParaRPr lang="ru-RU" altLang="ru-RU" smtClean="0">
              <a:latin typeface="Arial" charset="0"/>
            </a:endParaRPr>
          </a:p>
        </p:txBody>
      </p:sp>
      <p:sp>
        <p:nvSpPr>
          <p:cNvPr id="74757" name="Rectangle 1"/>
          <p:cNvSpPr>
            <a:spLocks noChangeArrowheads="1" noTextEdit="1"/>
          </p:cNvSpPr>
          <p:nvPr>
            <p:ph type="sldImg"/>
          </p:nvPr>
        </p:nvSpPr>
        <p:spPr>
          <a:xfrm>
            <a:off x="1133475" y="677863"/>
            <a:ext cx="4591050" cy="3444875"/>
          </a:xfrm>
          <a:solidFill>
            <a:srgbClr val="FFFFFF"/>
          </a:solidFill>
          <a:ln/>
        </p:spPr>
      </p:sp>
      <p:sp>
        <p:nvSpPr>
          <p:cNvPr id="7475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680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680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8072014E-2ED6-4B9C-965A-06D943E65A1A}" type="slidenum">
              <a:rPr lang="ru-RU" altLang="ru-RU" smtClean="0">
                <a:latin typeface="Arial" charset="0"/>
              </a:rPr>
              <a:pPr eaLnBrk="1" hangingPunct="1">
                <a:spcBef>
                  <a:spcPct val="0"/>
                </a:spcBef>
              </a:pPr>
              <a:t>8</a:t>
            </a:fld>
            <a:endParaRPr lang="ru-RU" altLang="ru-RU" smtClean="0">
              <a:latin typeface="Arial" charset="0"/>
            </a:endParaRPr>
          </a:p>
        </p:txBody>
      </p:sp>
      <p:sp>
        <p:nvSpPr>
          <p:cNvPr id="76805" name="Rectangle 1"/>
          <p:cNvSpPr>
            <a:spLocks noChangeArrowheads="1" noTextEdit="1"/>
          </p:cNvSpPr>
          <p:nvPr>
            <p:ph type="sldImg"/>
          </p:nvPr>
        </p:nvSpPr>
        <p:spPr>
          <a:xfrm>
            <a:off x="1133475" y="677863"/>
            <a:ext cx="4591050" cy="3444875"/>
          </a:xfrm>
          <a:solidFill>
            <a:srgbClr val="FFFFFF"/>
          </a:solidFill>
          <a:ln/>
        </p:spPr>
      </p:sp>
      <p:sp>
        <p:nvSpPr>
          <p:cNvPr id="7680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577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578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CE592C7A-B32B-40A5-9497-EDDFFA926FE1}" type="slidenum">
              <a:rPr lang="ru-RU" altLang="ru-RU" smtClean="0">
                <a:latin typeface="Arial" charset="0"/>
              </a:rPr>
              <a:pPr eaLnBrk="1" hangingPunct="1">
                <a:spcBef>
                  <a:spcPct val="0"/>
                </a:spcBef>
              </a:pPr>
              <a:t>10</a:t>
            </a:fld>
            <a:endParaRPr lang="ru-RU" altLang="ru-RU" smtClean="0">
              <a:latin typeface="Arial" charset="0"/>
            </a:endParaRPr>
          </a:p>
        </p:txBody>
      </p:sp>
      <p:sp>
        <p:nvSpPr>
          <p:cNvPr id="75781" name="Rectangle 1"/>
          <p:cNvSpPr>
            <a:spLocks noChangeArrowheads="1" noTextEdit="1"/>
          </p:cNvSpPr>
          <p:nvPr>
            <p:ph type="sldImg"/>
          </p:nvPr>
        </p:nvSpPr>
        <p:spPr>
          <a:xfrm>
            <a:off x="1133475" y="677863"/>
            <a:ext cx="4591050" cy="3444875"/>
          </a:xfrm>
          <a:solidFill>
            <a:srgbClr val="FFFFFF"/>
          </a:solidFill>
          <a:ln/>
        </p:spPr>
      </p:sp>
      <p:sp>
        <p:nvSpPr>
          <p:cNvPr id="75782"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782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782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26F4032D-4940-4E77-81BF-09CDAD54EAE7}" type="slidenum">
              <a:rPr lang="ru-RU" altLang="ru-RU" smtClean="0">
                <a:latin typeface="Arial" charset="0"/>
              </a:rPr>
              <a:pPr eaLnBrk="1" hangingPunct="1">
                <a:spcBef>
                  <a:spcPct val="0"/>
                </a:spcBef>
              </a:pPr>
              <a:t>21</a:t>
            </a:fld>
            <a:endParaRPr lang="ru-RU" altLang="ru-RU" smtClean="0">
              <a:latin typeface="Arial" charset="0"/>
            </a:endParaRPr>
          </a:p>
        </p:txBody>
      </p:sp>
      <p:sp>
        <p:nvSpPr>
          <p:cNvPr id="77829" name="Rectangle 1"/>
          <p:cNvSpPr>
            <a:spLocks noChangeArrowheads="1" noTextEdit="1"/>
          </p:cNvSpPr>
          <p:nvPr>
            <p:ph type="sldImg"/>
          </p:nvPr>
        </p:nvSpPr>
        <p:spPr>
          <a:xfrm>
            <a:off x="1133475" y="677863"/>
            <a:ext cx="4591050" cy="3444875"/>
          </a:xfrm>
          <a:solidFill>
            <a:srgbClr val="FFFFFF"/>
          </a:solidFill>
          <a:ln/>
        </p:spPr>
      </p:sp>
      <p:sp>
        <p:nvSpPr>
          <p:cNvPr id="7783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885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885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AB5236AE-E9E2-4925-A3D4-E67FDC3DAAFE}" type="slidenum">
              <a:rPr lang="ru-RU" altLang="ru-RU" smtClean="0">
                <a:latin typeface="Arial" charset="0"/>
              </a:rPr>
              <a:pPr eaLnBrk="1" hangingPunct="1">
                <a:spcBef>
                  <a:spcPct val="0"/>
                </a:spcBef>
              </a:pPr>
              <a:t>24</a:t>
            </a:fld>
            <a:endParaRPr lang="ru-RU" altLang="ru-RU" smtClean="0">
              <a:latin typeface="Arial" charset="0"/>
            </a:endParaRPr>
          </a:p>
        </p:txBody>
      </p:sp>
      <p:sp>
        <p:nvSpPr>
          <p:cNvPr id="78853" name="Rectangle 1"/>
          <p:cNvSpPr>
            <a:spLocks noChangeArrowheads="1" noTextEdit="1"/>
          </p:cNvSpPr>
          <p:nvPr>
            <p:ph type="sldImg"/>
          </p:nvPr>
        </p:nvSpPr>
        <p:spPr>
          <a:xfrm>
            <a:off x="1133475" y="677863"/>
            <a:ext cx="4591050" cy="3444875"/>
          </a:xfrm>
          <a:solidFill>
            <a:srgbClr val="FFFFFF"/>
          </a:solidFill>
          <a:ln/>
        </p:spPr>
      </p:sp>
      <p:sp>
        <p:nvSpPr>
          <p:cNvPr id="7885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987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7987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B545558A-DDD3-4691-B1A6-161D520719B0}" type="slidenum">
              <a:rPr lang="ru-RU" altLang="ru-RU" smtClean="0">
                <a:latin typeface="Arial" charset="0"/>
              </a:rPr>
              <a:pPr eaLnBrk="1" hangingPunct="1">
                <a:spcBef>
                  <a:spcPct val="0"/>
                </a:spcBef>
              </a:pPr>
              <a:t>25</a:t>
            </a:fld>
            <a:endParaRPr lang="ru-RU" altLang="ru-RU" smtClean="0">
              <a:latin typeface="Arial" charset="0"/>
            </a:endParaRPr>
          </a:p>
        </p:txBody>
      </p:sp>
      <p:sp>
        <p:nvSpPr>
          <p:cNvPr id="79877" name="Rectangle 1"/>
          <p:cNvSpPr>
            <a:spLocks noChangeArrowheads="1" noTextEdit="1"/>
          </p:cNvSpPr>
          <p:nvPr>
            <p:ph type="sldImg"/>
          </p:nvPr>
        </p:nvSpPr>
        <p:spPr>
          <a:xfrm>
            <a:off x="1133475" y="677863"/>
            <a:ext cx="4591050" cy="3444875"/>
          </a:xfrm>
          <a:solidFill>
            <a:srgbClr val="FFFFFF"/>
          </a:solidFill>
          <a:ln/>
        </p:spPr>
      </p:sp>
      <p:sp>
        <p:nvSpPr>
          <p:cNvPr id="7987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089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090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F27C0B26-9A7D-458F-A75A-E3D31DF8EF21}" type="slidenum">
              <a:rPr lang="ru-RU" altLang="ru-RU" smtClean="0">
                <a:latin typeface="Arial" charset="0"/>
              </a:rPr>
              <a:pPr eaLnBrk="1" hangingPunct="1">
                <a:spcBef>
                  <a:spcPct val="0"/>
                </a:spcBef>
              </a:pPr>
              <a:t>26</a:t>
            </a:fld>
            <a:endParaRPr lang="ru-RU" altLang="ru-RU" smtClean="0">
              <a:latin typeface="Arial" charset="0"/>
            </a:endParaRPr>
          </a:p>
        </p:txBody>
      </p:sp>
      <p:sp>
        <p:nvSpPr>
          <p:cNvPr id="80901" name="Rectangle 1"/>
          <p:cNvSpPr>
            <a:spLocks noChangeArrowheads="1" noTextEdit="1"/>
          </p:cNvSpPr>
          <p:nvPr>
            <p:ph type="sldImg"/>
          </p:nvPr>
        </p:nvSpPr>
        <p:spPr>
          <a:xfrm>
            <a:off x="1133475" y="677863"/>
            <a:ext cx="4591050" cy="3444875"/>
          </a:xfrm>
          <a:solidFill>
            <a:srgbClr val="FFFFFF"/>
          </a:solidFill>
          <a:ln/>
        </p:spPr>
      </p:sp>
      <p:sp>
        <p:nvSpPr>
          <p:cNvPr id="80902"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192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192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997F6274-F503-45A6-8473-BCB60308DDF8}" type="slidenum">
              <a:rPr lang="ru-RU" altLang="ru-RU" smtClean="0">
                <a:latin typeface="Arial" charset="0"/>
              </a:rPr>
              <a:pPr eaLnBrk="1" hangingPunct="1">
                <a:spcBef>
                  <a:spcPct val="0"/>
                </a:spcBef>
              </a:pPr>
              <a:t>27</a:t>
            </a:fld>
            <a:endParaRPr lang="ru-RU" altLang="ru-RU" smtClean="0">
              <a:latin typeface="Arial" charset="0"/>
            </a:endParaRPr>
          </a:p>
        </p:txBody>
      </p:sp>
      <p:sp>
        <p:nvSpPr>
          <p:cNvPr id="81925" name="Rectangle 1"/>
          <p:cNvSpPr>
            <a:spLocks noChangeArrowheads="1" noTextEdit="1"/>
          </p:cNvSpPr>
          <p:nvPr>
            <p:ph type="sldImg"/>
          </p:nvPr>
        </p:nvSpPr>
        <p:spPr>
          <a:xfrm>
            <a:off x="1133475" y="677863"/>
            <a:ext cx="4591050" cy="3444875"/>
          </a:xfrm>
          <a:solidFill>
            <a:srgbClr val="FFFFFF"/>
          </a:solidFill>
          <a:ln/>
        </p:spPr>
      </p:sp>
      <p:sp>
        <p:nvSpPr>
          <p:cNvPr id="8192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294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294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641C8B5A-10BE-426A-9C27-5B5E9847ED75}" type="slidenum">
              <a:rPr lang="ru-RU" altLang="ru-RU" smtClean="0">
                <a:latin typeface="Arial" charset="0"/>
              </a:rPr>
              <a:pPr eaLnBrk="1" hangingPunct="1">
                <a:spcBef>
                  <a:spcPct val="0"/>
                </a:spcBef>
              </a:pPr>
              <a:t>28</a:t>
            </a:fld>
            <a:endParaRPr lang="ru-RU" altLang="ru-RU" smtClean="0">
              <a:latin typeface="Arial" charset="0"/>
            </a:endParaRPr>
          </a:p>
        </p:txBody>
      </p:sp>
      <p:sp>
        <p:nvSpPr>
          <p:cNvPr id="82949" name="Rectangle 1"/>
          <p:cNvSpPr>
            <a:spLocks noChangeArrowheads="1" noTextEdit="1"/>
          </p:cNvSpPr>
          <p:nvPr>
            <p:ph type="sldImg"/>
          </p:nvPr>
        </p:nvSpPr>
        <p:spPr>
          <a:xfrm>
            <a:off x="1133475" y="677863"/>
            <a:ext cx="4591050" cy="3444875"/>
          </a:xfrm>
          <a:solidFill>
            <a:srgbClr val="FFFFFF"/>
          </a:solidFill>
          <a:ln/>
        </p:spPr>
      </p:sp>
      <p:sp>
        <p:nvSpPr>
          <p:cNvPr id="8295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397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397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E371D38D-FA1E-4E52-8567-5B91E502B5D6}" type="slidenum">
              <a:rPr lang="ru-RU" altLang="ru-RU" smtClean="0">
                <a:latin typeface="Arial" charset="0"/>
              </a:rPr>
              <a:pPr eaLnBrk="1" hangingPunct="1">
                <a:spcBef>
                  <a:spcPct val="0"/>
                </a:spcBef>
              </a:pPr>
              <a:t>29</a:t>
            </a:fld>
            <a:endParaRPr lang="ru-RU" altLang="ru-RU" smtClean="0">
              <a:latin typeface="Arial" charset="0"/>
            </a:endParaRPr>
          </a:p>
        </p:txBody>
      </p:sp>
      <p:sp>
        <p:nvSpPr>
          <p:cNvPr id="83973" name="Rectangle 1"/>
          <p:cNvSpPr>
            <a:spLocks noChangeArrowheads="1" noTextEdit="1"/>
          </p:cNvSpPr>
          <p:nvPr>
            <p:ph type="sldImg"/>
          </p:nvPr>
        </p:nvSpPr>
        <p:spPr>
          <a:xfrm>
            <a:off x="1133475" y="677863"/>
            <a:ext cx="4591050" cy="3444875"/>
          </a:xfrm>
          <a:solidFill>
            <a:srgbClr val="FFFFFF"/>
          </a:solidFill>
          <a:ln/>
        </p:spPr>
      </p:sp>
      <p:sp>
        <p:nvSpPr>
          <p:cNvPr id="8397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499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499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68EB329B-0246-4636-AB00-1AAC80E6A02C}" type="slidenum">
              <a:rPr lang="ru-RU" altLang="ru-RU" smtClean="0">
                <a:latin typeface="Arial" charset="0"/>
              </a:rPr>
              <a:pPr eaLnBrk="1" hangingPunct="1">
                <a:spcBef>
                  <a:spcPct val="0"/>
                </a:spcBef>
              </a:pPr>
              <a:t>30</a:t>
            </a:fld>
            <a:endParaRPr lang="ru-RU" altLang="ru-RU" smtClean="0">
              <a:latin typeface="Arial" charset="0"/>
            </a:endParaRPr>
          </a:p>
        </p:txBody>
      </p:sp>
      <p:sp>
        <p:nvSpPr>
          <p:cNvPr id="84997" name="Rectangle 1"/>
          <p:cNvSpPr>
            <a:spLocks noChangeArrowheads="1" noTextEdit="1"/>
          </p:cNvSpPr>
          <p:nvPr>
            <p:ph type="sldImg"/>
          </p:nvPr>
        </p:nvSpPr>
        <p:spPr>
          <a:xfrm>
            <a:off x="1133475" y="677863"/>
            <a:ext cx="4591050" cy="3444875"/>
          </a:xfrm>
          <a:solidFill>
            <a:srgbClr val="FFFFFF"/>
          </a:solidFill>
          <a:ln/>
        </p:spPr>
      </p:sp>
      <p:sp>
        <p:nvSpPr>
          <p:cNvPr id="8499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601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602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1E78B476-6BC4-4C67-B220-EDAD20FCEA90}" type="slidenum">
              <a:rPr lang="ru-RU" altLang="ru-RU" smtClean="0">
                <a:latin typeface="Arial" charset="0"/>
              </a:rPr>
              <a:pPr eaLnBrk="1" hangingPunct="1">
                <a:spcBef>
                  <a:spcPct val="0"/>
                </a:spcBef>
              </a:pPr>
              <a:t>31</a:t>
            </a:fld>
            <a:endParaRPr lang="ru-RU" altLang="ru-RU" smtClean="0">
              <a:latin typeface="Arial" charset="0"/>
            </a:endParaRPr>
          </a:p>
        </p:txBody>
      </p:sp>
      <p:sp>
        <p:nvSpPr>
          <p:cNvPr id="86021" name="Rectangle 1"/>
          <p:cNvSpPr>
            <a:spLocks noChangeArrowheads="1" noTextEdit="1"/>
          </p:cNvSpPr>
          <p:nvPr>
            <p:ph type="sldImg"/>
          </p:nvPr>
        </p:nvSpPr>
        <p:spPr>
          <a:xfrm>
            <a:off x="1133475" y="677863"/>
            <a:ext cx="4591050" cy="3444875"/>
          </a:xfrm>
          <a:solidFill>
            <a:srgbClr val="FFFFFF"/>
          </a:solidFill>
          <a:ln/>
        </p:spPr>
      </p:sp>
      <p:sp>
        <p:nvSpPr>
          <p:cNvPr id="86022"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704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704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0B788064-5787-4321-B39D-1686F2A6EAF1}" type="slidenum">
              <a:rPr lang="ru-RU" altLang="ru-RU" smtClean="0">
                <a:latin typeface="Arial" charset="0"/>
              </a:rPr>
              <a:pPr eaLnBrk="1" hangingPunct="1">
                <a:spcBef>
                  <a:spcPct val="0"/>
                </a:spcBef>
              </a:pPr>
              <a:t>32</a:t>
            </a:fld>
            <a:endParaRPr lang="ru-RU" altLang="ru-RU" smtClean="0">
              <a:latin typeface="Arial" charset="0"/>
            </a:endParaRPr>
          </a:p>
        </p:txBody>
      </p:sp>
      <p:sp>
        <p:nvSpPr>
          <p:cNvPr id="87045" name="Rectangle 1"/>
          <p:cNvSpPr>
            <a:spLocks noChangeArrowheads="1" noTextEdit="1"/>
          </p:cNvSpPr>
          <p:nvPr>
            <p:ph type="sldImg"/>
          </p:nvPr>
        </p:nvSpPr>
        <p:spPr>
          <a:xfrm>
            <a:off x="1133475" y="677863"/>
            <a:ext cx="4591050" cy="3444875"/>
          </a:xfrm>
          <a:solidFill>
            <a:srgbClr val="FFFFFF"/>
          </a:solidFill>
          <a:ln/>
        </p:spPr>
      </p:sp>
      <p:sp>
        <p:nvSpPr>
          <p:cNvPr id="8704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806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806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EA8633B8-53C5-41D6-9CEC-E45F187A5CCD}" type="slidenum">
              <a:rPr lang="ru-RU" altLang="ru-RU" smtClean="0">
                <a:latin typeface="Arial" charset="0"/>
              </a:rPr>
              <a:pPr eaLnBrk="1" hangingPunct="1">
                <a:spcBef>
                  <a:spcPct val="0"/>
                </a:spcBef>
              </a:pPr>
              <a:t>33</a:t>
            </a:fld>
            <a:endParaRPr lang="ru-RU" altLang="ru-RU" smtClean="0">
              <a:latin typeface="Arial" charset="0"/>
            </a:endParaRPr>
          </a:p>
        </p:txBody>
      </p:sp>
      <p:sp>
        <p:nvSpPr>
          <p:cNvPr id="88069" name="Rectangle 1"/>
          <p:cNvSpPr>
            <a:spLocks noChangeArrowheads="1" noTextEdit="1"/>
          </p:cNvSpPr>
          <p:nvPr>
            <p:ph type="sldImg"/>
          </p:nvPr>
        </p:nvSpPr>
        <p:spPr>
          <a:xfrm>
            <a:off x="1133475" y="677863"/>
            <a:ext cx="4591050" cy="3444875"/>
          </a:xfrm>
          <a:solidFill>
            <a:srgbClr val="FFFFFF"/>
          </a:solidFill>
          <a:ln/>
        </p:spPr>
      </p:sp>
      <p:sp>
        <p:nvSpPr>
          <p:cNvPr id="8807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909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8909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B9F8F137-90A6-4496-8556-016C90009068}" type="slidenum">
              <a:rPr lang="ru-RU" altLang="ru-RU" smtClean="0">
                <a:latin typeface="Arial" charset="0"/>
              </a:rPr>
              <a:pPr eaLnBrk="1" hangingPunct="1">
                <a:spcBef>
                  <a:spcPct val="0"/>
                </a:spcBef>
              </a:pPr>
              <a:t>34</a:t>
            </a:fld>
            <a:endParaRPr lang="ru-RU" altLang="ru-RU" smtClean="0">
              <a:latin typeface="Arial" charset="0"/>
            </a:endParaRPr>
          </a:p>
        </p:txBody>
      </p:sp>
      <p:sp>
        <p:nvSpPr>
          <p:cNvPr id="89093" name="Rectangle 1"/>
          <p:cNvSpPr>
            <a:spLocks noChangeArrowheads="1" noTextEdit="1"/>
          </p:cNvSpPr>
          <p:nvPr>
            <p:ph type="sldImg"/>
          </p:nvPr>
        </p:nvSpPr>
        <p:spPr>
          <a:xfrm>
            <a:off x="1133475" y="677863"/>
            <a:ext cx="4591050" cy="3444875"/>
          </a:xfrm>
          <a:solidFill>
            <a:srgbClr val="FFFFFF"/>
          </a:solidFill>
          <a:ln/>
        </p:spPr>
      </p:sp>
      <p:sp>
        <p:nvSpPr>
          <p:cNvPr id="8909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011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011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F241B80E-294C-4DE0-B3F7-B2A6F8A3FF45}" type="slidenum">
              <a:rPr lang="ru-RU" altLang="ru-RU" smtClean="0">
                <a:latin typeface="Arial" charset="0"/>
              </a:rPr>
              <a:pPr eaLnBrk="1" hangingPunct="1">
                <a:spcBef>
                  <a:spcPct val="0"/>
                </a:spcBef>
              </a:pPr>
              <a:t>38</a:t>
            </a:fld>
            <a:endParaRPr lang="ru-RU" altLang="ru-RU" smtClean="0">
              <a:latin typeface="Arial" charset="0"/>
            </a:endParaRPr>
          </a:p>
        </p:txBody>
      </p:sp>
      <p:sp>
        <p:nvSpPr>
          <p:cNvPr id="90117" name="Rectangle 1"/>
          <p:cNvSpPr>
            <a:spLocks noChangeArrowheads="1" noTextEdit="1"/>
          </p:cNvSpPr>
          <p:nvPr>
            <p:ph type="sldImg"/>
          </p:nvPr>
        </p:nvSpPr>
        <p:spPr>
          <a:xfrm>
            <a:off x="1133475" y="677863"/>
            <a:ext cx="4591050" cy="3444875"/>
          </a:xfrm>
          <a:solidFill>
            <a:srgbClr val="FFFFFF"/>
          </a:solidFill>
          <a:ln/>
        </p:spPr>
      </p:sp>
      <p:sp>
        <p:nvSpPr>
          <p:cNvPr id="9011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113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114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F0F6BD52-B39B-426B-95EF-1B872C30925E}" type="slidenum">
              <a:rPr lang="ru-RU" altLang="ru-RU" smtClean="0">
                <a:latin typeface="Arial" charset="0"/>
              </a:rPr>
              <a:pPr eaLnBrk="1" hangingPunct="1">
                <a:spcBef>
                  <a:spcPct val="0"/>
                </a:spcBef>
              </a:pPr>
              <a:t>39</a:t>
            </a:fld>
            <a:endParaRPr lang="ru-RU" altLang="ru-RU" smtClean="0">
              <a:latin typeface="Arial" charset="0"/>
            </a:endParaRPr>
          </a:p>
        </p:txBody>
      </p:sp>
      <p:sp>
        <p:nvSpPr>
          <p:cNvPr id="91141" name="Rectangle 1"/>
          <p:cNvSpPr>
            <a:spLocks noChangeArrowheads="1" noTextEdit="1"/>
          </p:cNvSpPr>
          <p:nvPr>
            <p:ph type="sldImg"/>
          </p:nvPr>
        </p:nvSpPr>
        <p:spPr>
          <a:xfrm>
            <a:off x="1133475" y="677863"/>
            <a:ext cx="4591050" cy="3444875"/>
          </a:xfrm>
          <a:solidFill>
            <a:srgbClr val="FFFFFF"/>
          </a:solidFill>
          <a:ln/>
        </p:spPr>
      </p:sp>
      <p:sp>
        <p:nvSpPr>
          <p:cNvPr id="91142"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Образ слайда 1"/>
          <p:cNvSpPr>
            <a:spLocks noGrp="1" noRot="1" noChangeAspect="1" noTextEdit="1"/>
          </p:cNvSpPr>
          <p:nvPr>
            <p:ph type="sldImg"/>
          </p:nvPr>
        </p:nvSpPr>
        <p:spPr>
          <a:xfrm>
            <a:off x="1133475" y="677863"/>
            <a:ext cx="4589463" cy="3443287"/>
          </a:xfrm>
          <a:ln/>
        </p:spPr>
      </p:sp>
      <p:sp>
        <p:nvSpPr>
          <p:cNvPr id="92163"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92164" name="Верхний колонтитул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2165" name="Нижний колонтитул 4"/>
          <p:cNvSpPr>
            <a:spLocks noGrp="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2166" name="Номер слайда 5"/>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51B7C984-3556-41EB-BBA2-19D79D6400B4}" type="slidenum">
              <a:rPr lang="ru-RU" altLang="ru-RU" smtClean="0">
                <a:latin typeface="Arial" charset="0"/>
              </a:rPr>
              <a:pPr eaLnBrk="1" hangingPunct="1">
                <a:spcBef>
                  <a:spcPct val="0"/>
                </a:spcBef>
              </a:pPr>
              <a:t>41</a:t>
            </a:fld>
            <a:endParaRPr lang="ru-RU" altLang="ru-RU"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318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318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34C33AD1-0E43-4682-98F1-29E0E958C05D}" type="slidenum">
              <a:rPr lang="ru-RU" altLang="ru-RU" smtClean="0">
                <a:latin typeface="Arial" charset="0"/>
              </a:rPr>
              <a:pPr eaLnBrk="1" hangingPunct="1">
                <a:spcBef>
                  <a:spcPct val="0"/>
                </a:spcBef>
              </a:pPr>
              <a:t>42</a:t>
            </a:fld>
            <a:endParaRPr lang="ru-RU" altLang="ru-RU" smtClean="0">
              <a:latin typeface="Arial" charset="0"/>
            </a:endParaRPr>
          </a:p>
        </p:txBody>
      </p:sp>
      <p:sp>
        <p:nvSpPr>
          <p:cNvPr id="93189" name="Rectangle 1"/>
          <p:cNvSpPr>
            <a:spLocks noChangeArrowheads="1" noTextEdit="1"/>
          </p:cNvSpPr>
          <p:nvPr>
            <p:ph type="sldImg"/>
          </p:nvPr>
        </p:nvSpPr>
        <p:spPr>
          <a:xfrm>
            <a:off x="1133475" y="677863"/>
            <a:ext cx="4591050" cy="3444875"/>
          </a:xfrm>
          <a:solidFill>
            <a:srgbClr val="FFFFFF"/>
          </a:solidFill>
          <a:ln/>
        </p:spPr>
      </p:sp>
      <p:sp>
        <p:nvSpPr>
          <p:cNvPr id="9319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421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421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8A1CAD84-F711-494E-881C-A32D846A0157}" type="slidenum">
              <a:rPr lang="ru-RU" altLang="ru-RU" smtClean="0">
                <a:latin typeface="Arial" charset="0"/>
              </a:rPr>
              <a:pPr eaLnBrk="1" hangingPunct="1">
                <a:spcBef>
                  <a:spcPct val="0"/>
                </a:spcBef>
              </a:pPr>
              <a:t>43</a:t>
            </a:fld>
            <a:endParaRPr lang="ru-RU" altLang="ru-RU" smtClean="0">
              <a:latin typeface="Arial" charset="0"/>
            </a:endParaRPr>
          </a:p>
        </p:txBody>
      </p:sp>
      <p:sp>
        <p:nvSpPr>
          <p:cNvPr id="94213" name="Rectangle 1"/>
          <p:cNvSpPr>
            <a:spLocks noChangeArrowheads="1" noTextEdit="1"/>
          </p:cNvSpPr>
          <p:nvPr>
            <p:ph type="sldImg"/>
          </p:nvPr>
        </p:nvSpPr>
        <p:spPr>
          <a:xfrm>
            <a:off x="1133475" y="677863"/>
            <a:ext cx="4591050" cy="3444875"/>
          </a:xfrm>
          <a:solidFill>
            <a:srgbClr val="FFFFFF"/>
          </a:solidFill>
          <a:ln/>
        </p:spPr>
      </p:sp>
      <p:sp>
        <p:nvSpPr>
          <p:cNvPr id="9421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523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523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5A264491-4B31-4E1B-BC66-C29D52AB9500}" type="slidenum">
              <a:rPr lang="ru-RU" altLang="ru-RU" smtClean="0">
                <a:latin typeface="Arial" charset="0"/>
              </a:rPr>
              <a:pPr eaLnBrk="1" hangingPunct="1">
                <a:spcBef>
                  <a:spcPct val="0"/>
                </a:spcBef>
              </a:pPr>
              <a:t>44</a:t>
            </a:fld>
            <a:endParaRPr lang="ru-RU" altLang="ru-RU" smtClean="0">
              <a:latin typeface="Arial" charset="0"/>
            </a:endParaRPr>
          </a:p>
        </p:txBody>
      </p:sp>
      <p:sp>
        <p:nvSpPr>
          <p:cNvPr id="95237" name="Rectangle 1"/>
          <p:cNvSpPr>
            <a:spLocks noChangeArrowheads="1" noTextEdit="1"/>
          </p:cNvSpPr>
          <p:nvPr>
            <p:ph type="sldImg"/>
          </p:nvPr>
        </p:nvSpPr>
        <p:spPr>
          <a:xfrm>
            <a:off x="1133475" y="677863"/>
            <a:ext cx="4591050" cy="3444875"/>
          </a:xfrm>
          <a:solidFill>
            <a:srgbClr val="FFFFFF"/>
          </a:solidFill>
          <a:ln/>
        </p:spPr>
      </p:sp>
      <p:sp>
        <p:nvSpPr>
          <p:cNvPr id="9523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625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626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6FA770B5-6B1E-4689-8C3F-0C6B6C55A0E5}" type="slidenum">
              <a:rPr lang="ru-RU" altLang="ru-RU" smtClean="0">
                <a:latin typeface="Arial" charset="0"/>
              </a:rPr>
              <a:pPr eaLnBrk="1" hangingPunct="1">
                <a:spcBef>
                  <a:spcPct val="0"/>
                </a:spcBef>
              </a:pPr>
              <a:t>45</a:t>
            </a:fld>
            <a:endParaRPr lang="ru-RU" altLang="ru-RU" smtClean="0">
              <a:latin typeface="Arial" charset="0"/>
            </a:endParaRPr>
          </a:p>
        </p:txBody>
      </p:sp>
      <p:sp>
        <p:nvSpPr>
          <p:cNvPr id="96261" name="Rectangle 1"/>
          <p:cNvSpPr>
            <a:spLocks noChangeArrowheads="1" noTextEdit="1"/>
          </p:cNvSpPr>
          <p:nvPr>
            <p:ph type="sldImg"/>
          </p:nvPr>
        </p:nvSpPr>
        <p:spPr>
          <a:xfrm>
            <a:off x="1133475" y="677863"/>
            <a:ext cx="4591050" cy="3444875"/>
          </a:xfrm>
          <a:solidFill>
            <a:srgbClr val="FFFFFF"/>
          </a:solidFill>
          <a:ln/>
        </p:spPr>
      </p:sp>
      <p:sp>
        <p:nvSpPr>
          <p:cNvPr id="96262"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728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728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E6A44C7B-77B3-49B6-81BC-B5C396B38E65}" type="slidenum">
              <a:rPr lang="ru-RU" altLang="ru-RU" smtClean="0">
                <a:latin typeface="Arial" charset="0"/>
              </a:rPr>
              <a:pPr eaLnBrk="1" hangingPunct="1">
                <a:spcBef>
                  <a:spcPct val="0"/>
                </a:spcBef>
              </a:pPr>
              <a:t>46</a:t>
            </a:fld>
            <a:endParaRPr lang="ru-RU" altLang="ru-RU" smtClean="0">
              <a:latin typeface="Arial" charset="0"/>
            </a:endParaRPr>
          </a:p>
        </p:txBody>
      </p:sp>
      <p:sp>
        <p:nvSpPr>
          <p:cNvPr id="97285" name="Rectangle 1"/>
          <p:cNvSpPr>
            <a:spLocks noChangeArrowheads="1" noTextEdit="1"/>
          </p:cNvSpPr>
          <p:nvPr>
            <p:ph type="sldImg"/>
          </p:nvPr>
        </p:nvSpPr>
        <p:spPr>
          <a:xfrm>
            <a:off x="1133475" y="677863"/>
            <a:ext cx="4591050" cy="3444875"/>
          </a:xfrm>
          <a:solidFill>
            <a:srgbClr val="FFFFFF"/>
          </a:solidFill>
          <a:ln/>
        </p:spPr>
      </p:sp>
      <p:sp>
        <p:nvSpPr>
          <p:cNvPr id="9728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830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830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6363E54A-A1C8-4CE5-87C8-D8A62A75BD3B}" type="slidenum">
              <a:rPr lang="ru-RU" altLang="ru-RU" smtClean="0">
                <a:latin typeface="Arial" charset="0"/>
              </a:rPr>
              <a:pPr eaLnBrk="1" hangingPunct="1">
                <a:spcBef>
                  <a:spcPct val="0"/>
                </a:spcBef>
              </a:pPr>
              <a:t>47</a:t>
            </a:fld>
            <a:endParaRPr lang="ru-RU" altLang="ru-RU" smtClean="0">
              <a:latin typeface="Arial" charset="0"/>
            </a:endParaRPr>
          </a:p>
        </p:txBody>
      </p:sp>
      <p:sp>
        <p:nvSpPr>
          <p:cNvPr id="98309" name="Rectangle 1"/>
          <p:cNvSpPr>
            <a:spLocks noChangeArrowheads="1" noTextEdit="1"/>
          </p:cNvSpPr>
          <p:nvPr>
            <p:ph type="sldImg"/>
          </p:nvPr>
        </p:nvSpPr>
        <p:spPr>
          <a:xfrm>
            <a:off x="1133475" y="677863"/>
            <a:ext cx="4591050" cy="3444875"/>
          </a:xfrm>
          <a:solidFill>
            <a:srgbClr val="FFFFFF"/>
          </a:solidFill>
          <a:ln/>
        </p:spPr>
      </p:sp>
      <p:sp>
        <p:nvSpPr>
          <p:cNvPr id="9831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933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9933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71C6C918-D83C-4368-A95C-3DC5D1778092}" type="slidenum">
              <a:rPr lang="ru-RU" altLang="ru-RU" smtClean="0">
                <a:latin typeface="Arial" charset="0"/>
              </a:rPr>
              <a:pPr eaLnBrk="1" hangingPunct="1">
                <a:spcBef>
                  <a:spcPct val="0"/>
                </a:spcBef>
              </a:pPr>
              <a:t>48</a:t>
            </a:fld>
            <a:endParaRPr lang="ru-RU" altLang="ru-RU" smtClean="0">
              <a:latin typeface="Arial" charset="0"/>
            </a:endParaRPr>
          </a:p>
        </p:txBody>
      </p:sp>
      <p:sp>
        <p:nvSpPr>
          <p:cNvPr id="99333" name="Rectangle 1"/>
          <p:cNvSpPr>
            <a:spLocks noChangeArrowheads="1" noTextEdit="1"/>
          </p:cNvSpPr>
          <p:nvPr>
            <p:ph type="sldImg"/>
          </p:nvPr>
        </p:nvSpPr>
        <p:spPr>
          <a:xfrm>
            <a:off x="1133475" y="677863"/>
            <a:ext cx="4591050" cy="3444875"/>
          </a:xfrm>
          <a:solidFill>
            <a:srgbClr val="FFFFFF"/>
          </a:solidFill>
          <a:ln/>
        </p:spPr>
      </p:sp>
      <p:sp>
        <p:nvSpPr>
          <p:cNvPr id="9933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035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035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D958E8F5-DC36-46AC-B9CE-2BF36A11E178}" type="slidenum">
              <a:rPr lang="ru-RU" altLang="ru-RU" smtClean="0">
                <a:latin typeface="Arial" charset="0"/>
              </a:rPr>
              <a:pPr eaLnBrk="1" hangingPunct="1">
                <a:spcBef>
                  <a:spcPct val="0"/>
                </a:spcBef>
              </a:pPr>
              <a:t>49</a:t>
            </a:fld>
            <a:endParaRPr lang="ru-RU" altLang="ru-RU" smtClean="0">
              <a:latin typeface="Arial" charset="0"/>
            </a:endParaRPr>
          </a:p>
        </p:txBody>
      </p:sp>
      <p:sp>
        <p:nvSpPr>
          <p:cNvPr id="100357" name="Rectangle 1"/>
          <p:cNvSpPr>
            <a:spLocks noChangeArrowheads="1" noTextEdit="1"/>
          </p:cNvSpPr>
          <p:nvPr>
            <p:ph type="sldImg"/>
          </p:nvPr>
        </p:nvSpPr>
        <p:spPr>
          <a:xfrm>
            <a:off x="1133475" y="677863"/>
            <a:ext cx="4591050" cy="3444875"/>
          </a:xfrm>
          <a:solidFill>
            <a:srgbClr val="FFFFFF"/>
          </a:solidFill>
          <a:ln/>
        </p:spPr>
      </p:sp>
      <p:sp>
        <p:nvSpPr>
          <p:cNvPr id="10035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p:cNvSpPr>
            <a:spLocks noGrp="1" noRot="1" noChangeAspect="1" noTextEdit="1"/>
          </p:cNvSpPr>
          <p:nvPr>
            <p:ph type="sldImg"/>
          </p:nvPr>
        </p:nvSpPr>
        <p:spPr>
          <a:xfrm>
            <a:off x="1133475" y="677863"/>
            <a:ext cx="4589463" cy="3443287"/>
          </a:xfrm>
          <a:ln/>
        </p:spPr>
      </p:sp>
      <p:sp>
        <p:nvSpPr>
          <p:cNvPr id="101379"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101380" name="Верхний колонтитул 3"/>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1381" name="Нижний колонтитул 4"/>
          <p:cNvSpPr>
            <a:spLocks noGrp="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1382" name="Номер слайда 5"/>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0A03A1CA-0A0F-435A-B883-6421EB013C39}" type="slidenum">
              <a:rPr lang="ru-RU" altLang="ru-RU" smtClean="0">
                <a:latin typeface="Arial" charset="0"/>
              </a:rPr>
              <a:pPr eaLnBrk="1" hangingPunct="1">
                <a:spcBef>
                  <a:spcPct val="0"/>
                </a:spcBef>
              </a:pPr>
              <a:t>51</a:t>
            </a:fld>
            <a:endParaRPr lang="ru-RU" altLang="ru-RU" smtClean="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240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240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CB04B310-300D-4850-B3E1-F8C4F4F3E3B3}" type="slidenum">
              <a:rPr lang="ru-RU" altLang="ru-RU" smtClean="0">
                <a:latin typeface="Arial" charset="0"/>
              </a:rPr>
              <a:pPr eaLnBrk="1" hangingPunct="1">
                <a:spcBef>
                  <a:spcPct val="0"/>
                </a:spcBef>
              </a:pPr>
              <a:t>58</a:t>
            </a:fld>
            <a:endParaRPr lang="ru-RU" altLang="ru-RU" smtClean="0">
              <a:latin typeface="Arial" charset="0"/>
            </a:endParaRPr>
          </a:p>
        </p:txBody>
      </p:sp>
      <p:sp>
        <p:nvSpPr>
          <p:cNvPr id="102405" name="Rectangle 1"/>
          <p:cNvSpPr>
            <a:spLocks noChangeArrowheads="1" noTextEdit="1"/>
          </p:cNvSpPr>
          <p:nvPr>
            <p:ph type="sldImg"/>
          </p:nvPr>
        </p:nvSpPr>
        <p:spPr>
          <a:xfrm>
            <a:off x="1133475" y="677863"/>
            <a:ext cx="4591050" cy="3444875"/>
          </a:xfrm>
          <a:solidFill>
            <a:srgbClr val="FFFFFF"/>
          </a:solidFill>
          <a:ln/>
        </p:spPr>
      </p:sp>
      <p:sp>
        <p:nvSpPr>
          <p:cNvPr id="10240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342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342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1E0074B6-501C-44A4-8155-B9F1CBC25BDF}" type="slidenum">
              <a:rPr lang="ru-RU" altLang="ru-RU" smtClean="0">
                <a:latin typeface="Arial" charset="0"/>
              </a:rPr>
              <a:pPr eaLnBrk="1" hangingPunct="1">
                <a:spcBef>
                  <a:spcPct val="0"/>
                </a:spcBef>
              </a:pPr>
              <a:t>59</a:t>
            </a:fld>
            <a:endParaRPr lang="ru-RU" altLang="ru-RU" smtClean="0">
              <a:latin typeface="Arial" charset="0"/>
            </a:endParaRPr>
          </a:p>
        </p:txBody>
      </p:sp>
      <p:sp>
        <p:nvSpPr>
          <p:cNvPr id="103429" name="Rectangle 1"/>
          <p:cNvSpPr>
            <a:spLocks noChangeArrowheads="1" noTextEdit="1"/>
          </p:cNvSpPr>
          <p:nvPr>
            <p:ph type="sldImg"/>
          </p:nvPr>
        </p:nvSpPr>
        <p:spPr>
          <a:xfrm>
            <a:off x="1133475" y="677863"/>
            <a:ext cx="4591050" cy="3444875"/>
          </a:xfrm>
          <a:solidFill>
            <a:srgbClr val="FFFFFF"/>
          </a:solidFill>
          <a:ln/>
        </p:spPr>
      </p:sp>
      <p:sp>
        <p:nvSpPr>
          <p:cNvPr id="10343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445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445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8EE7353E-BDEC-4751-B67C-7EA1E54498C5}" type="slidenum">
              <a:rPr lang="ru-RU" altLang="ru-RU" smtClean="0">
                <a:latin typeface="Arial" charset="0"/>
              </a:rPr>
              <a:pPr eaLnBrk="1" hangingPunct="1">
                <a:spcBef>
                  <a:spcPct val="0"/>
                </a:spcBef>
              </a:pPr>
              <a:t>60</a:t>
            </a:fld>
            <a:endParaRPr lang="ru-RU" altLang="ru-RU" smtClean="0">
              <a:latin typeface="Arial" charset="0"/>
            </a:endParaRPr>
          </a:p>
        </p:txBody>
      </p:sp>
      <p:sp>
        <p:nvSpPr>
          <p:cNvPr id="104453" name="Rectangle 1"/>
          <p:cNvSpPr>
            <a:spLocks noChangeArrowheads="1" noTextEdit="1"/>
          </p:cNvSpPr>
          <p:nvPr>
            <p:ph type="sldImg"/>
          </p:nvPr>
        </p:nvSpPr>
        <p:spPr>
          <a:xfrm>
            <a:off x="1133475" y="677863"/>
            <a:ext cx="4591050" cy="3444875"/>
          </a:xfrm>
          <a:solidFill>
            <a:srgbClr val="FFFFFF"/>
          </a:solidFill>
          <a:ln/>
        </p:spPr>
      </p:sp>
      <p:sp>
        <p:nvSpPr>
          <p:cNvPr id="10445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5475"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547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453741AD-9F19-42FD-92C7-B2A512BC87A7}" type="slidenum">
              <a:rPr lang="ru-RU" altLang="ru-RU" smtClean="0">
                <a:latin typeface="Arial" charset="0"/>
              </a:rPr>
              <a:pPr eaLnBrk="1" hangingPunct="1">
                <a:spcBef>
                  <a:spcPct val="0"/>
                </a:spcBef>
              </a:pPr>
              <a:t>61</a:t>
            </a:fld>
            <a:endParaRPr lang="ru-RU" altLang="ru-RU" smtClean="0">
              <a:latin typeface="Arial" charset="0"/>
            </a:endParaRPr>
          </a:p>
        </p:txBody>
      </p:sp>
      <p:sp>
        <p:nvSpPr>
          <p:cNvPr id="105477" name="Rectangle 1"/>
          <p:cNvSpPr>
            <a:spLocks noChangeArrowheads="1" noTextEdit="1"/>
          </p:cNvSpPr>
          <p:nvPr>
            <p:ph type="sldImg"/>
          </p:nvPr>
        </p:nvSpPr>
        <p:spPr>
          <a:xfrm>
            <a:off x="1133475" y="677863"/>
            <a:ext cx="4591050" cy="3444875"/>
          </a:xfrm>
          <a:solidFill>
            <a:srgbClr val="FFFFFF"/>
          </a:solidFill>
          <a:ln/>
        </p:spPr>
      </p:sp>
      <p:sp>
        <p:nvSpPr>
          <p:cNvPr id="105478"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6499"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650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AC8B056B-FAD9-4B0A-A5BC-ABA77AED0C19}" type="slidenum">
              <a:rPr lang="ru-RU" altLang="ru-RU" smtClean="0">
                <a:latin typeface="Arial" charset="0"/>
              </a:rPr>
              <a:pPr eaLnBrk="1" hangingPunct="1">
                <a:spcBef>
                  <a:spcPct val="0"/>
                </a:spcBef>
              </a:pPr>
              <a:t>62</a:t>
            </a:fld>
            <a:endParaRPr lang="ru-RU" altLang="ru-RU" smtClean="0">
              <a:latin typeface="Arial" charset="0"/>
            </a:endParaRPr>
          </a:p>
        </p:txBody>
      </p:sp>
      <p:sp>
        <p:nvSpPr>
          <p:cNvPr id="106501" name="Rectangle 1"/>
          <p:cNvSpPr>
            <a:spLocks noChangeArrowheads="1" noTextEdit="1"/>
          </p:cNvSpPr>
          <p:nvPr>
            <p:ph type="sldImg"/>
          </p:nvPr>
        </p:nvSpPr>
        <p:spPr>
          <a:xfrm>
            <a:off x="1133475" y="677863"/>
            <a:ext cx="4591050" cy="3444875"/>
          </a:xfrm>
          <a:solidFill>
            <a:srgbClr val="FFFFFF"/>
          </a:solidFill>
          <a:ln/>
        </p:spPr>
      </p:sp>
      <p:sp>
        <p:nvSpPr>
          <p:cNvPr id="106502"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7523"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752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386983D2-BDED-4730-84F3-354382090550}" type="slidenum">
              <a:rPr lang="ru-RU" altLang="ru-RU" smtClean="0">
                <a:latin typeface="Arial" charset="0"/>
              </a:rPr>
              <a:pPr eaLnBrk="1" hangingPunct="1">
                <a:spcBef>
                  <a:spcPct val="0"/>
                </a:spcBef>
              </a:pPr>
              <a:t>63</a:t>
            </a:fld>
            <a:endParaRPr lang="ru-RU" altLang="ru-RU" smtClean="0">
              <a:latin typeface="Arial" charset="0"/>
            </a:endParaRPr>
          </a:p>
        </p:txBody>
      </p:sp>
      <p:sp>
        <p:nvSpPr>
          <p:cNvPr id="107525" name="Rectangle 1"/>
          <p:cNvSpPr>
            <a:spLocks noChangeArrowheads="1" noTextEdit="1"/>
          </p:cNvSpPr>
          <p:nvPr>
            <p:ph type="sldImg"/>
          </p:nvPr>
        </p:nvSpPr>
        <p:spPr>
          <a:xfrm>
            <a:off x="1133475" y="677863"/>
            <a:ext cx="4591050" cy="3444875"/>
          </a:xfrm>
          <a:solidFill>
            <a:srgbClr val="FFFFFF"/>
          </a:solidFill>
          <a:ln/>
        </p:spPr>
      </p:sp>
      <p:sp>
        <p:nvSpPr>
          <p:cNvPr id="107526"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8547"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854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16066FF6-FBC4-454E-B35A-098438EFFBC6}" type="slidenum">
              <a:rPr lang="ru-RU" altLang="ru-RU" smtClean="0">
                <a:latin typeface="Arial" charset="0"/>
              </a:rPr>
              <a:pPr eaLnBrk="1" hangingPunct="1">
                <a:spcBef>
                  <a:spcPct val="0"/>
                </a:spcBef>
              </a:pPr>
              <a:t>64</a:t>
            </a:fld>
            <a:endParaRPr lang="ru-RU" altLang="ru-RU" smtClean="0">
              <a:latin typeface="Arial" charset="0"/>
            </a:endParaRPr>
          </a:p>
        </p:txBody>
      </p:sp>
      <p:sp>
        <p:nvSpPr>
          <p:cNvPr id="108549" name="Rectangle 1"/>
          <p:cNvSpPr>
            <a:spLocks noChangeArrowheads="1" noTextEdit="1"/>
          </p:cNvSpPr>
          <p:nvPr>
            <p:ph type="sldImg"/>
          </p:nvPr>
        </p:nvSpPr>
        <p:spPr>
          <a:xfrm>
            <a:off x="1133475" y="677863"/>
            <a:ext cx="4591050" cy="3444875"/>
          </a:xfrm>
          <a:solidFill>
            <a:srgbClr val="FFFFFF"/>
          </a:solidFill>
          <a:ln/>
        </p:spPr>
      </p:sp>
      <p:sp>
        <p:nvSpPr>
          <p:cNvPr id="108550"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9571" name="Rectangle 6"/>
          <p:cNvSpPr>
            <a:spLocks noGrp="1" noChangeArrowheads="1"/>
          </p:cNvSpPr>
          <p:nvPr>
            <p:ph type="ft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r>
              <a:rPr lang="ru-RU" altLang="ru-RU">
                <a:latin typeface="Arial" charset="0"/>
              </a:rPr>
              <a:t>Жилина Л.Н.</a:t>
            </a:r>
          </a:p>
        </p:txBody>
      </p:sp>
      <p:sp>
        <p:nvSpPr>
          <p:cNvPr id="10957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D49C78C2-7C94-4B0A-804C-C46AFE0DB574}" type="slidenum">
              <a:rPr lang="ru-RU" altLang="ru-RU" smtClean="0">
                <a:latin typeface="Arial" charset="0"/>
              </a:rPr>
              <a:pPr eaLnBrk="1" hangingPunct="1">
                <a:spcBef>
                  <a:spcPct val="0"/>
                </a:spcBef>
              </a:pPr>
              <a:t>65</a:t>
            </a:fld>
            <a:endParaRPr lang="ru-RU" altLang="ru-RU" smtClean="0">
              <a:latin typeface="Arial" charset="0"/>
            </a:endParaRPr>
          </a:p>
        </p:txBody>
      </p:sp>
      <p:sp>
        <p:nvSpPr>
          <p:cNvPr id="109573" name="Rectangle 1"/>
          <p:cNvSpPr>
            <a:spLocks noChangeArrowheads="1" noTextEdit="1"/>
          </p:cNvSpPr>
          <p:nvPr>
            <p:ph type="sldImg"/>
          </p:nvPr>
        </p:nvSpPr>
        <p:spPr>
          <a:xfrm>
            <a:off x="1133475" y="677863"/>
            <a:ext cx="4591050" cy="3444875"/>
          </a:xfrm>
          <a:solidFill>
            <a:srgbClr val="FFFFFF"/>
          </a:solidFill>
          <a:ln/>
        </p:spPr>
      </p:sp>
      <p:sp>
        <p:nvSpPr>
          <p:cNvPr id="109574" name="Rectangle 2"/>
          <p:cNvSpPr>
            <a:spLocks noChangeArrowheads="1"/>
          </p:cNvSpPr>
          <p:nvPr>
            <p:ph type="body" idx="1"/>
          </p:nvPr>
        </p:nvSpPr>
        <p:spPr>
          <a:xfrm>
            <a:off x="685800" y="4343400"/>
            <a:ext cx="5486400" cy="4208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4029144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39208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62192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310160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520752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3476941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421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1597093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223060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22349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317898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3071513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377569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2747726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607368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790652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30374307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988852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1668343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620455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972142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914260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a:prstGeom prst="rect">
            <a:avLst/>
          </a:prstGeom>
        </p:spPr>
        <p:txBody>
          <a:bodyPr/>
          <a:lstStyle/>
          <a:p>
            <a:pPr lvl="0"/>
            <a:endParaRPr lang="ru-RU" noProof="0" dirty="0" smtClean="0"/>
          </a:p>
        </p:txBody>
      </p:sp>
    </p:spTree>
    <p:extLst>
      <p:ext uri="{BB962C8B-B14F-4D97-AF65-F5344CB8AC3E}">
        <p14:creationId xmlns:p14="http://schemas.microsoft.com/office/powerpoint/2010/main" val="35285197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9641465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17578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858125" y="6421438"/>
            <a:ext cx="9620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27"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488238" y="6308725"/>
            <a:ext cx="3016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5pPr>
      <a:lvl6pPr marL="25146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6pPr>
      <a:lvl7pPr marL="29718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7pPr>
      <a:lvl8pPr marL="34290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8pPr>
      <a:lvl9pPr marL="3886200" indent="-228600"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charset="0"/>
          <a:ea typeface="Lucida Sans Unicode" pitchFamily="34" charset="0"/>
          <a:cs typeface="Lucida Sans Unicode" pitchFamily="34"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7" descr="Безымянный"/>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858125" y="6421438"/>
            <a:ext cx="9620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1"/>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7488238" y="6308725"/>
            <a:ext cx="3016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iming>
    <p:tnLst>
      <p:par>
        <p:cTn id="1" dur="indefinite" restart="never" nodeType="tmRoot"/>
      </p:par>
    </p:tnLst>
  </p:timing>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4.wmf"/><Relationship Id="rId3" Type="http://schemas.openxmlformats.org/officeDocument/2006/relationships/image" Target="../media/image16.emf"/><Relationship Id="rId7" Type="http://schemas.openxmlformats.org/officeDocument/2006/relationships/image" Target="../media/image11.wmf"/><Relationship Id="rId12"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image" Target="../media/image10.wmf"/><Relationship Id="rId15" Type="http://schemas.openxmlformats.org/officeDocument/2006/relationships/image" Target="../media/image15.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2.wmf"/><Relationship Id="rId14" Type="http://schemas.openxmlformats.org/officeDocument/2006/relationships/oleObject" Target="../embeddings/oleObject7.bin"/></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1"/>
          <p:cNvSpPr>
            <a:spLocks noChangeShapeType="1"/>
          </p:cNvSpPr>
          <p:nvPr/>
        </p:nvSpPr>
        <p:spPr bwMode="auto">
          <a:xfrm>
            <a:off x="323850" y="3033713"/>
            <a:ext cx="8496300" cy="1587"/>
          </a:xfrm>
          <a:prstGeom prst="line">
            <a:avLst/>
          </a:prstGeom>
          <a:noFill/>
          <a:ln w="25560">
            <a:solidFill>
              <a:srgbClr val="333399"/>
            </a:solidFill>
            <a:miter lim="800000"/>
            <a:headEnd/>
            <a:tailEnd/>
          </a:ln>
          <a:extLst>
            <a:ext uri="{909E8E84-426E-40DD-AFC4-6F175D3DCCD1}">
              <a14:hiddenFill xmlns:a14="http://schemas.microsoft.com/office/drawing/2010/main">
                <a:noFill/>
              </a14:hiddenFill>
            </a:ext>
          </a:extLst>
        </p:spPr>
        <p:txBody>
          <a:bodyPr/>
          <a:lstStyle/>
          <a:p>
            <a:endParaRPr lang="ru-RU"/>
          </a:p>
        </p:txBody>
      </p:sp>
      <p:sp>
        <p:nvSpPr>
          <p:cNvPr id="3075" name="Line 2"/>
          <p:cNvSpPr>
            <a:spLocks noChangeShapeType="1"/>
          </p:cNvSpPr>
          <p:nvPr/>
        </p:nvSpPr>
        <p:spPr bwMode="auto">
          <a:xfrm>
            <a:off x="142875" y="3968750"/>
            <a:ext cx="8496300" cy="1588"/>
          </a:xfrm>
          <a:prstGeom prst="line">
            <a:avLst/>
          </a:prstGeom>
          <a:noFill/>
          <a:ln w="25560">
            <a:solidFill>
              <a:srgbClr val="333399"/>
            </a:solidFill>
            <a:miter lim="800000"/>
            <a:headEnd/>
            <a:tailEnd/>
          </a:ln>
          <a:extLst>
            <a:ext uri="{909E8E84-426E-40DD-AFC4-6F175D3DCCD1}">
              <a14:hiddenFill xmlns:a14="http://schemas.microsoft.com/office/drawing/2010/main">
                <a:noFill/>
              </a14:hiddenFill>
            </a:ext>
          </a:extLst>
        </p:spPr>
        <p:txBody>
          <a:bodyPr/>
          <a:lstStyle/>
          <a:p>
            <a:endParaRPr lang="ru-RU"/>
          </a:p>
        </p:txBody>
      </p:sp>
      <p:sp>
        <p:nvSpPr>
          <p:cNvPr id="3076" name="Text Box 3"/>
          <p:cNvSpPr txBox="1">
            <a:spLocks noChangeArrowheads="1"/>
          </p:cNvSpPr>
          <p:nvPr/>
        </p:nvSpPr>
        <p:spPr bwMode="auto">
          <a:xfrm>
            <a:off x="0" y="188913"/>
            <a:ext cx="8748713" cy="701675"/>
          </a:xfrm>
          <a:prstGeom prst="rect">
            <a:avLst/>
          </a:pr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sz="4000">
                <a:solidFill>
                  <a:srgbClr val="333399"/>
                </a:solidFill>
              </a:rPr>
              <a:t>Экономическая теория, модуль 2</a:t>
            </a:r>
          </a:p>
        </p:txBody>
      </p:sp>
      <p:sp>
        <p:nvSpPr>
          <p:cNvPr id="3077" name="Text Box 4"/>
          <p:cNvSpPr txBox="1">
            <a:spLocks noChangeArrowheads="1"/>
          </p:cNvSpPr>
          <p:nvPr/>
        </p:nvSpPr>
        <p:spPr bwMode="auto">
          <a:xfrm>
            <a:off x="142875" y="1700213"/>
            <a:ext cx="8569325" cy="2125662"/>
          </a:xfrm>
          <a:prstGeom prst="rect">
            <a:avLst/>
          </a:pr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600"/>
              </a:spcBef>
            </a:pPr>
            <a:r>
              <a:rPr lang="ru-RU" altLang="ru-RU" sz="4000">
                <a:solidFill>
                  <a:srgbClr val="0F2BEC"/>
                </a:solidFill>
              </a:rPr>
              <a:t>Тема 4.  </a:t>
            </a:r>
            <a:r>
              <a:rPr lang="ru-RU" altLang="ru-RU" sz="4400">
                <a:solidFill>
                  <a:srgbClr val="0F2BEC"/>
                </a:solidFill>
              </a:rPr>
              <a:t>Макроэкономическая нестабильность: безработица и инфляция</a:t>
            </a:r>
          </a:p>
        </p:txBody>
      </p:sp>
      <p:sp>
        <p:nvSpPr>
          <p:cNvPr id="3078" name="Text Box 5"/>
          <p:cNvSpPr txBox="1">
            <a:spLocks noChangeArrowheads="1"/>
          </p:cNvSpPr>
          <p:nvPr/>
        </p:nvSpPr>
        <p:spPr bwMode="auto">
          <a:xfrm>
            <a:off x="250825" y="4221163"/>
            <a:ext cx="849630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sz="2400">
                <a:solidFill>
                  <a:srgbClr val="333399"/>
                </a:solidFill>
              </a:rPr>
              <a:t>Жилина Лилия Николаевна, доцент кафедры МБФ</a:t>
            </a:r>
          </a:p>
          <a:p>
            <a:pPr eaLnBrk="1" hangingPunct="1"/>
            <a:endParaRPr lang="ru-RU" altLang="ru-RU" sz="2400">
              <a:solidFill>
                <a:srgbClr val="333399"/>
              </a:solidFill>
            </a:endParaRPr>
          </a:p>
          <a:p>
            <a:pPr eaLnBrk="1" hangingPunct="1"/>
            <a:r>
              <a:rPr lang="ru-RU" altLang="ru-RU" sz="2400">
                <a:solidFill>
                  <a:srgbClr val="333399"/>
                </a:solidFill>
              </a:rPr>
              <a:t>Ауд.1506, тел. 240-41-93</a:t>
            </a:r>
          </a:p>
          <a:p>
            <a:pPr eaLnBrk="1" hangingPunct="1"/>
            <a:r>
              <a:rPr lang="en-US" altLang="ru-RU" sz="2400">
                <a:solidFill>
                  <a:srgbClr val="333399"/>
                </a:solidFill>
              </a:rPr>
              <a:t>liliya.zhilina@vvsu.ru</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468313" y="549275"/>
            <a:ext cx="84963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r>
              <a:rPr lang="en-US" altLang="ru-RU" sz="3600">
                <a:solidFill>
                  <a:schemeClr val="accent2"/>
                </a:solidFill>
              </a:rPr>
              <a:t>   </a:t>
            </a:r>
            <a:r>
              <a:rPr lang="ru-RU" altLang="ru-RU" sz="3600">
                <a:solidFill>
                  <a:schemeClr val="accent2"/>
                </a:solidFill>
              </a:rPr>
              <a:t>План лекции:</a:t>
            </a:r>
            <a:endParaRPr lang="en-US" altLang="ru-RU" sz="3600">
              <a:solidFill>
                <a:schemeClr val="accent2"/>
              </a:solidFill>
            </a:endParaRPr>
          </a:p>
          <a:p>
            <a:pPr eaLnBrk="1" hangingPunct="1"/>
            <a:r>
              <a:rPr lang="en-US" altLang="ru-RU" sz="2400">
                <a:solidFill>
                  <a:srgbClr val="000000"/>
                </a:solidFill>
              </a:rPr>
              <a:t>    </a:t>
            </a:r>
            <a:r>
              <a:rPr lang="ru-RU" altLang="ru-RU" sz="2400">
                <a:solidFill>
                  <a:schemeClr val="tx1"/>
                </a:solidFill>
              </a:rPr>
              <a:t>Занятость и безработица, понятия и показатели. </a:t>
            </a:r>
          </a:p>
          <a:p>
            <a:pPr eaLnBrk="1" hangingPunct="1"/>
            <a:r>
              <a:rPr lang="ru-RU" altLang="ru-RU" sz="2400">
                <a:solidFill>
                  <a:schemeClr val="tx1"/>
                </a:solidFill>
              </a:rPr>
              <a:t>    Показатели занятости и безработицы в России.</a:t>
            </a:r>
          </a:p>
          <a:p>
            <a:pPr eaLnBrk="1" hangingPunct="1"/>
            <a:r>
              <a:rPr lang="ru-RU" altLang="ru-RU" sz="2400">
                <a:solidFill>
                  <a:schemeClr val="tx1"/>
                </a:solidFill>
              </a:rPr>
              <a:t>    Виды безработицы. </a:t>
            </a:r>
          </a:p>
          <a:p>
            <a:pPr eaLnBrk="1" hangingPunct="1"/>
            <a:r>
              <a:rPr lang="ru-RU" altLang="ru-RU" sz="2400">
                <a:solidFill>
                  <a:schemeClr val="tx1"/>
                </a:solidFill>
              </a:rPr>
              <a:t>    Потенциальный ВВП, разрыв ВВП. Закон Оукена. </a:t>
            </a:r>
          </a:p>
          <a:p>
            <a:pPr eaLnBrk="1" hangingPunct="1"/>
            <a:r>
              <a:rPr lang="en-US" altLang="ru-RU" sz="2400">
                <a:solidFill>
                  <a:schemeClr val="tx1"/>
                </a:solidFill>
              </a:rPr>
              <a:t>    </a:t>
            </a:r>
            <a:r>
              <a:rPr lang="ru-RU" altLang="ru-RU" sz="2400">
                <a:solidFill>
                  <a:schemeClr val="tx1"/>
                </a:solidFill>
              </a:rPr>
              <a:t>Понятие инфляции, ее виды и темпы. </a:t>
            </a:r>
          </a:p>
          <a:p>
            <a:pPr eaLnBrk="1" hangingPunct="1"/>
            <a:r>
              <a:rPr lang="ru-RU" altLang="ru-RU" sz="2400">
                <a:solidFill>
                  <a:schemeClr val="tx1"/>
                </a:solidFill>
              </a:rPr>
              <a:t>    Измерение инфляции. Причины возникновения инфляции. Инфляция спроса и инфляция издержек. </a:t>
            </a:r>
          </a:p>
          <a:p>
            <a:pPr eaLnBrk="1" hangingPunct="1"/>
            <a:r>
              <a:rPr lang="ru-RU" altLang="ru-RU" sz="2400">
                <a:solidFill>
                  <a:schemeClr val="tx1"/>
                </a:solidFill>
              </a:rPr>
              <a:t>    Инфляционная статистика.</a:t>
            </a:r>
          </a:p>
          <a:p>
            <a:pPr eaLnBrk="1" hangingPunct="1"/>
            <a:r>
              <a:rPr lang="ru-RU" altLang="ru-RU" sz="2400">
                <a:solidFill>
                  <a:schemeClr val="tx1"/>
                </a:solidFill>
              </a:rPr>
              <a:t>    Социально-экономические последствия инфляции. Антиинфляционная политика государства. </a:t>
            </a:r>
          </a:p>
          <a:p>
            <a:pPr eaLnBrk="1" hangingPunct="1"/>
            <a:r>
              <a:rPr lang="ru-RU" altLang="ru-RU" sz="2400">
                <a:solidFill>
                  <a:schemeClr val="tx1"/>
                </a:solidFill>
              </a:rPr>
              <a:t>    Взаимосвязь инфляции и безработицы: кривая Филлипса.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23850" y="404813"/>
            <a:ext cx="8820150" cy="57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Clr>
                <a:srgbClr val="0F2BEC"/>
              </a:buClr>
              <a:buFont typeface="Arial" charset="0"/>
              <a:buChar char="•"/>
            </a:pPr>
            <a:r>
              <a:rPr lang="ru-RU" altLang="ru-RU" sz="3600" b="1">
                <a:solidFill>
                  <a:srgbClr val="0F2BEC"/>
                </a:solidFill>
              </a:rPr>
              <a:t>Макроэкономическая нестабильность </a:t>
            </a:r>
            <a:r>
              <a:rPr lang="ru-RU" altLang="ru-RU" sz="3200">
                <a:solidFill>
                  <a:srgbClr val="000000"/>
                </a:solidFill>
              </a:rPr>
              <a:t>- колебания экономической активности (экономические циклы), появление безработицы, недогрузки производственных мощностей, инфляции, дефицита государственного бюджета, дефицита внешнеторгового баланса. </a:t>
            </a:r>
          </a:p>
          <a:p>
            <a:pPr eaLnBrk="1" hangingPunct="1">
              <a:spcBef>
                <a:spcPts val="800"/>
              </a:spcBef>
              <a:buFont typeface="Arial" charset="0"/>
              <a:buChar char="•"/>
            </a:pPr>
            <a:r>
              <a:rPr lang="ru-RU" altLang="ru-RU" sz="3200">
                <a:solidFill>
                  <a:srgbClr val="000000"/>
                </a:solidFill>
              </a:rPr>
              <a:t>Характерна для рыночной экономики. </a:t>
            </a:r>
          </a:p>
          <a:p>
            <a:pPr eaLnBrk="1" hangingPunct="1">
              <a:spcBef>
                <a:spcPts val="800"/>
              </a:spcBef>
              <a:buFont typeface="Arial" charset="0"/>
              <a:buChar char="•"/>
            </a:pPr>
            <a:r>
              <a:rPr lang="ru-RU" altLang="ru-RU" sz="3200">
                <a:solidFill>
                  <a:srgbClr val="000000"/>
                </a:solidFill>
              </a:rPr>
              <a:t>Снижает эффективность экономики.</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323850" y="260350"/>
            <a:ext cx="882015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Clr>
                <a:srgbClr val="0F2BEC"/>
              </a:buClr>
              <a:buFont typeface="Arial" charset="0"/>
              <a:buChar char="•"/>
            </a:pPr>
            <a:r>
              <a:rPr lang="ru-RU" altLang="ru-RU" sz="3600" b="1">
                <a:solidFill>
                  <a:srgbClr val="0F2BEC"/>
                </a:solidFill>
              </a:rPr>
              <a:t>Макроэкономическая нестабильность </a:t>
            </a:r>
            <a:r>
              <a:rPr lang="ru-RU" altLang="ru-RU" sz="3200">
                <a:solidFill>
                  <a:srgbClr val="000000"/>
                </a:solidFill>
              </a:rPr>
              <a:t>- колебания экономической активности (экономические циклы), появление безработицы, недогрузки производственных мощностей, инфляции, дефицита государственного бюджета, дефицита внешнеторгового баланса. </a:t>
            </a:r>
          </a:p>
          <a:p>
            <a:pPr eaLnBrk="1" hangingPunct="1">
              <a:spcBef>
                <a:spcPts val="800"/>
              </a:spcBef>
              <a:buFont typeface="Arial" charset="0"/>
              <a:buChar char="•"/>
            </a:pPr>
            <a:r>
              <a:rPr lang="ru-RU" altLang="ru-RU" sz="3200">
                <a:solidFill>
                  <a:srgbClr val="000000"/>
                </a:solidFill>
              </a:rPr>
              <a:t>Характерна для рыночной экономики. </a:t>
            </a:r>
          </a:p>
          <a:p>
            <a:pPr eaLnBrk="1" hangingPunct="1">
              <a:spcBef>
                <a:spcPts val="800"/>
              </a:spcBef>
              <a:buFont typeface="Arial" charset="0"/>
              <a:buChar char="•"/>
            </a:pPr>
            <a:r>
              <a:rPr lang="ru-RU" altLang="ru-RU" sz="3200">
                <a:solidFill>
                  <a:srgbClr val="000000"/>
                </a:solidFill>
              </a:rPr>
              <a:t>Снижает эффективность экономики.</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ru-RU" altLang="ru-RU"/>
          </a:p>
        </p:txBody>
      </p:sp>
      <p:sp>
        <p:nvSpPr>
          <p:cNvPr id="7171" name="Text Box 2"/>
          <p:cNvSpPr txBox="1">
            <a:spLocks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Font typeface="Arial" charset="0"/>
              <a:buChar char="•"/>
            </a:pPr>
            <a:r>
              <a:rPr lang="ru-RU" altLang="ru-RU" sz="3200" b="1">
                <a:solidFill>
                  <a:srgbClr val="000000"/>
                </a:solidFill>
              </a:rPr>
              <a:t> </a:t>
            </a:r>
            <a:r>
              <a:rPr lang="ru-RU" altLang="ru-RU" sz="3600" b="1">
                <a:solidFill>
                  <a:srgbClr val="0F2BEC"/>
                </a:solidFill>
              </a:rPr>
              <a:t>Уровень занятости и уровень безработицы</a:t>
            </a:r>
            <a:r>
              <a:rPr lang="ru-RU" altLang="ru-RU" sz="3600" b="1">
                <a:solidFill>
                  <a:srgbClr val="000000"/>
                </a:solidFill>
              </a:rPr>
              <a:t> </a:t>
            </a:r>
            <a:r>
              <a:rPr lang="ru-RU" altLang="ru-RU" sz="3200">
                <a:solidFill>
                  <a:srgbClr val="000000"/>
                </a:solidFill>
              </a:rPr>
              <a:t>являются важнейшими макроэкономическими показателями, определяющими эффективность проводимой государством экономической политики.</a:t>
            </a:r>
            <a:br>
              <a:rPr lang="ru-RU" altLang="ru-RU" sz="3200">
                <a:solidFill>
                  <a:srgbClr val="000000"/>
                </a:solidFill>
              </a:rPr>
            </a:b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358775" y="196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endParaRPr lang="ru-RU" altLang="ru-RU" sz="3200">
              <a:solidFill>
                <a:srgbClr val="0F2BEC"/>
              </a:solidFill>
            </a:endParaRPr>
          </a:p>
        </p:txBody>
      </p:sp>
      <p:sp>
        <p:nvSpPr>
          <p:cNvPr id="8195" name="Text Box 2"/>
          <p:cNvSpPr txBox="1">
            <a:spLocks noChangeArrowheads="1"/>
          </p:cNvSpPr>
          <p:nvPr/>
        </p:nvSpPr>
        <p:spPr bwMode="auto">
          <a:xfrm>
            <a:off x="169068" y="620688"/>
            <a:ext cx="8609013"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marL="342900" indent="-342900">
              <a:buFont typeface="Arial" panose="020B0604020202020204" pitchFamily="34" charset="0"/>
              <a:buChar char="•"/>
            </a:pPr>
            <a:r>
              <a:rPr lang="ru-RU" altLang="ru-RU" sz="2000" dirty="0">
                <a:solidFill>
                  <a:srgbClr val="0000FF"/>
                </a:solidFill>
              </a:rPr>
              <a:t>Безработные</a:t>
            </a:r>
            <a:r>
              <a:rPr lang="ru-RU" altLang="ru-RU" sz="2000" dirty="0">
                <a:solidFill>
                  <a:schemeClr val="tx1"/>
                </a:solidFill>
              </a:rPr>
              <a:t> </a:t>
            </a:r>
            <a:r>
              <a:rPr lang="ru-RU" altLang="ru-RU" sz="2000" dirty="0" smtClean="0">
                <a:solidFill>
                  <a:schemeClr val="tx1"/>
                </a:solidFill>
              </a:rPr>
              <a:t> </a:t>
            </a:r>
            <a:r>
              <a:rPr lang="ru-RU" sz="2000" dirty="0" smtClean="0">
                <a:solidFill>
                  <a:schemeClr val="tx1"/>
                </a:solidFill>
              </a:rPr>
              <a:t>(по </a:t>
            </a:r>
            <a:r>
              <a:rPr lang="ru-RU" sz="2000" dirty="0">
                <a:solidFill>
                  <a:schemeClr val="tx1"/>
                </a:solidFill>
              </a:rPr>
              <a:t>стандартам </a:t>
            </a:r>
            <a:r>
              <a:rPr lang="ru-RU" sz="2000" dirty="0" smtClean="0">
                <a:solidFill>
                  <a:schemeClr val="tx1"/>
                </a:solidFill>
              </a:rPr>
              <a:t>МОТ, </a:t>
            </a:r>
            <a:r>
              <a:rPr lang="en-US" sz="2000" dirty="0" smtClean="0">
                <a:solidFill>
                  <a:schemeClr val="tx1"/>
                </a:solidFill>
              </a:rPr>
              <a:t>ILO</a:t>
            </a:r>
            <a:r>
              <a:rPr lang="ru-RU" sz="2000" dirty="0" smtClean="0">
                <a:solidFill>
                  <a:schemeClr val="tx1"/>
                </a:solidFill>
              </a:rPr>
              <a:t>) </a:t>
            </a:r>
            <a:r>
              <a:rPr lang="ru-RU" sz="2000" dirty="0">
                <a:solidFill>
                  <a:schemeClr val="tx1"/>
                </a:solidFill>
              </a:rPr>
              <a:t>- лица в возрасте, установленном для измерения экономической активности населения, которые в рассматриваемый период удовлетворяли одновременно следующим критериям</a:t>
            </a:r>
            <a:r>
              <a:rPr lang="ru-RU" sz="2000" dirty="0" smtClean="0">
                <a:solidFill>
                  <a:schemeClr val="tx1"/>
                </a:solidFill>
              </a:rPr>
              <a:t>:</a:t>
            </a:r>
          </a:p>
          <a:p>
            <a:pPr marL="0" indent="0"/>
            <a:r>
              <a:rPr lang="ru-RU" sz="2000" dirty="0">
                <a:solidFill>
                  <a:schemeClr val="tx1"/>
                </a:solidFill>
              </a:rPr>
              <a:t> </a:t>
            </a:r>
            <a:r>
              <a:rPr lang="ru-RU" sz="2000" dirty="0" smtClean="0">
                <a:solidFill>
                  <a:schemeClr val="tx1"/>
                </a:solidFill>
              </a:rPr>
              <a:t>     - не </a:t>
            </a:r>
            <a:r>
              <a:rPr lang="ru-RU" sz="2000" dirty="0">
                <a:solidFill>
                  <a:schemeClr val="tx1"/>
                </a:solidFill>
              </a:rPr>
              <a:t>имели работы (доходного занятия);</a:t>
            </a:r>
          </a:p>
          <a:p>
            <a:pPr marL="401637" lvl="1" indent="0"/>
            <a:r>
              <a:rPr lang="ru-RU" sz="2000" dirty="0" smtClean="0">
                <a:solidFill>
                  <a:schemeClr val="tx1"/>
                </a:solidFill>
              </a:rPr>
              <a:t>- занимались </a:t>
            </a:r>
            <a:r>
              <a:rPr lang="ru-RU" sz="2000" dirty="0">
                <a:solidFill>
                  <a:schemeClr val="tx1"/>
                </a:solidFill>
              </a:rPr>
              <a:t>поиском работы </a:t>
            </a:r>
            <a:r>
              <a:rPr lang="ru-RU" sz="2000" dirty="0" smtClean="0">
                <a:solidFill>
                  <a:schemeClr val="tx1"/>
                </a:solidFill>
              </a:rPr>
              <a:t>любыми способами в </a:t>
            </a:r>
            <a:r>
              <a:rPr lang="ru-RU" sz="2000" dirty="0">
                <a:solidFill>
                  <a:schemeClr val="tx1"/>
                </a:solidFill>
              </a:rPr>
              <a:t>течение четырех недель, предшествующих обследуемой </a:t>
            </a:r>
            <a:r>
              <a:rPr lang="ru-RU" sz="2000" dirty="0" smtClean="0">
                <a:solidFill>
                  <a:schemeClr val="tx1"/>
                </a:solidFill>
              </a:rPr>
              <a:t>неделе;</a:t>
            </a:r>
            <a:endParaRPr lang="ru-RU" sz="2000" dirty="0">
              <a:solidFill>
                <a:schemeClr val="tx1"/>
              </a:solidFill>
            </a:endParaRPr>
          </a:p>
          <a:p>
            <a:pPr marL="401637" lvl="1" indent="0"/>
            <a:r>
              <a:rPr lang="ru-RU" sz="2000" dirty="0" smtClean="0">
                <a:solidFill>
                  <a:schemeClr val="tx1"/>
                </a:solidFill>
              </a:rPr>
              <a:t>- были </a:t>
            </a:r>
            <a:r>
              <a:rPr lang="ru-RU" sz="2000" dirty="0">
                <a:solidFill>
                  <a:schemeClr val="tx1"/>
                </a:solidFill>
              </a:rPr>
              <a:t>готовы приступить к работе в течение обследуемой недели. </a:t>
            </a:r>
          </a:p>
          <a:p>
            <a:pPr marL="342900" indent="-342900">
              <a:buFont typeface="Arial" panose="020B0604020202020204" pitchFamily="34" charset="0"/>
              <a:buChar char="•"/>
            </a:pPr>
            <a:r>
              <a:rPr lang="ru-RU" sz="2000" dirty="0">
                <a:solidFill>
                  <a:schemeClr val="tx1"/>
                </a:solidFill>
              </a:rPr>
              <a:t>К безработным относятся также лица, которые в рассматриваемый период не имели работы, но договорились о сроке начала работы (в течение 2 недель после обследуемой недели) и не продолжали дальнейшего ее поиска; не имели работы, были готовы приступить, но не искали работу, так как ожидали ответа от администрации или работодателя на сделанное ранее обращение. При этом период ожидания ответа не должен превышать один месяц.</a:t>
            </a:r>
          </a:p>
          <a:p>
            <a:pPr marL="342900" indent="-342900">
              <a:buFont typeface="Arial" panose="020B0604020202020204" pitchFamily="34" charset="0"/>
              <a:buChar char="•"/>
            </a:pPr>
            <a:r>
              <a:rPr lang="ru-RU" sz="2000" dirty="0">
                <a:solidFill>
                  <a:schemeClr val="tx1"/>
                </a:solidFill>
              </a:rPr>
              <a:t>Учащиеся, студенты, пенсионеры и инвалиды учитываются в качестве безработных, если они занимались поиском работы и были готовы приступить к ней</a:t>
            </a:r>
            <a:r>
              <a:rPr lang="ru-RU" sz="2000" dirty="0" smtClean="0">
                <a:solidFill>
                  <a:schemeClr val="tx1"/>
                </a:solidFill>
              </a:rPr>
              <a:t>.</a:t>
            </a:r>
          </a:p>
          <a:p>
            <a:pPr marL="0" indent="0"/>
            <a:endParaRPr lang="ru-RU" altLang="ru-RU" sz="2000" dirty="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0"/>
            <a:ext cx="878522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200">
                <a:solidFill>
                  <a:srgbClr val="0F2BEC"/>
                </a:solidFill>
              </a:rPr>
              <a:t>Экономически активное население (ЭАН)</a:t>
            </a:r>
          </a:p>
        </p:txBody>
      </p:sp>
      <p:sp>
        <p:nvSpPr>
          <p:cNvPr id="9219" name="TextBox 1"/>
          <p:cNvSpPr txBox="1">
            <a:spLocks noChangeArrowheads="1"/>
          </p:cNvSpPr>
          <p:nvPr/>
        </p:nvSpPr>
        <p:spPr bwMode="auto">
          <a:xfrm>
            <a:off x="190500" y="717550"/>
            <a:ext cx="8785225"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bg1"/>
                </a:solidFill>
                <a:latin typeface="Arial" charset="0"/>
                <a:ea typeface="Lucida Sans Unicode" pitchFamily="34" charset="0"/>
                <a:cs typeface="Lucida Sans Unicode" pitchFamily="34" charset="0"/>
              </a:defRPr>
            </a:lvl1pPr>
            <a:lvl2pPr eaLnBrk="0" hangingPunct="0">
              <a:defRPr>
                <a:solidFill>
                  <a:schemeClr val="bg1"/>
                </a:solidFill>
                <a:latin typeface="Arial" charset="0"/>
                <a:ea typeface="Lucida Sans Unicode" pitchFamily="34" charset="0"/>
                <a:cs typeface="Lucida Sans Unicode" pitchFamily="34" charset="0"/>
              </a:defRPr>
            </a:lvl2pPr>
            <a:lvl3pPr eaLnBrk="0" hangingPunct="0">
              <a:defRPr>
                <a:solidFill>
                  <a:schemeClr val="bg1"/>
                </a:solidFill>
                <a:latin typeface="Arial" charset="0"/>
                <a:ea typeface="Lucida Sans Unicode" pitchFamily="34" charset="0"/>
                <a:cs typeface="Lucida Sans Unicode" pitchFamily="34" charset="0"/>
              </a:defRPr>
            </a:lvl3pPr>
            <a:lvl4pPr eaLnBrk="0" hangingPunct="0">
              <a:defRPr>
                <a:solidFill>
                  <a:schemeClr val="bg1"/>
                </a:solidFill>
                <a:latin typeface="Arial" charset="0"/>
                <a:ea typeface="Lucida Sans Unicode" pitchFamily="34" charset="0"/>
                <a:cs typeface="Lucida Sans Unicode" pitchFamily="34" charset="0"/>
              </a:defRPr>
            </a:lvl4pPr>
            <a:lvl5pPr eaLnBrk="0" hangingPunct="0">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2200" b="1" dirty="0">
                <a:solidFill>
                  <a:srgbClr val="0000FF"/>
                </a:solidFill>
              </a:rPr>
              <a:t>ЭАН</a:t>
            </a:r>
            <a:r>
              <a:rPr lang="ru-RU" altLang="ru-RU" sz="2200" dirty="0">
                <a:solidFill>
                  <a:schemeClr val="tx1"/>
                </a:solidFill>
              </a:rPr>
              <a:t>, или </a:t>
            </a:r>
            <a:r>
              <a:rPr lang="ru-RU" altLang="ru-RU" sz="2200" b="1" dirty="0">
                <a:solidFill>
                  <a:schemeClr val="accent2"/>
                </a:solidFill>
              </a:rPr>
              <a:t>рабочая сила </a:t>
            </a:r>
            <a:r>
              <a:rPr lang="ru-RU" altLang="ru-RU" sz="2200" dirty="0">
                <a:solidFill>
                  <a:schemeClr val="tx1"/>
                </a:solidFill>
              </a:rPr>
              <a:t>- лица в </a:t>
            </a:r>
            <a:r>
              <a:rPr lang="ru-RU" altLang="ru-RU" sz="2200" dirty="0" smtClean="0">
                <a:solidFill>
                  <a:schemeClr val="tx1"/>
                </a:solidFill>
              </a:rPr>
              <a:t>возрасте, </a:t>
            </a:r>
            <a:r>
              <a:rPr lang="ru-RU" altLang="ru-RU" sz="2200" dirty="0">
                <a:solidFill>
                  <a:schemeClr val="tx1"/>
                </a:solidFill>
              </a:rPr>
              <a:t>установленном для измерения экономической активности населения (в России от 15 до 72 лет</a:t>
            </a:r>
            <a:r>
              <a:rPr lang="ru-RU" altLang="ru-RU" sz="2200" dirty="0" smtClean="0">
                <a:solidFill>
                  <a:schemeClr val="tx1"/>
                </a:solidFill>
              </a:rPr>
              <a:t>)*, </a:t>
            </a:r>
            <a:r>
              <a:rPr lang="ru-RU" altLang="ru-RU" sz="2200" dirty="0">
                <a:solidFill>
                  <a:schemeClr val="tx1"/>
                </a:solidFill>
              </a:rPr>
              <a:t>которые в рассматриваемый период  считаются занятыми или безработными.</a:t>
            </a:r>
          </a:p>
          <a:p>
            <a:pPr eaLnBrk="1" hangingPunct="1"/>
            <a:r>
              <a:rPr lang="ru-RU" altLang="ru-RU" sz="2000" dirty="0">
                <a:solidFill>
                  <a:schemeClr val="tx1"/>
                </a:solidFill>
              </a:rPr>
              <a:t>     </a:t>
            </a:r>
            <a:r>
              <a:rPr lang="ru-RU" altLang="ru-RU" sz="3200" dirty="0">
                <a:solidFill>
                  <a:schemeClr val="accent2"/>
                </a:solidFill>
              </a:rPr>
              <a:t>Рабочая сила = Занятые </a:t>
            </a:r>
            <a:r>
              <a:rPr lang="en-US" altLang="ru-RU" sz="3200" dirty="0">
                <a:solidFill>
                  <a:schemeClr val="accent2"/>
                </a:solidFill>
              </a:rPr>
              <a:t> </a:t>
            </a:r>
            <a:r>
              <a:rPr lang="ru-RU" altLang="ru-RU" sz="3200" dirty="0">
                <a:solidFill>
                  <a:schemeClr val="accent2"/>
                </a:solidFill>
              </a:rPr>
              <a:t>+ Безработные</a:t>
            </a:r>
            <a:r>
              <a:rPr lang="ru-RU" altLang="ru-RU" sz="3200" dirty="0">
                <a:solidFill>
                  <a:schemeClr val="tx1"/>
                </a:solidFill>
              </a:rPr>
              <a:t>.</a:t>
            </a:r>
          </a:p>
          <a:p>
            <a:pPr eaLnBrk="1" hangingPunct="1"/>
            <a:r>
              <a:rPr lang="ru-RU" altLang="ru-RU" sz="3200" b="1" dirty="0">
                <a:solidFill>
                  <a:schemeClr val="accent2"/>
                </a:solidFill>
              </a:rPr>
              <a:t>         </a:t>
            </a:r>
            <a:r>
              <a:rPr lang="en-US" altLang="ru-RU" sz="3200" b="1" dirty="0">
                <a:solidFill>
                  <a:schemeClr val="accent2"/>
                </a:solidFill>
              </a:rPr>
              <a:t>   </a:t>
            </a:r>
            <a:r>
              <a:rPr lang="ru-RU" altLang="ru-RU" sz="3200" b="1" dirty="0">
                <a:solidFill>
                  <a:schemeClr val="accent2"/>
                </a:solidFill>
              </a:rPr>
              <a:t>  </a:t>
            </a:r>
            <a:r>
              <a:rPr lang="en-US" altLang="ru-RU" sz="3200" b="1" dirty="0">
                <a:solidFill>
                  <a:schemeClr val="accent2"/>
                </a:solidFill>
              </a:rPr>
              <a:t>L </a:t>
            </a:r>
            <a:r>
              <a:rPr lang="ru-RU" altLang="ru-RU" sz="3200" b="1" dirty="0">
                <a:solidFill>
                  <a:schemeClr val="accent2"/>
                </a:solidFill>
              </a:rPr>
              <a:t>          </a:t>
            </a:r>
            <a:r>
              <a:rPr lang="en-US" altLang="ru-RU" sz="3200" b="1" dirty="0">
                <a:solidFill>
                  <a:schemeClr val="accent2"/>
                </a:solidFill>
              </a:rPr>
              <a:t>=       E </a:t>
            </a:r>
            <a:r>
              <a:rPr lang="ru-RU" altLang="ru-RU" sz="3200" b="1" dirty="0">
                <a:solidFill>
                  <a:schemeClr val="accent2"/>
                </a:solidFill>
              </a:rPr>
              <a:t>       </a:t>
            </a:r>
            <a:r>
              <a:rPr lang="en-US" altLang="ru-RU" sz="3200" b="1" dirty="0">
                <a:solidFill>
                  <a:schemeClr val="accent2"/>
                </a:solidFill>
              </a:rPr>
              <a:t>+ </a:t>
            </a:r>
            <a:r>
              <a:rPr lang="ru-RU" altLang="ru-RU" sz="3200" b="1" dirty="0">
                <a:solidFill>
                  <a:schemeClr val="accent2"/>
                </a:solidFill>
              </a:rPr>
              <a:t>       </a:t>
            </a:r>
            <a:r>
              <a:rPr lang="en-US" altLang="ru-RU" sz="3200" b="1" dirty="0">
                <a:solidFill>
                  <a:schemeClr val="accent2"/>
                </a:solidFill>
              </a:rPr>
              <a:t>U</a:t>
            </a:r>
            <a:endParaRPr lang="ru-RU" altLang="ru-RU" sz="3200" b="1" dirty="0">
              <a:solidFill>
                <a:schemeClr val="accent2"/>
              </a:solidFill>
            </a:endParaRPr>
          </a:p>
          <a:p>
            <a:pPr eaLnBrk="1" hangingPunct="1">
              <a:buFont typeface="Arial" charset="0"/>
              <a:buChar char="•"/>
            </a:pPr>
            <a:r>
              <a:rPr lang="ru-RU" altLang="ru-RU" sz="2000" b="1" dirty="0">
                <a:solidFill>
                  <a:schemeClr val="tx1"/>
                </a:solidFill>
              </a:rPr>
              <a:t>Занятые в экономике </a:t>
            </a:r>
            <a:r>
              <a:rPr lang="ru-RU" altLang="ru-RU" sz="2000" dirty="0">
                <a:solidFill>
                  <a:schemeClr val="tx1"/>
                </a:solidFill>
              </a:rPr>
              <a:t>– </a:t>
            </a:r>
            <a:r>
              <a:rPr lang="ru-RU" sz="2000" dirty="0">
                <a:solidFill>
                  <a:schemeClr val="tx1"/>
                </a:solidFill>
              </a:rPr>
              <a:t>лица, которые в рассматриваемый период (обследуемую неделю) выполняли работу хотя бы один час в неделю по найму за вознаграждение деньгами или натурой, а также не по найму для получения прибыли или семейного дохода; временно отсутствовали на работе; выполняли работу в качестве помогающего на семейном </a:t>
            </a:r>
            <a:r>
              <a:rPr lang="ru-RU" sz="2000" dirty="0" smtClean="0">
                <a:solidFill>
                  <a:schemeClr val="tx1"/>
                </a:solidFill>
              </a:rPr>
              <a:t>предприятии; выполняли работу по </a:t>
            </a:r>
            <a:r>
              <a:rPr lang="ru-RU" sz="2000" dirty="0">
                <a:solidFill>
                  <a:schemeClr val="tx1"/>
                </a:solidFill>
              </a:rPr>
              <a:t>производству в домашнем хозяйстве продукции для реализации</a:t>
            </a:r>
            <a:r>
              <a:rPr lang="ru-RU" altLang="ru-RU" sz="2000" dirty="0" smtClean="0">
                <a:solidFill>
                  <a:schemeClr val="tx1"/>
                </a:solidFill>
              </a:rPr>
              <a:t>.</a:t>
            </a:r>
            <a:endParaRPr lang="ru-RU" altLang="ru-RU" sz="2000" dirty="0">
              <a:solidFill>
                <a:schemeClr val="tx1"/>
              </a:solidFill>
            </a:endParaRPr>
          </a:p>
          <a:p>
            <a:pPr marL="0" indent="0" eaLnBrk="1" hangingPunct="1">
              <a:spcBef>
                <a:spcPts val="600"/>
              </a:spcBef>
            </a:pPr>
            <a:endParaRPr lang="ru-RU" altLang="ru-RU" sz="2000" dirty="0" smtClean="0">
              <a:solidFill>
                <a:schemeClr val="tx1"/>
              </a:solidFill>
            </a:endParaRPr>
          </a:p>
          <a:p>
            <a:pPr marL="0" indent="0" eaLnBrk="1" hangingPunct="1">
              <a:spcBef>
                <a:spcPts val="600"/>
              </a:spcBef>
            </a:pPr>
            <a:r>
              <a:rPr lang="ru-RU" altLang="ru-RU" sz="2000" dirty="0" smtClean="0">
                <a:solidFill>
                  <a:schemeClr val="tx1"/>
                </a:solidFill>
              </a:rPr>
              <a:t>* При этом стандартные возрасты трудовой пенсии по старости: 60 лет для мужчин, 55 лет для женщин.</a:t>
            </a:r>
            <a:r>
              <a:rPr lang="ru-RU" altLang="ru-RU" sz="2000" dirty="0" smtClean="0"/>
              <a:t> </a:t>
            </a:r>
            <a:endParaRPr lang="ru-RU" altLang="ru-RU" sz="2000" dirty="0">
              <a:solidFill>
                <a:schemeClr val="tx1"/>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232502" y="549275"/>
            <a:ext cx="8713788" cy="518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bg1"/>
                </a:solidFill>
                <a:latin typeface="Arial" charset="0"/>
                <a:ea typeface="Lucida Sans Unicode" pitchFamily="34" charset="0"/>
                <a:cs typeface="Lucida Sans Unicode" pitchFamily="34" charset="0"/>
              </a:defRPr>
            </a:lvl1pPr>
            <a:lvl2pPr eaLnBrk="0" hangingPunct="0">
              <a:defRPr>
                <a:solidFill>
                  <a:schemeClr val="bg1"/>
                </a:solidFill>
                <a:latin typeface="Arial" charset="0"/>
                <a:ea typeface="Lucida Sans Unicode" pitchFamily="34" charset="0"/>
                <a:cs typeface="Lucida Sans Unicode" pitchFamily="34" charset="0"/>
              </a:defRPr>
            </a:lvl2pPr>
            <a:lvl3pPr eaLnBrk="0" hangingPunct="0">
              <a:defRPr>
                <a:solidFill>
                  <a:schemeClr val="bg1"/>
                </a:solidFill>
                <a:latin typeface="Arial" charset="0"/>
                <a:ea typeface="Lucida Sans Unicode" pitchFamily="34" charset="0"/>
                <a:cs typeface="Lucida Sans Unicode" pitchFamily="34" charset="0"/>
              </a:defRPr>
            </a:lvl3pPr>
            <a:lvl4pPr eaLnBrk="0" hangingPunct="0">
              <a:defRPr>
                <a:solidFill>
                  <a:schemeClr val="bg1"/>
                </a:solidFill>
                <a:latin typeface="Arial" charset="0"/>
                <a:ea typeface="Lucida Sans Unicode" pitchFamily="34" charset="0"/>
                <a:cs typeface="Lucida Sans Unicode" pitchFamily="34" charset="0"/>
              </a:defRPr>
            </a:lvl4pPr>
            <a:lvl5pPr eaLnBrk="0" hangingPunct="0">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2000" dirty="0">
                <a:solidFill>
                  <a:schemeClr val="accent2"/>
                </a:solidFill>
              </a:rPr>
              <a:t>Уровень экономической активности населения </a:t>
            </a:r>
            <a:r>
              <a:rPr lang="ru-RU" altLang="ru-RU" sz="2000" dirty="0">
                <a:solidFill>
                  <a:schemeClr val="tx1"/>
                </a:solidFill>
              </a:rPr>
              <a:t>- отношение численности экономически активного населения определенной возрастной группы к общей численности населения соответствующей возрастной группы, в %. </a:t>
            </a:r>
          </a:p>
          <a:p>
            <a:pPr eaLnBrk="1" hangingPunct="1">
              <a:buFont typeface="Arial" charset="0"/>
              <a:buChar char="•"/>
            </a:pPr>
            <a:r>
              <a:rPr lang="ru-RU" altLang="ru-RU" sz="2000" dirty="0">
                <a:solidFill>
                  <a:schemeClr val="accent2"/>
                </a:solidFill>
              </a:rPr>
              <a:t>Уровень занятости </a:t>
            </a:r>
            <a:r>
              <a:rPr lang="ru-RU" altLang="ru-RU" sz="2000" dirty="0">
                <a:solidFill>
                  <a:schemeClr val="tx1"/>
                </a:solidFill>
              </a:rPr>
              <a:t>- отношение численности занятого населения определенной возрастной группы к общей численности населения соответствующей возрастной группы, в %.</a:t>
            </a:r>
          </a:p>
          <a:p>
            <a:pPr eaLnBrk="1" hangingPunct="1">
              <a:buFont typeface="Arial" charset="0"/>
              <a:buChar char="•"/>
            </a:pPr>
            <a:r>
              <a:rPr lang="ru-RU" altLang="ru-RU" sz="2000" dirty="0">
                <a:solidFill>
                  <a:schemeClr val="accent2"/>
                </a:solidFill>
              </a:rPr>
              <a:t>Уровень безработицы </a:t>
            </a:r>
            <a:r>
              <a:rPr lang="ru-RU" altLang="ru-RU" sz="2000" b="1" dirty="0">
                <a:solidFill>
                  <a:schemeClr val="accent2"/>
                </a:solidFill>
              </a:rPr>
              <a:t>(</a:t>
            </a:r>
            <a:r>
              <a:rPr lang="en-US" altLang="ru-RU" sz="2000" b="1" dirty="0">
                <a:solidFill>
                  <a:schemeClr val="accent2"/>
                </a:solidFill>
              </a:rPr>
              <a:t>u = U/L x 100%) </a:t>
            </a:r>
            <a:r>
              <a:rPr lang="ru-RU" altLang="ru-RU" sz="2000" dirty="0">
                <a:solidFill>
                  <a:schemeClr val="tx1"/>
                </a:solidFill>
              </a:rPr>
              <a:t>- отношение численности безработных определенной возрастной группы к численности экономически активного населения соответствующей возрастной группы, в </a:t>
            </a:r>
            <a:r>
              <a:rPr lang="ru-RU" altLang="ru-RU" sz="2000" dirty="0" smtClean="0">
                <a:solidFill>
                  <a:schemeClr val="tx1"/>
                </a:solidFill>
              </a:rPr>
              <a:t>%.</a:t>
            </a:r>
            <a:endParaRPr lang="en-US" altLang="ru-RU" sz="2000" b="1" dirty="0" smtClean="0">
              <a:solidFill>
                <a:schemeClr val="tx1"/>
              </a:solidFill>
            </a:endParaRPr>
          </a:p>
          <a:p>
            <a:pPr eaLnBrk="1" hangingPunct="1">
              <a:buFont typeface="Arial" charset="0"/>
              <a:buChar char="•"/>
            </a:pPr>
            <a:r>
              <a:rPr lang="ru-RU" sz="2000" dirty="0">
                <a:solidFill>
                  <a:srgbClr val="0000FF"/>
                </a:solidFill>
              </a:rPr>
              <a:t>Уровень зарегистрированной безработицы </a:t>
            </a:r>
            <a:r>
              <a:rPr lang="en-US" sz="2000" dirty="0" smtClean="0">
                <a:solidFill>
                  <a:schemeClr val="tx1"/>
                </a:solidFill>
              </a:rPr>
              <a:t>-</a:t>
            </a:r>
            <a:r>
              <a:rPr lang="ru-RU" sz="2000" b="1" dirty="0" smtClean="0">
                <a:solidFill>
                  <a:schemeClr val="tx1"/>
                </a:solidFill>
              </a:rPr>
              <a:t> </a:t>
            </a:r>
            <a:r>
              <a:rPr lang="ru-RU" sz="2000" dirty="0">
                <a:solidFill>
                  <a:schemeClr val="tx1"/>
                </a:solidFill>
              </a:rPr>
              <a:t>отношение численности безработных, зарегистрированных в государственных учреждениях службы занятости населения, к численности экономически активного населения, в процентах.</a:t>
            </a:r>
            <a:endParaRPr lang="en-US" altLang="ru-RU" sz="2000" dirty="0" smtClean="0">
              <a:solidFill>
                <a:schemeClr val="tx1"/>
              </a:solidFill>
            </a:endParaRPr>
          </a:p>
          <a:p>
            <a:pPr eaLnBrk="1" hangingPunct="1">
              <a:buFont typeface="Arial" charset="0"/>
              <a:buChar char="•"/>
            </a:pPr>
            <a:endParaRPr lang="ru-RU" altLang="ru-RU" sz="2000" dirty="0">
              <a:solidFill>
                <a:schemeClr val="tx1"/>
              </a:solidFill>
            </a:endParaRPr>
          </a:p>
          <a:p>
            <a:pPr eaLnBrk="1" hangingPunct="1"/>
            <a:endParaRPr lang="ru-RU" altLang="ru-RU" sz="1100" dirty="0">
              <a:solidFill>
                <a:schemeClr val="tx1"/>
              </a:solidFill>
            </a:endParaRPr>
          </a:p>
        </p:txBody>
      </p:sp>
      <p:sp>
        <p:nvSpPr>
          <p:cNvPr id="2" name="TextBox 1"/>
          <p:cNvSpPr txBox="1"/>
          <p:nvPr/>
        </p:nvSpPr>
        <p:spPr>
          <a:xfrm>
            <a:off x="827584" y="5877272"/>
            <a:ext cx="7344816" cy="369332"/>
          </a:xfrm>
          <a:prstGeom prst="rect">
            <a:avLst/>
          </a:prstGeom>
          <a:noFill/>
        </p:spPr>
        <p:txBody>
          <a:bodyPr wrap="square" rtlCol="0">
            <a:spAutoFit/>
          </a:bodyPr>
          <a:lstStyle/>
          <a:p>
            <a:r>
              <a:rPr lang="en-US" dirty="0" smtClean="0">
                <a:solidFill>
                  <a:srgbClr val="0000FF"/>
                </a:solidFill>
              </a:rPr>
              <a:t>http://www.gks.ru/free_doc/new_site/population/trud/metodTrud.htm</a:t>
            </a:r>
            <a:r>
              <a:rPr lang="ru-RU" dirty="0" smtClean="0">
                <a:solidFill>
                  <a:srgbClr val="0000FF"/>
                </a:solidFill>
              </a:rPr>
              <a:t> </a:t>
            </a:r>
            <a:endParaRPr lang="ru-RU" dirty="0">
              <a:solidFill>
                <a:srgbClr val="0000FF"/>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190500" y="93663"/>
            <a:ext cx="8572500" cy="667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1200"/>
              </a:spcAft>
            </a:pPr>
            <a:r>
              <a:rPr lang="ru-RU" altLang="ru-RU" sz="2800" dirty="0">
                <a:solidFill>
                  <a:srgbClr val="0000FF"/>
                </a:solidFill>
              </a:rPr>
              <a:t>Методологические пояснения</a:t>
            </a:r>
          </a:p>
          <a:p>
            <a:pPr>
              <a:buFont typeface="Arial" charset="0"/>
              <a:buChar char="•"/>
            </a:pPr>
            <a:r>
              <a:rPr lang="ru-RU" altLang="ru-RU" dirty="0" smtClean="0">
                <a:solidFill>
                  <a:schemeClr val="tx1"/>
                </a:solidFill>
              </a:rPr>
              <a:t> Данные </a:t>
            </a:r>
            <a:r>
              <a:rPr lang="ru-RU" altLang="ru-RU" dirty="0">
                <a:solidFill>
                  <a:schemeClr val="tx1"/>
                </a:solidFill>
              </a:rPr>
              <a:t>о </a:t>
            </a:r>
            <a:r>
              <a:rPr lang="ru-RU" altLang="ru-RU" b="1" dirty="0">
                <a:solidFill>
                  <a:schemeClr val="tx1"/>
                </a:solidFill>
              </a:rPr>
              <a:t>численности экономически активного населения, занятых в экономике и безработных</a:t>
            </a:r>
            <a:r>
              <a:rPr lang="ru-RU" altLang="ru-RU" dirty="0">
                <a:solidFill>
                  <a:schemeClr val="tx1"/>
                </a:solidFill>
              </a:rPr>
              <a:t> </a:t>
            </a:r>
            <a:r>
              <a:rPr lang="ru-RU" altLang="ru-RU" dirty="0" smtClean="0">
                <a:solidFill>
                  <a:schemeClr val="tx1"/>
                </a:solidFill>
              </a:rPr>
              <a:t>формируются </a:t>
            </a:r>
            <a:r>
              <a:rPr lang="ru-RU" altLang="ru-RU" dirty="0">
                <a:solidFill>
                  <a:schemeClr val="tx1"/>
                </a:solidFill>
              </a:rPr>
              <a:t>по материалам выборочных обследований населения по проблемам занятости, проводившихся статистическими органами Российской Федерации, с последующим распространением итогов на всю численность населения обследуемого возраста. </a:t>
            </a:r>
          </a:p>
          <a:p>
            <a:pPr>
              <a:spcBef>
                <a:spcPts val="1200"/>
              </a:spcBef>
              <a:buFont typeface="Arial" charset="0"/>
              <a:buChar char="•"/>
            </a:pPr>
            <a:r>
              <a:rPr lang="ru-RU" altLang="ru-RU" dirty="0" smtClean="0">
                <a:solidFill>
                  <a:schemeClr val="tx1"/>
                </a:solidFill>
              </a:rPr>
              <a:t> Обследование </a:t>
            </a:r>
            <a:r>
              <a:rPr lang="ru-RU" altLang="ru-RU" dirty="0">
                <a:solidFill>
                  <a:schemeClr val="tx1"/>
                </a:solidFill>
              </a:rPr>
              <a:t>проводится в России с 1992 г. В 1992-1994гг., 1997, 1998гг. оно проводилось 1 раз в год по состоянию на последнюю неделю октября, в 1995г. было проведено 2 обследования - на последнюю неделю марта и октября, в 1996г. - по состоянию на последнюю неделю марта; с 1999г. по август 2009 г. обследование проводилось с квартальной периодичностью.                </a:t>
            </a:r>
            <a:r>
              <a:rPr lang="ru-RU" altLang="ru-RU" dirty="0">
                <a:solidFill>
                  <a:srgbClr val="0000FF"/>
                </a:solidFill>
              </a:rPr>
              <a:t>С сентября 2009г. обследование проводится раз в месяц</a:t>
            </a:r>
            <a:r>
              <a:rPr lang="ru-RU" altLang="ru-RU" dirty="0">
                <a:solidFill>
                  <a:schemeClr val="tx1"/>
                </a:solidFill>
              </a:rPr>
              <a:t>.</a:t>
            </a:r>
          </a:p>
          <a:p>
            <a:pPr>
              <a:spcBef>
                <a:spcPts val="1200"/>
              </a:spcBef>
              <a:buFont typeface="Arial" charset="0"/>
              <a:buChar char="•"/>
            </a:pPr>
            <a:r>
              <a:rPr lang="ru-RU" altLang="ru-RU" dirty="0" smtClean="0">
                <a:solidFill>
                  <a:schemeClr val="tx1"/>
                </a:solidFill>
              </a:rPr>
              <a:t> Единицами </a:t>
            </a:r>
            <a:r>
              <a:rPr lang="ru-RU" altLang="ru-RU" dirty="0">
                <a:solidFill>
                  <a:schemeClr val="tx1"/>
                </a:solidFill>
              </a:rPr>
              <a:t>наблюдения являются домашние хозяйства и лица в                возрасте 15-72 года - члены этих хозяйств.</a:t>
            </a:r>
          </a:p>
          <a:p>
            <a:pPr>
              <a:spcBef>
                <a:spcPts val="1200"/>
              </a:spcBef>
              <a:buFont typeface="Arial" charset="0"/>
              <a:buChar char="•"/>
            </a:pPr>
            <a:r>
              <a:rPr lang="ru-RU" altLang="ru-RU" dirty="0" smtClean="0">
                <a:solidFill>
                  <a:schemeClr val="tx1"/>
                </a:solidFill>
              </a:rPr>
              <a:t> В </a:t>
            </a:r>
            <a:r>
              <a:rPr lang="ru-RU" altLang="ru-RU" dirty="0">
                <a:solidFill>
                  <a:schemeClr val="tx1"/>
                </a:solidFill>
              </a:rPr>
              <a:t>период каждого обследования </a:t>
            </a:r>
            <a:r>
              <a:rPr lang="ru-RU" altLang="ru-RU" dirty="0">
                <a:solidFill>
                  <a:srgbClr val="0000FF"/>
                </a:solidFill>
              </a:rPr>
              <a:t>опрашивается более 69 тыс. человек </a:t>
            </a:r>
            <a:r>
              <a:rPr lang="ru-RU" altLang="ru-RU" dirty="0">
                <a:solidFill>
                  <a:schemeClr val="tx1"/>
                </a:solidFill>
              </a:rPr>
              <a:t>в возрасте от 15 до 72 лет (0,06% от численности населения этого возраста).  По субъектам Российской Федерации применяется разная доля отбора с учетом общей численности населения и относительной вариации по показателю "уровень безработицы".</a:t>
            </a:r>
          </a:p>
          <a:p>
            <a:endParaRPr lang="ru-RU" alt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323850" y="620688"/>
            <a:ext cx="882015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400" b="1" i="1" dirty="0">
                <a:solidFill>
                  <a:schemeClr val="accent2"/>
                </a:solidFill>
              </a:rPr>
              <a:t>Экономически неактивное население (ЭНН) </a:t>
            </a:r>
            <a:r>
              <a:rPr lang="ru-RU" altLang="ru-RU" sz="2400" dirty="0">
                <a:solidFill>
                  <a:schemeClr val="tx1"/>
                </a:solidFill>
              </a:rPr>
              <a:t>– лица  в возрасте, установленном для измерения экономической активности населения (15-72 года), которые не считаются занятыми экономической деятельностью или безработными в течение рассматриваемого периода.</a:t>
            </a:r>
          </a:p>
          <a:p>
            <a:pPr>
              <a:spcBef>
                <a:spcPts val="1200"/>
              </a:spcBef>
            </a:pPr>
            <a:r>
              <a:rPr lang="ru-RU" altLang="ru-RU" sz="2400" dirty="0">
                <a:solidFill>
                  <a:schemeClr val="tx1"/>
                </a:solidFill>
              </a:rPr>
              <a:t>В большинстве </a:t>
            </a:r>
            <a:r>
              <a:rPr lang="ru-RU" altLang="ru-RU" sz="2400" dirty="0" smtClean="0">
                <a:solidFill>
                  <a:schemeClr val="tx1"/>
                </a:solidFill>
              </a:rPr>
              <a:t>западных стран </a:t>
            </a:r>
            <a:r>
              <a:rPr lang="ru-RU" altLang="ru-RU" sz="2400" dirty="0">
                <a:solidFill>
                  <a:schemeClr val="tx1"/>
                </a:solidFill>
              </a:rPr>
              <a:t>к ЭНН относят старших </a:t>
            </a:r>
            <a:r>
              <a:rPr lang="ru-RU" altLang="ru-RU" sz="2400" dirty="0" smtClean="0">
                <a:solidFill>
                  <a:schemeClr val="tx1"/>
                </a:solidFill>
              </a:rPr>
              <a:t>школьников, </a:t>
            </a:r>
            <a:r>
              <a:rPr lang="ru-RU" altLang="ru-RU" sz="2400" dirty="0">
                <a:solidFill>
                  <a:schemeClr val="tx1"/>
                </a:solidFill>
              </a:rPr>
              <a:t>студентов-очников и </a:t>
            </a:r>
            <a:r>
              <a:rPr lang="ru-RU" altLang="ru-RU" sz="2400" dirty="0" smtClean="0">
                <a:solidFill>
                  <a:schemeClr val="tx1"/>
                </a:solidFill>
              </a:rPr>
              <a:t>служащих на срочной службе в армии. </a:t>
            </a:r>
            <a:r>
              <a:rPr lang="ru-RU" altLang="ru-RU" sz="2400" i="1" dirty="0" smtClean="0">
                <a:solidFill>
                  <a:schemeClr val="tx1"/>
                </a:solidFill>
              </a:rPr>
              <a:t>В России их включают в состав экономически активного населения</a:t>
            </a:r>
            <a:r>
              <a:rPr lang="ru-RU" altLang="ru-RU" sz="2400" dirty="0" smtClean="0">
                <a:solidFill>
                  <a:schemeClr val="tx1"/>
                </a:solidFill>
              </a:rPr>
              <a:t>.</a:t>
            </a:r>
          </a:p>
          <a:p>
            <a:pPr>
              <a:spcBef>
                <a:spcPts val="1200"/>
              </a:spcBef>
            </a:pPr>
            <a:r>
              <a:rPr lang="ru-RU" altLang="ru-RU" sz="2400" dirty="0" smtClean="0">
                <a:solidFill>
                  <a:schemeClr val="tx1"/>
                </a:solidFill>
              </a:rPr>
              <a:t>Учащиеся, студенты, пенсионеры и инвалиды учитываются в качестве безработных, если они занимались поиском работы и были готовы приступить к ней.</a:t>
            </a:r>
          </a:p>
          <a:p>
            <a:endParaRPr lang="ru-RU" altLang="ru-RU" sz="1100" b="1" dirty="0">
              <a:solidFill>
                <a:schemeClr val="tx1"/>
              </a:solidFill>
            </a:endParaRPr>
          </a:p>
          <a:p>
            <a:endParaRPr lang="ru-RU" altLang="ru-RU" sz="1100" dirty="0">
              <a:solidFill>
                <a:schemeClr val="tx1"/>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44450" y="6002338"/>
            <a:ext cx="8520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1400" dirty="0">
                <a:solidFill>
                  <a:schemeClr val="tx1"/>
                </a:solidFill>
              </a:rPr>
              <a:t>Источник: </a:t>
            </a:r>
            <a:r>
              <a:rPr lang="en-US" altLang="ru-RU" sz="1400" dirty="0">
                <a:solidFill>
                  <a:srgbClr val="2D2DB9"/>
                </a:solidFill>
              </a:rPr>
              <a:t>http://www.gks.ru/wps/wcm/connect/rosstat_main/rosstat/ru/statistics/wages/</a:t>
            </a:r>
            <a:r>
              <a:rPr lang="ru-RU" altLang="ru-RU" sz="1400" dirty="0">
                <a:solidFill>
                  <a:srgbClr val="2D2DB9"/>
                </a:solidFill>
              </a:rPr>
              <a:t> </a:t>
            </a:r>
            <a:r>
              <a:rPr lang="en-US" altLang="ru-RU" sz="1400" dirty="0" err="1">
                <a:solidFill>
                  <a:srgbClr val="2D2DB9"/>
                </a:solidFill>
              </a:rPr>
              <a:t>labour_force</a:t>
            </a:r>
            <a:r>
              <a:rPr lang="en-US" altLang="ru-RU" sz="1400" dirty="0">
                <a:solidFill>
                  <a:srgbClr val="2D2DB9"/>
                </a:solidFill>
              </a:rPr>
              <a:t>/#</a:t>
            </a:r>
            <a:endParaRPr lang="ru-RU" altLang="ru-RU" sz="1400" dirty="0">
              <a:solidFill>
                <a:srgbClr val="2D2DB9"/>
              </a:solidFill>
            </a:endParaRPr>
          </a:p>
        </p:txBody>
      </p:sp>
      <p:graphicFrame>
        <p:nvGraphicFramePr>
          <p:cNvPr id="3" name="Таблица 2"/>
          <p:cNvGraphicFramePr>
            <a:graphicFrameLocks noGrp="1"/>
          </p:cNvGraphicFramePr>
          <p:nvPr/>
        </p:nvGraphicFramePr>
        <p:xfrm>
          <a:off x="107950" y="503238"/>
          <a:ext cx="8928100" cy="5322374"/>
        </p:xfrm>
        <a:graphic>
          <a:graphicData uri="http://schemas.openxmlformats.org/drawingml/2006/table">
            <a:tbl>
              <a:tblPr/>
              <a:tblGrid>
                <a:gridCol w="2638425"/>
                <a:gridCol w="641350"/>
                <a:gridCol w="641350"/>
                <a:gridCol w="641350"/>
                <a:gridCol w="642938"/>
                <a:gridCol w="569912"/>
                <a:gridCol w="641350"/>
                <a:gridCol w="641350"/>
                <a:gridCol w="571500"/>
                <a:gridCol w="641350"/>
                <a:gridCol w="657225"/>
              </a:tblGrid>
              <a:tr h="36512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 Показатели</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2005</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2006</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2007</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2008</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2009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2010</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2011</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2012</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2013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2014</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165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Численность населения, в среднем за год, , млн человек</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143,8</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143,2</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142,8</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142,8</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142,7</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142,8</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142,9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143,0</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143,3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143,7</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165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Численность населения в возрастах 15-72 года,                 млн человек</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111,5</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112,2 </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112,2</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112,3</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111,9</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111,5</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110,9</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110,2</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110,2</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109,4</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6360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Численность экономически активного населения, млн человек   </a:t>
                      </a:r>
                      <a:r>
                        <a:rPr kumimoji="0" lang="ru-RU" altLang="ru-RU" sz="1600" b="1"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a:t>
                      </a: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 % от общего населения</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73,6/</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51,2</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74,4/</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52,0</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75,3/</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52,7</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75,7/</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53,0</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75,7/</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53,0</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75,5/</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52,9</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75,8/</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53,0</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75,7/</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52,9</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75,5/</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52,7</a:t>
                      </a: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75,4/</a:t>
                      </a:r>
                    </a:p>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52,5</a:t>
                      </a:r>
                    </a:p>
                    <a:p>
                      <a:pPr marL="0" marR="0" lvl="0" indent="0" algn="ctr" defTabSz="914400" rtl="0" eaLnBrk="1" fontAlgn="b" latinLnBrk="0" hangingPunct="1">
                        <a:lnSpc>
                          <a:spcPct val="100000"/>
                        </a:lnSpc>
                        <a:spcBef>
                          <a:spcPct val="0"/>
                        </a:spcBef>
                        <a:spcAft>
                          <a:spcPct val="0"/>
                        </a:spcAft>
                        <a:buClrTx/>
                        <a:buSzTx/>
                        <a:buFontTx/>
                        <a:buNone/>
                        <a:tabLst/>
                      </a:pPr>
                      <a:endPar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endParaRP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956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Численность занятых,                    млн человек</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68,3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69,2</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70,8</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71,0</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69,4</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69,9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70,9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71,5</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71,4</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71,5</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95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Численность безработных, млн человек</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5,2</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4,5</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4,7</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5,5</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4,9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4,1</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4,1</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3,9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03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Уровень экономической активности населения, в %</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66,0</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66,3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67,1</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67,4</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67,6</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67,7</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68,3</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68,7</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68,5</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68,9</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270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Уровень занятости населения, в %</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61,3</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61,7</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63,1</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63,2</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62,0</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62,7</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63,9</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64,9</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64,8</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65,3</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9371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Уровень безработицы населения, в %</a:t>
                      </a:r>
                    </a:p>
                  </a:txBody>
                  <a:tcPr marL="8363" marR="8363"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7,1</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7,1</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6,0</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6,2</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8,3</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7,3</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6,5</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5,5</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5,5</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chemeClr val="tx1"/>
                          </a:solidFill>
                          <a:effectLst/>
                          <a:latin typeface="Arial Cyr" charset="0"/>
                          <a:ea typeface="Lucida Sans Unicode" pitchFamily="34" charset="0"/>
                          <a:cs typeface="Lucida Sans Unicode" pitchFamily="34" charset="0"/>
                        </a:rPr>
                        <a:t>5,2</a:t>
                      </a:r>
                    </a:p>
                  </a:txBody>
                  <a:tcPr marL="8363" marR="100361" marT="836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2413" name="TextBox 3"/>
          <p:cNvSpPr txBox="1">
            <a:spLocks noChangeArrowheads="1"/>
          </p:cNvSpPr>
          <p:nvPr/>
        </p:nvSpPr>
        <p:spPr bwMode="auto">
          <a:xfrm>
            <a:off x="274638" y="12700"/>
            <a:ext cx="88503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2400">
                <a:solidFill>
                  <a:schemeClr val="accent2"/>
                </a:solidFill>
              </a:rPr>
              <a:t>Показатели занятости  и безработицы в России, 2005-2014</a:t>
            </a:r>
          </a:p>
        </p:txBody>
      </p:sp>
      <p:sp>
        <p:nvSpPr>
          <p:cNvPr id="2" name="TextBox 1"/>
          <p:cNvSpPr txBox="1"/>
          <p:nvPr/>
        </p:nvSpPr>
        <p:spPr>
          <a:xfrm>
            <a:off x="192893" y="6418786"/>
            <a:ext cx="4824536" cy="338554"/>
          </a:xfrm>
          <a:prstGeom prst="rect">
            <a:avLst/>
          </a:prstGeom>
          <a:noFill/>
        </p:spPr>
        <p:txBody>
          <a:bodyPr wrap="square" rtlCol="0">
            <a:spAutoFit/>
          </a:bodyPr>
          <a:lstStyle/>
          <a:p>
            <a:r>
              <a:rPr lang="ru-RU" sz="1600" dirty="0" smtClean="0">
                <a:solidFill>
                  <a:schemeClr val="tx1"/>
                </a:solidFill>
              </a:rPr>
              <a:t>Обновлено 08.05.2015</a:t>
            </a:r>
            <a:endParaRPr lang="ru-RU" sz="16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www.gks.ru/bgd/free/b04_03/IssWWW.exe/Stg/d06/Image531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908720"/>
            <a:ext cx="8394041" cy="48245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5535" y="5949280"/>
            <a:ext cx="7488833" cy="369332"/>
          </a:xfrm>
          <a:prstGeom prst="rect">
            <a:avLst/>
          </a:prstGeom>
          <a:noFill/>
        </p:spPr>
        <p:txBody>
          <a:bodyPr wrap="square" rtlCol="0">
            <a:spAutoFit/>
          </a:bodyPr>
          <a:lstStyle/>
          <a:p>
            <a:r>
              <a:rPr lang="en-US" dirty="0" smtClean="0">
                <a:solidFill>
                  <a:srgbClr val="0000FF"/>
                </a:solidFill>
              </a:rPr>
              <a:t>http://www.gks.ru/bgd/free/b04_03/IssWWW.exe/Stg/d06/Image5316.gif</a:t>
            </a:r>
            <a:endParaRPr lang="ru-RU" dirty="0">
              <a:solidFill>
                <a:srgbClr val="0000FF"/>
              </a:solidFill>
            </a:endParaRPr>
          </a:p>
        </p:txBody>
      </p:sp>
    </p:spTree>
    <p:extLst>
      <p:ext uri="{BB962C8B-B14F-4D97-AF65-F5344CB8AC3E}">
        <p14:creationId xmlns:p14="http://schemas.microsoft.com/office/powerpoint/2010/main" val="2047517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466055096"/>
              </p:ext>
            </p:extLst>
          </p:nvPr>
        </p:nvGraphicFramePr>
        <p:xfrm>
          <a:off x="287337" y="836712"/>
          <a:ext cx="8605143" cy="5062970"/>
        </p:xfrm>
        <a:graphic>
          <a:graphicData uri="http://schemas.openxmlformats.org/drawingml/2006/table">
            <a:tbl>
              <a:tblPr/>
              <a:tblGrid>
                <a:gridCol w="3707970"/>
                <a:gridCol w="769666"/>
                <a:gridCol w="698714"/>
                <a:gridCol w="712596"/>
                <a:gridCol w="967096"/>
                <a:gridCol w="910026"/>
                <a:gridCol w="839075"/>
              </a:tblGrid>
              <a:tr h="176213">
                <a:tc rowSpan="3">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charset="0"/>
                          <a:ea typeface="Lucida Sans Unicode" pitchFamily="34" charset="0"/>
                          <a:cs typeface="Lucida Sans Unicode" pitchFamily="34" charset="0"/>
                        </a:rPr>
                        <a:t> </a:t>
                      </a:r>
                    </a:p>
                  </a:txBody>
                  <a:tcPr marL="5751" marR="5751" marT="5751"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rowSpan="3">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dirty="0" smtClean="0">
                          <a:ln>
                            <a:noFill/>
                          </a:ln>
                          <a:solidFill>
                            <a:srgbClr val="000000"/>
                          </a:solidFill>
                          <a:effectLst/>
                          <a:latin typeface="Arial" charset="0"/>
                          <a:ea typeface="Lucida Sans Unicode" pitchFamily="34" charset="0"/>
                          <a:cs typeface="Lucida Sans Unicode" pitchFamily="34" charset="0"/>
                        </a:rPr>
                        <a:t>Январь 2015г.</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gridSpan="3">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2014г.</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hMerge="1">
                  <a:txBody>
                    <a:bodyPr/>
                    <a:lstStyle/>
                    <a:p>
                      <a:endParaRPr lang="ru-RU"/>
                    </a:p>
                  </a:txBody>
                  <a:tcPr/>
                </a:tc>
                <a:tc hMerge="1">
                  <a:txBody>
                    <a:bodyPr/>
                    <a:lstStyle/>
                    <a:p>
                      <a:endParaRPr lang="ru-RU"/>
                    </a:p>
                  </a:txBody>
                  <a:tcPr/>
                </a:tc>
                <a:tc grid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Январь 2015г.</a:t>
                      </a:r>
                      <a:r>
                        <a:rPr kumimoji="0" lang="ru-RU" altLang="ru-RU" sz="1400" b="0" i="1" u="none" strike="noStrike" cap="none" normalizeH="0" baseline="30000" smtClean="0">
                          <a:ln>
                            <a:noFill/>
                          </a:ln>
                          <a:solidFill>
                            <a:srgbClr val="000000"/>
                          </a:solidFill>
                          <a:effectLst/>
                          <a:latin typeface="Arial" charset="0"/>
                          <a:ea typeface="Lucida Sans Unicode" pitchFamily="34" charset="0"/>
                          <a:cs typeface="Lucida Sans Unicode" pitchFamily="34" charset="0"/>
                        </a:rPr>
                        <a:t>1)</a:t>
                      </a: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 (+,-) к</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hMerge="1">
                  <a:txBody>
                    <a:bodyPr/>
                    <a:lstStyle/>
                    <a:p>
                      <a:endParaRPr lang="ru-RU"/>
                    </a:p>
                  </a:txBody>
                  <a:tcPr/>
                </a:tc>
              </a:tr>
              <a:tr h="176213">
                <a:tc vMerge="1">
                  <a:txBody>
                    <a:bodyPr/>
                    <a:lstStyle/>
                    <a:p>
                      <a:endParaRPr lang="ru-RU"/>
                    </a:p>
                  </a:txBody>
                  <a:tcPr/>
                </a:tc>
                <a:tc vMerge="1">
                  <a:txBody>
                    <a:bodyPr/>
                    <a:lstStyle/>
                    <a:p>
                      <a:endParaRPr lang="ru-RU"/>
                    </a:p>
                  </a:txBody>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dirty="0" smtClean="0">
                          <a:ln>
                            <a:noFill/>
                          </a:ln>
                          <a:solidFill>
                            <a:srgbClr val="000000"/>
                          </a:solidFill>
                          <a:effectLst/>
                          <a:latin typeface="Arial" charset="0"/>
                          <a:ea typeface="Lucida Sans Unicode" pitchFamily="34" charset="0"/>
                          <a:cs typeface="Lucida Sans Unicode" pitchFamily="34" charset="0"/>
                        </a:rPr>
                        <a:t>январь</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IV </a:t>
                      </a: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кв.</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в среднем за год</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январю</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декабрю</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r>
              <a:tr h="6985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2014г.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2014г.</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r>
              <a:tr h="1555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1" i="1" u="none" strike="noStrike" cap="none" normalizeH="0" baseline="0" dirty="0" err="1" smtClean="0">
                          <a:ln>
                            <a:noFill/>
                          </a:ln>
                          <a:solidFill>
                            <a:srgbClr val="000000"/>
                          </a:solidFill>
                          <a:effectLst/>
                          <a:latin typeface="Arial" charset="0"/>
                          <a:ea typeface="Lucida Sans Unicode" pitchFamily="34" charset="0"/>
                          <a:cs typeface="Lucida Sans Unicode" pitchFamily="34" charset="0"/>
                        </a:rPr>
                        <a:t>Тыс.человек</a:t>
                      </a:r>
                      <a:endParaRPr kumimoji="0" lang="ru-RU" altLang="ru-RU" sz="1400" b="1" i="1" u="none" strike="noStrike" cap="none" normalizeH="0" baseline="0" dirty="0" smtClean="0">
                        <a:ln>
                          <a:noFill/>
                        </a:ln>
                        <a:solidFill>
                          <a:srgbClr val="000000"/>
                        </a:solidFill>
                        <a:effectLst/>
                        <a:latin typeface="Arial" charset="0"/>
                        <a:ea typeface="Lucida Sans Unicode" pitchFamily="34" charset="0"/>
                        <a:cs typeface="Lucida Sans Unicode" pitchFamily="34" charset="0"/>
                      </a:endParaRP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r>
              <a:tr h="30480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Экономически активное население в возрасте 15-72 лет (рабочая сила)</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75919</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74627</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75592</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75428</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240</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-535</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735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  занятые</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71752</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70447</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71665</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71539</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326</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-655</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73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rgbClr val="000000"/>
                          </a:solidFill>
                          <a:effectLst/>
                          <a:latin typeface="Arial" charset="0"/>
                          <a:ea typeface="Lucida Sans Unicode" pitchFamily="34" charset="0"/>
                          <a:cs typeface="Lucida Sans Unicode" pitchFamily="34" charset="0"/>
                        </a:rPr>
                        <a:t>  -  безработные</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4167</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4180</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rgbClr val="000000"/>
                          </a:solidFill>
                          <a:effectLst/>
                          <a:latin typeface="Arial" charset="0"/>
                          <a:ea typeface="Lucida Sans Unicode" pitchFamily="34" charset="0"/>
                          <a:cs typeface="Lucida Sans Unicode" pitchFamily="34" charset="0"/>
                        </a:rPr>
                        <a:t>3928</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3889</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-86</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120</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55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1" i="1" u="none" strike="noStrike" cap="none" normalizeH="0" baseline="0" smtClean="0">
                          <a:ln>
                            <a:noFill/>
                          </a:ln>
                          <a:solidFill>
                            <a:srgbClr val="000000"/>
                          </a:solidFill>
                          <a:effectLst/>
                          <a:latin typeface="Arial" charset="0"/>
                          <a:ea typeface="Lucida Sans Unicode" pitchFamily="34" charset="0"/>
                          <a:cs typeface="Lucida Sans Unicode" pitchFamily="34" charset="0"/>
                        </a:rPr>
                        <a:t>В процентах</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r>
              <a:tr h="23495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1"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Уровень экономической  активности</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68,5</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68,1</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69</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68,9</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0,6</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-0,2</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57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(экономически активное  население к численности населения в возрасте 15-72 лет)</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3811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1"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Уровень занятости</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64,8</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64,3</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65,4</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65,3</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0,6</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-0,3</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1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(занятые к численности  населения в возрасте 15-72 лет)</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3811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1"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Уровень безработицы</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5,5</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5,6</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5,2</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5,2</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-0,1</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0,2</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922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(безработные к численности экономически активного населения)</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431800">
                <a:tc gridSpan="7">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ru-RU" altLang="ru-RU" sz="1400" b="0" i="1" u="none" strike="noStrike" cap="none" normalizeH="0" baseline="0" dirty="0" smtClean="0">
                          <a:ln>
                            <a:noFill/>
                          </a:ln>
                          <a:solidFill>
                            <a:srgbClr val="000000"/>
                          </a:solidFill>
                          <a:effectLst/>
                          <a:latin typeface="Arial" charset="0"/>
                          <a:ea typeface="Lucida Sans Unicode" pitchFamily="34" charset="0"/>
                          <a:cs typeface="Lucida Sans Unicode" pitchFamily="34" charset="0"/>
                        </a:rPr>
                        <a:t>1) В целях обеспечения статистической сопоставимости данных показатели по Российской Федерации рассчитаны без учета сведений по Республике Крым и Севастополю.</a:t>
                      </a:r>
                    </a:p>
                  </a:txBody>
                  <a:tcPr marL="5751" marR="5751" marT="575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
        <p:nvSpPr>
          <p:cNvPr id="13410" name="TextBox 5"/>
          <p:cNvSpPr txBox="1">
            <a:spLocks noChangeArrowheads="1"/>
          </p:cNvSpPr>
          <p:nvPr/>
        </p:nvSpPr>
        <p:spPr bwMode="auto">
          <a:xfrm>
            <a:off x="250825" y="115888"/>
            <a:ext cx="88931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2000" b="1" dirty="0">
                <a:solidFill>
                  <a:srgbClr val="2D2DB9"/>
                </a:solidFill>
              </a:rPr>
              <a:t>Занятость и безработица в России в январе 2015 года</a:t>
            </a:r>
            <a:endParaRPr lang="ru-RU" altLang="ru-RU" sz="2000" dirty="0">
              <a:solidFill>
                <a:srgbClr val="2D2DB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860185216"/>
              </p:ext>
            </p:extLst>
          </p:nvPr>
        </p:nvGraphicFramePr>
        <p:xfrm>
          <a:off x="107504" y="908720"/>
          <a:ext cx="8660540" cy="4702986"/>
        </p:xfrm>
        <a:graphic>
          <a:graphicData uri="http://schemas.openxmlformats.org/drawingml/2006/table">
            <a:tbl>
              <a:tblPr/>
              <a:tblGrid>
                <a:gridCol w="3025032"/>
                <a:gridCol w="1008112"/>
                <a:gridCol w="864096"/>
                <a:gridCol w="1029617"/>
                <a:gridCol w="973321"/>
                <a:gridCol w="915885"/>
                <a:gridCol w="844477"/>
              </a:tblGrid>
              <a:tr h="176213">
                <a:tc rowSpan="2">
                  <a:txBody>
                    <a:bodyPr/>
                    <a:lstStyle/>
                    <a:p>
                      <a:endParaRPr lang="ru-RU" sz="1400" dirty="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rowSpan="2">
                  <a:txBody>
                    <a:bodyPr/>
                    <a:lstStyle/>
                    <a:p>
                      <a:pPr algn="ctr"/>
                      <a:r>
                        <a:rPr lang="ru-RU" sz="1400" i="1" dirty="0"/>
                        <a:t>Январь 2016г.</a:t>
                      </a:r>
                      <a:endParaRPr lang="ru-RU" sz="1400" dirty="0"/>
                    </a:p>
                  </a:txBody>
                  <a:tcPr marL="27597" marR="27597" marT="27597" marB="27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gridSpan="3">
                  <a:txBody>
                    <a:bodyPr/>
                    <a:lstStyle/>
                    <a:p>
                      <a:pPr algn="ctr"/>
                      <a:r>
                        <a:rPr lang="ru-RU" sz="1400" i="1" dirty="0"/>
                        <a:t>2015г.</a:t>
                      </a:r>
                      <a:endParaRPr lang="ru-RU" sz="1400" dirty="0"/>
                    </a:p>
                  </a:txBody>
                  <a:tcPr marL="27597" marR="27597" marT="27597" marB="27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hMerge="1">
                  <a:txBody>
                    <a:bodyPr/>
                    <a:lstStyle/>
                    <a:p>
                      <a:endParaRPr lang="ru-RU"/>
                    </a:p>
                  </a:txBody>
                  <a:tcPr/>
                </a:tc>
                <a:tc hMerge="1">
                  <a:txBody>
                    <a:bodyPr/>
                    <a:lstStyle/>
                    <a:p>
                      <a:endParaRPr lang="ru-RU"/>
                    </a:p>
                  </a:txBody>
                  <a:tcPr/>
                </a:tc>
                <a:tc gridSpan="2">
                  <a:txBody>
                    <a:bodyPr/>
                    <a:lstStyle/>
                    <a:p>
                      <a:pPr algn="ctr"/>
                      <a:r>
                        <a:rPr lang="ru-RU" sz="1400" i="1" dirty="0"/>
                        <a:t>Январь 2016г.</a:t>
                      </a:r>
                      <a:r>
                        <a:rPr lang="ru-RU" sz="1400" b="1" dirty="0"/>
                        <a:t> </a:t>
                      </a:r>
                      <a:br>
                        <a:rPr lang="ru-RU" sz="1400" b="1" dirty="0"/>
                      </a:br>
                      <a:r>
                        <a:rPr lang="ru-RU" sz="1400" i="1" dirty="0"/>
                        <a:t>(+, - ) к</a:t>
                      </a:r>
                      <a:endParaRPr lang="ru-RU" sz="1400" dirty="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hMerge="1">
                  <a:txBody>
                    <a:bodyPr/>
                    <a:lstStyle/>
                    <a:p>
                      <a:endParaRPr lang="ru-RU"/>
                    </a:p>
                  </a:txBody>
                  <a:tcPr/>
                </a:tc>
              </a:tr>
              <a:tr h="176213">
                <a:tc vMerge="1">
                  <a:txBody>
                    <a:bodyPr/>
                    <a:lstStyle/>
                    <a:p>
                      <a:endParaRPr lang="ru-RU"/>
                    </a:p>
                  </a:txBody>
                  <a:tcPr/>
                </a:tc>
                <a:tc vMerge="1">
                  <a:txBody>
                    <a:bodyPr/>
                    <a:lstStyle/>
                    <a:p>
                      <a:endParaRPr lang="ru-RU"/>
                    </a:p>
                  </a:txBody>
                  <a:tcPr/>
                </a:tc>
                <a:tc>
                  <a:txBody>
                    <a:bodyPr/>
                    <a:lstStyle/>
                    <a:p>
                      <a:pPr algn="ctr"/>
                      <a:r>
                        <a:rPr lang="ru-RU" sz="1400" i="1" dirty="0"/>
                        <a:t>январь</a:t>
                      </a:r>
                      <a:endParaRPr lang="ru-RU" sz="1400" dirty="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algn="ctr"/>
                      <a:r>
                        <a:rPr lang="en-US" sz="1400" i="1" dirty="0"/>
                        <a:t>IV </a:t>
                      </a:r>
                      <a:r>
                        <a:rPr lang="ru-RU" sz="1400" i="1" dirty="0" err="1"/>
                        <a:t>квар</a:t>
                      </a:r>
                      <a:r>
                        <a:rPr lang="ru-RU" sz="1400" i="1" dirty="0"/>
                        <a:t>-</a:t>
                      </a:r>
                      <a:r>
                        <a:rPr lang="ru-RU" sz="1400" b="1" dirty="0"/>
                        <a:t/>
                      </a:r>
                      <a:br>
                        <a:rPr lang="ru-RU" sz="1400" b="1" dirty="0"/>
                      </a:br>
                      <a:r>
                        <a:rPr lang="ru-RU" sz="1400" i="1" dirty="0"/>
                        <a:t>тал</a:t>
                      </a:r>
                      <a:endParaRPr lang="ru-RU" sz="1400" dirty="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algn="ctr"/>
                      <a:r>
                        <a:rPr lang="ru-RU" sz="1400" i="1" dirty="0"/>
                        <a:t>в среднем за год</a:t>
                      </a:r>
                      <a:endParaRPr lang="ru-RU" sz="1400" dirty="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algn="ctr"/>
                      <a:r>
                        <a:rPr lang="ru-RU" sz="1400" i="1"/>
                        <a:t>январю</a:t>
                      </a:r>
                      <a:br>
                        <a:rPr lang="ru-RU" sz="1400" i="1"/>
                      </a:br>
                      <a:r>
                        <a:rPr lang="ru-RU" sz="1400" i="1"/>
                        <a:t>2015г. </a:t>
                      </a:r>
                      <a:endParaRPr lang="ru-RU" sz="140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algn="ctr"/>
                      <a:r>
                        <a:rPr lang="ru-RU" sz="1400" i="1"/>
                        <a:t>декабрю</a:t>
                      </a:r>
                      <a:br>
                        <a:rPr lang="ru-RU" sz="1400" i="1"/>
                      </a:br>
                      <a:r>
                        <a:rPr lang="ru-RU" sz="1400" i="1"/>
                        <a:t>2015г.</a:t>
                      </a:r>
                      <a:endParaRPr lang="ru-RU" sz="1400"/>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r>
              <a:tr h="69850">
                <a:tc>
                  <a:txBody>
                    <a:bodyPr/>
                    <a:lstStyle/>
                    <a:p>
                      <a:r>
                        <a:rPr lang="ru-RU" sz="1400" b="1" i="1"/>
                        <a:t>Тыс.человек</a:t>
                      </a:r>
                      <a:endParaRPr lang="ru-RU" sz="1400"/>
                    </a:p>
                  </a:txBody>
                  <a:tcPr marL="27597" marR="27597" marT="27597" marB="27597" anchor="b"/>
                </a:tc>
                <a:tc>
                  <a:txBody>
                    <a:bodyPr/>
                    <a:lstStyle/>
                    <a:p>
                      <a:r>
                        <a:rPr lang="ru-RU" sz="1400"/>
                        <a:t> </a:t>
                      </a:r>
                    </a:p>
                  </a:txBody>
                  <a:tcPr marL="27597" marR="27597" marT="27597" marB="27597" anchor="b"/>
                </a:tc>
                <a:tc>
                  <a:txBody>
                    <a:bodyPr/>
                    <a:lstStyle/>
                    <a:p>
                      <a:r>
                        <a:rPr lang="ru-RU" sz="1400"/>
                        <a:t> </a:t>
                      </a:r>
                    </a:p>
                  </a:txBody>
                  <a:tcPr marL="27597" marR="27597" marT="27597" marB="27597" anchor="b"/>
                </a:tc>
                <a:tc>
                  <a:txBody>
                    <a:bodyPr/>
                    <a:lstStyle/>
                    <a:p>
                      <a:r>
                        <a:rPr lang="ru-RU" sz="1400" dirty="0"/>
                        <a:t> </a:t>
                      </a:r>
                    </a:p>
                  </a:txBody>
                  <a:tcPr marL="27597" marR="27597" marT="27597" marB="27597" anchor="b"/>
                </a:tc>
                <a:tc>
                  <a:txBody>
                    <a:bodyPr/>
                    <a:lstStyle/>
                    <a:p>
                      <a:r>
                        <a:rPr lang="ru-RU" sz="1400" dirty="0"/>
                        <a:t> </a:t>
                      </a:r>
                    </a:p>
                  </a:txBody>
                  <a:tcPr marL="27597" marR="27597" marT="27597" marB="27597" anchor="b"/>
                </a:tc>
                <a:tc>
                  <a:txBody>
                    <a:bodyPr/>
                    <a:lstStyle/>
                    <a:p>
                      <a:r>
                        <a:rPr lang="ru-RU" sz="1400" dirty="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r>
                        <a:rPr lang="ru-RU" sz="140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r>
              <a:tr h="155575">
                <a:tc>
                  <a:txBody>
                    <a:bodyPr/>
                    <a:lstStyle/>
                    <a:p>
                      <a:r>
                        <a:rPr lang="ru-RU" sz="1400" b="1" dirty="0"/>
                        <a:t>Рабочая сила в возрасте </a:t>
                      </a:r>
                      <a:br>
                        <a:rPr lang="ru-RU" sz="1400" b="1" dirty="0"/>
                      </a:br>
                      <a:r>
                        <a:rPr lang="ru-RU" sz="1400" b="1" dirty="0"/>
                        <a:t>15-72 лет</a:t>
                      </a:r>
                      <a:r>
                        <a:rPr lang="ru-RU" sz="1400" dirty="0"/>
                        <a:t> </a:t>
                      </a:r>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75761</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75919</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76702</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76588</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-158</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a:t>-957</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r>
              <a:tr h="304800">
                <a:tc>
                  <a:txBody>
                    <a:bodyPr/>
                    <a:lstStyle/>
                    <a:p>
                      <a:r>
                        <a:rPr lang="ru-RU" sz="1400" dirty="0"/>
                        <a:t>занятые</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71333</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71752</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72330</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72324</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-419</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-960</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0">
                <a:tc>
                  <a:txBody>
                    <a:bodyPr/>
                    <a:lstStyle/>
                    <a:p>
                      <a:r>
                        <a:rPr lang="ru-RU" sz="1400"/>
                        <a:t>безработные</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4428</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4167</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4372</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4264</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261</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3</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r>
                        <a:rPr lang="ru-RU" sz="1400" b="1" i="1"/>
                        <a:t>В процентах</a:t>
                      </a:r>
                      <a:endParaRPr lang="ru-RU" sz="1400"/>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 </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5575">
                <a:tc>
                  <a:txBody>
                    <a:bodyPr/>
                    <a:lstStyle/>
                    <a:p>
                      <a:r>
                        <a:rPr lang="ru-RU" sz="1400" b="1" dirty="0"/>
                        <a:t>Уровень участия </a:t>
                      </a:r>
                      <a:r>
                        <a:rPr lang="ru-RU" sz="1400" b="1" dirty="0" smtClean="0"/>
                        <a:t>в рабочей </a:t>
                      </a:r>
                      <a:r>
                        <a:rPr lang="ru-RU" sz="1400" b="1" dirty="0"/>
                        <a:t>силе </a:t>
                      </a:r>
                      <a:r>
                        <a:rPr lang="ru-RU" sz="1400" dirty="0"/>
                        <a:t>(рабочая </a:t>
                      </a:r>
                      <a:r>
                        <a:rPr lang="ru-RU" sz="1400" dirty="0" smtClean="0"/>
                        <a:t>сила </a:t>
                      </a:r>
                      <a:r>
                        <a:rPr lang="ru-RU" sz="1400" dirty="0"/>
                        <a:t>к численности </a:t>
                      </a:r>
                      <a:br>
                        <a:rPr lang="ru-RU" sz="1400" dirty="0"/>
                      </a:br>
                      <a:r>
                        <a:rPr lang="ru-RU" sz="1400" dirty="0"/>
                        <a:t>населения в возрасте </a:t>
                      </a:r>
                      <a:r>
                        <a:rPr lang="ru-RU" sz="1400" dirty="0" smtClean="0"/>
                        <a:t>15-72 </a:t>
                      </a:r>
                      <a:r>
                        <a:rPr lang="ru-RU" sz="1400" dirty="0"/>
                        <a:t>лет)</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a:t>68,7</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68,5</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69,2</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69,1</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0,2</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c>
                  <a:txBody>
                    <a:bodyPr/>
                    <a:lstStyle/>
                    <a:p>
                      <a:pPr algn="ctr"/>
                      <a:r>
                        <a:rPr lang="ru-RU" sz="1600" dirty="0"/>
                        <a:t>-0,6</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3E3E3"/>
                    </a:solidFill>
                  </a:tcPr>
                </a:tc>
              </a:tr>
              <a:tr h="234950">
                <a:tc>
                  <a:txBody>
                    <a:bodyPr/>
                    <a:lstStyle/>
                    <a:p>
                      <a:r>
                        <a:rPr lang="ru-RU" sz="1400" b="1" dirty="0"/>
                        <a:t>Уровень занятости</a:t>
                      </a:r>
                      <a:r>
                        <a:rPr lang="ru-RU" sz="1400" dirty="0"/>
                        <a:t> </a:t>
                      </a:r>
                      <a:r>
                        <a:rPr lang="ru-RU" sz="1400" dirty="0" smtClean="0"/>
                        <a:t>(</a:t>
                      </a:r>
                      <a:r>
                        <a:rPr lang="ru-RU" sz="1400" dirty="0"/>
                        <a:t>занятые к численности </a:t>
                      </a:r>
                      <a:r>
                        <a:rPr lang="ru-RU" sz="1400" dirty="0" smtClean="0"/>
                        <a:t>населения </a:t>
                      </a:r>
                      <a:r>
                        <a:rPr lang="ru-RU" sz="1400" dirty="0"/>
                        <a:t>в возрасте </a:t>
                      </a:r>
                      <a:br>
                        <a:rPr lang="ru-RU" sz="1400" dirty="0"/>
                      </a:br>
                      <a:r>
                        <a:rPr lang="ru-RU" sz="1400" dirty="0"/>
                        <a:t>15-72 лет)</a:t>
                      </a:r>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b="1" dirty="0"/>
                        <a:t>64,7</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64,8</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65,3</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65,3</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-0,1</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dirty="0"/>
                        <a:t>-0,6</a:t>
                      </a:r>
                    </a:p>
                  </a:txBody>
                  <a:tcPr marL="27597" marR="27597" marT="27597" marB="2759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5738">
                <a:tc>
                  <a:txBody>
                    <a:bodyPr/>
                    <a:lstStyle/>
                    <a:p>
                      <a:r>
                        <a:rPr lang="ru-RU" sz="1400" b="1" dirty="0"/>
                        <a:t>Уровень </a:t>
                      </a:r>
                      <a:r>
                        <a:rPr lang="ru-RU" sz="1400" b="1" dirty="0" smtClean="0"/>
                        <a:t>безработицы </a:t>
                      </a:r>
                      <a:r>
                        <a:rPr lang="ru-RU" sz="1400" dirty="0" smtClean="0"/>
                        <a:t>(безработные </a:t>
                      </a:r>
                      <a:r>
                        <a:rPr lang="ru-RU" sz="1400" dirty="0"/>
                        <a:t>к </a:t>
                      </a:r>
                      <a:r>
                        <a:rPr lang="ru-RU" sz="1400" dirty="0" smtClean="0"/>
                        <a:t>численности </a:t>
                      </a:r>
                      <a:r>
                        <a:rPr lang="ru-RU" sz="1400" dirty="0"/>
                        <a:t>рабочей силы)</a:t>
                      </a:r>
                    </a:p>
                  </a:txBody>
                  <a:tcPr marL="27597" marR="27597" marT="27597" marB="27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ru-RU" sz="1600"/>
                        <a:t>5,8</a:t>
                      </a:r>
                    </a:p>
                  </a:txBody>
                  <a:tcPr marL="27597" marR="27597" marT="27597" marB="27597" anchor="b"/>
                </a:tc>
                <a:tc>
                  <a:txBody>
                    <a:bodyPr/>
                    <a:lstStyle/>
                    <a:p>
                      <a:pPr algn="ctr"/>
                      <a:r>
                        <a:rPr lang="ru-RU" sz="1600"/>
                        <a:t>5,5</a:t>
                      </a:r>
                    </a:p>
                  </a:txBody>
                  <a:tcPr marL="27597" marR="27597" marT="27597" marB="27597" anchor="b"/>
                </a:tc>
                <a:tc>
                  <a:txBody>
                    <a:bodyPr/>
                    <a:lstStyle/>
                    <a:p>
                      <a:pPr algn="ctr"/>
                      <a:r>
                        <a:rPr lang="ru-RU" sz="1600"/>
                        <a:t>5,7</a:t>
                      </a:r>
                    </a:p>
                  </a:txBody>
                  <a:tcPr marL="27597" marR="27597" marT="27597" marB="27597" anchor="b"/>
                </a:tc>
                <a:tc>
                  <a:txBody>
                    <a:bodyPr/>
                    <a:lstStyle/>
                    <a:p>
                      <a:pPr algn="ctr"/>
                      <a:r>
                        <a:rPr lang="ru-RU" sz="1600" dirty="0"/>
                        <a:t>5,6</a:t>
                      </a:r>
                    </a:p>
                  </a:txBody>
                  <a:tcPr marL="27597" marR="27597" marT="27597" marB="27597" anchor="b"/>
                </a:tc>
                <a:tc>
                  <a:txBody>
                    <a:bodyPr/>
                    <a:lstStyle/>
                    <a:p>
                      <a:pPr algn="ctr"/>
                      <a:r>
                        <a:rPr lang="ru-RU" sz="1600"/>
                        <a:t>0,3</a:t>
                      </a:r>
                    </a:p>
                  </a:txBody>
                  <a:tcPr marL="27597" marR="27597" marT="27597" marB="27597" anchor="b"/>
                </a:tc>
                <a:tc>
                  <a:txBody>
                    <a:bodyPr/>
                    <a:lstStyle/>
                    <a:p>
                      <a:pPr algn="ctr"/>
                      <a:r>
                        <a:rPr lang="ru-RU" sz="1600" dirty="0"/>
                        <a:t>0,0</a:t>
                      </a:r>
                    </a:p>
                  </a:txBody>
                  <a:tcPr marL="27597" marR="27597" marT="27597" marB="27597" anchor="b"/>
                </a:tc>
              </a:tr>
            </a:tbl>
          </a:graphicData>
        </a:graphic>
      </p:graphicFrame>
      <p:sp>
        <p:nvSpPr>
          <p:cNvPr id="13410" name="TextBox 5"/>
          <p:cNvSpPr txBox="1">
            <a:spLocks noChangeArrowheads="1"/>
          </p:cNvSpPr>
          <p:nvPr/>
        </p:nvSpPr>
        <p:spPr bwMode="auto">
          <a:xfrm>
            <a:off x="250825" y="115888"/>
            <a:ext cx="88931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2000" b="1" dirty="0" smtClean="0">
                <a:solidFill>
                  <a:srgbClr val="0000FF"/>
                </a:solidFill>
              </a:rPr>
              <a:t>Численность и состав рабочей силы</a:t>
            </a:r>
            <a:br>
              <a:rPr lang="ru-RU" sz="2000" b="1" dirty="0" smtClean="0">
                <a:solidFill>
                  <a:srgbClr val="0000FF"/>
                </a:solidFill>
              </a:rPr>
            </a:br>
            <a:r>
              <a:rPr lang="ru-RU" sz="2000" dirty="0" smtClean="0">
                <a:solidFill>
                  <a:srgbClr val="0000FF"/>
                </a:solidFill>
              </a:rPr>
              <a:t>(без корректировки сезонных колебаний</a:t>
            </a:r>
            <a:r>
              <a:rPr lang="ru-RU" sz="2000" dirty="0" smtClean="0"/>
              <a:t>)</a:t>
            </a:r>
            <a:endParaRPr lang="ru-RU" altLang="ru-RU" sz="2000" dirty="0">
              <a:solidFill>
                <a:srgbClr val="2D2DB9"/>
              </a:solidFill>
            </a:endParaRPr>
          </a:p>
        </p:txBody>
      </p:sp>
      <p:sp>
        <p:nvSpPr>
          <p:cNvPr id="2" name="TextBox 1"/>
          <p:cNvSpPr txBox="1"/>
          <p:nvPr/>
        </p:nvSpPr>
        <p:spPr>
          <a:xfrm>
            <a:off x="250825" y="6021288"/>
            <a:ext cx="7705551" cy="369332"/>
          </a:xfrm>
          <a:prstGeom prst="rect">
            <a:avLst/>
          </a:prstGeom>
          <a:noFill/>
        </p:spPr>
        <p:txBody>
          <a:bodyPr wrap="square" rtlCol="0">
            <a:spAutoFit/>
          </a:bodyPr>
          <a:lstStyle/>
          <a:p>
            <a:r>
              <a:rPr lang="en-US" dirty="0" smtClean="0">
                <a:solidFill>
                  <a:srgbClr val="0000FF"/>
                </a:solidFill>
              </a:rPr>
              <a:t>http://www.gks.ru/bgd/free/b04_03/IssWWW.exe/Stg/d06/37.htm</a:t>
            </a:r>
            <a:endParaRPr lang="ru-RU" dirty="0">
              <a:solidFill>
                <a:srgbClr val="0000FF"/>
              </a:solidFill>
            </a:endParaRPr>
          </a:p>
        </p:txBody>
      </p:sp>
    </p:spTree>
    <p:extLst>
      <p:ext uri="{BB962C8B-B14F-4D97-AF65-F5344CB8AC3E}">
        <p14:creationId xmlns:p14="http://schemas.microsoft.com/office/powerpoint/2010/main" val="2916492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gks.ru/bgd/free/b04_03/IssWWW.exe/Stg/d06/Image531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692696"/>
            <a:ext cx="8082531" cy="43204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0128" y="5661248"/>
            <a:ext cx="7705551" cy="369332"/>
          </a:xfrm>
          <a:prstGeom prst="rect">
            <a:avLst/>
          </a:prstGeom>
          <a:noFill/>
        </p:spPr>
        <p:txBody>
          <a:bodyPr wrap="square" rtlCol="0">
            <a:spAutoFit/>
          </a:bodyPr>
          <a:lstStyle/>
          <a:p>
            <a:r>
              <a:rPr lang="en-US" dirty="0" smtClean="0">
                <a:solidFill>
                  <a:srgbClr val="0000FF"/>
                </a:solidFill>
              </a:rPr>
              <a:t>http://www.gks.ru/bgd/free/b04_03/IssWWW.exe/Stg/d06/37.htm</a:t>
            </a:r>
            <a:endParaRPr lang="ru-RU" dirty="0">
              <a:solidFill>
                <a:srgbClr val="0000FF"/>
              </a:solidFill>
            </a:endParaRPr>
          </a:p>
        </p:txBody>
      </p:sp>
    </p:spTree>
    <p:extLst>
      <p:ext uri="{BB962C8B-B14F-4D97-AF65-F5344CB8AC3E}">
        <p14:creationId xmlns:p14="http://schemas.microsoft.com/office/powerpoint/2010/main" val="2220692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981075"/>
            <a:ext cx="8315325" cy="42545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extBox 1"/>
          <p:cNvSpPr txBox="1">
            <a:spLocks noChangeArrowheads="1"/>
          </p:cNvSpPr>
          <p:nvPr/>
        </p:nvSpPr>
        <p:spPr bwMode="auto">
          <a:xfrm>
            <a:off x="539750" y="5516563"/>
            <a:ext cx="799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rgbClr val="2D2DB9"/>
                </a:solidFill>
              </a:rPr>
              <a:t>Источник: </a:t>
            </a:r>
            <a:r>
              <a:rPr lang="en-US" altLang="ru-RU">
                <a:solidFill>
                  <a:srgbClr val="2D2DB9"/>
                </a:solidFill>
              </a:rPr>
              <a:t>http://www.gks.ru/bgd/free/b04_03/IssWWW.exe/Stg/d05/36.htm</a:t>
            </a:r>
            <a:endParaRPr lang="ru-RU" altLang="ru-RU">
              <a:solidFill>
                <a:srgbClr val="2D2DB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836613"/>
            <a:ext cx="8137525" cy="41259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5084763"/>
            <a:ext cx="8047037" cy="4937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052513"/>
            <a:ext cx="8208963" cy="38973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688" y="5300663"/>
            <a:ext cx="8047037" cy="4937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nvGraphicFramePr>
        <p:xfrm>
          <a:off x="20406" y="116632"/>
          <a:ext cx="9144000" cy="6624736"/>
        </p:xfrm>
        <a:graphic>
          <a:graphicData uri="http://schemas.openxmlformats.org/drawingml/2006/chart">
            <c:chart xmlns:c="http://schemas.openxmlformats.org/drawingml/2006/chart" xmlns:r="http://schemas.openxmlformats.org/officeDocument/2006/relationships" r:id="rId2"/>
          </a:graphicData>
        </a:graphic>
      </p:graphicFrame>
      <p:sp>
        <p:nvSpPr>
          <p:cNvPr id="18435" name="TextBox 2"/>
          <p:cNvSpPr txBox="1">
            <a:spLocks noChangeArrowheads="1"/>
          </p:cNvSpPr>
          <p:nvPr/>
        </p:nvSpPr>
        <p:spPr bwMode="auto">
          <a:xfrm>
            <a:off x="0" y="509588"/>
            <a:ext cx="32464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1400">
                <a:solidFill>
                  <a:schemeClr val="accent2"/>
                </a:solidFill>
              </a:rPr>
              <a:t>Росстат \\ Официальная статистика \ Рынок труда, занятость и заработная плата \ Трудовые ресурсы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395288" y="188913"/>
            <a:ext cx="8497887"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b="1">
                <a:solidFill>
                  <a:srgbClr val="2D2DB9"/>
                </a:solidFill>
              </a:rPr>
              <a:t>Занятые в неформальном секторе</a:t>
            </a:r>
            <a:r>
              <a:rPr lang="ru-RU" altLang="ru-RU">
                <a:solidFill>
                  <a:srgbClr val="2D2DB9"/>
                </a:solidFill>
              </a:rPr>
              <a:t>  </a:t>
            </a:r>
            <a:r>
              <a:rPr lang="ru-RU" altLang="ru-RU">
                <a:solidFill>
                  <a:schemeClr val="tx1"/>
                </a:solidFill>
              </a:rPr>
              <a:t>–  занятые, по меньшей мере, в одной из производственных единиц неформального сектора независимо от их статуса занятости и от того, являлась ли данная работа для них основной или дополнительной.</a:t>
            </a:r>
          </a:p>
          <a:p>
            <a:r>
              <a:rPr lang="ru-RU" altLang="ru-RU">
                <a:solidFill>
                  <a:srgbClr val="2D2DB9"/>
                </a:solidFill>
              </a:rPr>
              <a:t>Критерий неформального сектора </a:t>
            </a:r>
            <a:r>
              <a:rPr lang="ru-RU" altLang="ru-RU">
                <a:solidFill>
                  <a:schemeClr val="tx1"/>
                </a:solidFill>
              </a:rPr>
              <a:t>– отсутствие государственной регистрации в качестве юридического лица.</a:t>
            </a:r>
          </a:p>
          <a:p>
            <a:endParaRPr lang="ru-RU" altLang="ru-RU">
              <a:solidFill>
                <a:schemeClr val="tx1"/>
              </a:solidFill>
            </a:endParaRPr>
          </a:p>
          <a:p>
            <a:r>
              <a:rPr lang="ru-RU" altLang="ru-RU" b="1">
                <a:solidFill>
                  <a:srgbClr val="2D2DB9"/>
                </a:solidFill>
              </a:rPr>
              <a:t>Занятые в неформальном секторе</a:t>
            </a:r>
            <a:r>
              <a:rPr lang="ru-RU" altLang="ru-RU">
                <a:solidFill>
                  <a:schemeClr val="tx1"/>
                </a:solidFill>
              </a:rPr>
              <a:t>:</a:t>
            </a:r>
          </a:p>
          <a:p>
            <a:r>
              <a:rPr lang="ru-RU" altLang="ru-RU">
                <a:solidFill>
                  <a:schemeClr val="tx1"/>
                </a:solidFill>
              </a:rPr>
              <a:t>- индивидуальные предприниматели;</a:t>
            </a:r>
          </a:p>
          <a:p>
            <a:r>
              <a:rPr lang="ru-RU" altLang="ru-RU">
                <a:solidFill>
                  <a:schemeClr val="tx1"/>
                </a:solidFill>
              </a:rPr>
              <a:t>- лица, работающие по найму у индивидуальных предпринимателей и физических лиц;</a:t>
            </a:r>
          </a:p>
          <a:p>
            <a:r>
              <a:rPr lang="ru-RU" altLang="ru-RU">
                <a:solidFill>
                  <a:schemeClr val="tx1"/>
                </a:solidFill>
              </a:rPr>
              <a:t>- помогающие члены семьи в собственном деле, принадлежащем кому-либо из родственников;</a:t>
            </a:r>
          </a:p>
          <a:p>
            <a:r>
              <a:rPr lang="ru-RU" altLang="ru-RU">
                <a:solidFill>
                  <a:schemeClr val="tx1"/>
                </a:solidFill>
              </a:rPr>
              <a:t>- работающие на индивидуальной основе, без регистрации в качестве индивидуального предпринимателя;</a:t>
            </a:r>
          </a:p>
          <a:p>
            <a:pPr>
              <a:buFontTx/>
              <a:buChar char="-"/>
            </a:pPr>
            <a:r>
              <a:rPr lang="ru-RU" altLang="ru-RU">
                <a:solidFill>
                  <a:schemeClr val="tx1"/>
                </a:solidFill>
              </a:rPr>
              <a:t>занятые в собственном домашнем хозяйстве по производству продукции сельского, лесного хозяйства, охоты и рыболовства для продажи или обмена.</a:t>
            </a:r>
          </a:p>
          <a:p>
            <a:endParaRPr lang="ru-RU" altLang="ru-RU">
              <a:solidFill>
                <a:schemeClr val="tx1"/>
              </a:solidFill>
            </a:endParaRPr>
          </a:p>
        </p:txBody>
      </p:sp>
      <p:graphicFrame>
        <p:nvGraphicFramePr>
          <p:cNvPr id="3" name="Таблица 2"/>
          <p:cNvGraphicFramePr>
            <a:graphicFrameLocks noGrp="1"/>
          </p:cNvGraphicFramePr>
          <p:nvPr/>
        </p:nvGraphicFramePr>
        <p:xfrm>
          <a:off x="449263" y="5602288"/>
          <a:ext cx="8388349" cy="568326"/>
        </p:xfrm>
        <a:graphic>
          <a:graphicData uri="http://schemas.openxmlformats.org/drawingml/2006/table">
            <a:tbl>
              <a:tblPr/>
              <a:tblGrid>
                <a:gridCol w="868696"/>
                <a:gridCol w="850598"/>
                <a:gridCol w="868696"/>
                <a:gridCol w="941088"/>
                <a:gridCol w="995381"/>
                <a:gridCol w="963709"/>
                <a:gridCol w="886795"/>
                <a:gridCol w="855123"/>
                <a:gridCol w="1158263"/>
              </a:tblGrid>
              <a:tr h="284163">
                <a:tc>
                  <a:txBody>
                    <a:bodyPr/>
                    <a:lstStyle/>
                    <a:p>
                      <a:pPr algn="ctr" fontAlgn="b"/>
                      <a:r>
                        <a:rPr lang="ru-RU" sz="1800" b="0" i="0" u="none" strike="noStrike" dirty="0">
                          <a:effectLst/>
                          <a:latin typeface="Arial Cyr"/>
                        </a:rPr>
                        <a:t>2005</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2006</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2007</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2008</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2009</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2010</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2011</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2012</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2013</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163">
                <a:tc>
                  <a:txBody>
                    <a:bodyPr/>
                    <a:lstStyle/>
                    <a:p>
                      <a:pPr algn="ctr" fontAlgn="b"/>
                      <a:r>
                        <a:rPr lang="ru-RU" sz="1800" b="0" i="0" u="none" strike="noStrike">
                          <a:effectLst/>
                          <a:latin typeface="Arial Cyr"/>
                        </a:rPr>
                        <a:t>12,52</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12,60</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12,93</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13,84</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effectLst/>
                          <a:latin typeface="Arial Cyr"/>
                        </a:rPr>
                        <a:t>13,38</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11,48</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12,92</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13,60</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effectLst/>
                          <a:latin typeface="Arial Cyr"/>
                        </a:rPr>
                        <a:t>14,10</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9491" name="TextBox 3"/>
          <p:cNvSpPr txBox="1">
            <a:spLocks noChangeArrowheads="1"/>
          </p:cNvSpPr>
          <p:nvPr/>
        </p:nvSpPr>
        <p:spPr bwMode="auto">
          <a:xfrm>
            <a:off x="539750" y="5175250"/>
            <a:ext cx="8496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b="1">
                <a:solidFill>
                  <a:srgbClr val="2D2DB9"/>
                </a:solidFill>
              </a:rPr>
              <a:t>Численность занятых в неформальном секторе в России, млн человек</a:t>
            </a:r>
            <a:endParaRPr lang="ru-RU" alt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295275" y="333375"/>
            <a:ext cx="8669338"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Font typeface="Arial" charset="0"/>
              <a:buChar char="•"/>
            </a:pPr>
            <a:r>
              <a:rPr lang="ru-RU" altLang="ru-RU" sz="2000">
                <a:solidFill>
                  <a:schemeClr val="accent2"/>
                </a:solidFill>
              </a:rPr>
              <a:t>Уровень зарегистрированной безработицы </a:t>
            </a:r>
            <a:r>
              <a:rPr lang="ru-RU" altLang="ru-RU" sz="2000">
                <a:solidFill>
                  <a:schemeClr val="tx1"/>
                </a:solidFill>
              </a:rPr>
              <a:t>- отношение численности безработных, зарегистрированных в государственных учреждениях службы занятости населения, к численности экономически активного населения, в %.</a:t>
            </a:r>
          </a:p>
          <a:p>
            <a:pPr eaLnBrk="1" hangingPunct="1">
              <a:spcBef>
                <a:spcPts val="800"/>
              </a:spcBef>
              <a:buFont typeface="Arial" charset="0"/>
              <a:buChar char="•"/>
            </a:pPr>
            <a:r>
              <a:rPr lang="ru-RU" altLang="ru-RU" sz="2000">
                <a:solidFill>
                  <a:srgbClr val="000000"/>
                </a:solidFill>
              </a:rPr>
              <a:t>В России  численность официально зарегистрированных безработных в органах государственной службы занятости в разы меньше, чем фактическая численность безработных.</a:t>
            </a:r>
          </a:p>
          <a:p>
            <a:pPr eaLnBrk="1" hangingPunct="1">
              <a:spcBef>
                <a:spcPts val="800"/>
              </a:spcBef>
              <a:buFont typeface="Arial" charset="0"/>
              <a:buChar char="•"/>
            </a:pPr>
            <a:r>
              <a:rPr lang="ru-RU" altLang="ru-RU" sz="2000">
                <a:solidFill>
                  <a:srgbClr val="000000"/>
                </a:solidFill>
              </a:rPr>
              <a:t>Например, в декабре 2014 г.  численность безработных по методологии МОТ – 4,0 млн человек, зарегистрировано – 0,9 млн человек. </a:t>
            </a:r>
          </a:p>
          <a:p>
            <a:pPr eaLnBrk="1" hangingPunct="1">
              <a:spcBef>
                <a:spcPts val="800"/>
              </a:spcBef>
            </a:pPr>
            <a:r>
              <a:rPr lang="ru-RU" altLang="ru-RU" sz="2000">
                <a:solidFill>
                  <a:srgbClr val="000000"/>
                </a:solidFill>
              </a:rPr>
              <a:t>      </a:t>
            </a:r>
          </a:p>
        </p:txBody>
      </p:sp>
      <p:graphicFrame>
        <p:nvGraphicFramePr>
          <p:cNvPr id="2" name="Таблица 1"/>
          <p:cNvGraphicFramePr>
            <a:graphicFrameLocks noGrp="1"/>
          </p:cNvGraphicFramePr>
          <p:nvPr/>
        </p:nvGraphicFramePr>
        <p:xfrm>
          <a:off x="204788" y="3716338"/>
          <a:ext cx="8848725" cy="2039095"/>
        </p:xfrm>
        <a:graphic>
          <a:graphicData uri="http://schemas.openxmlformats.org/drawingml/2006/table">
            <a:tbl>
              <a:tblPr/>
              <a:tblGrid>
                <a:gridCol w="2165350"/>
                <a:gridCol w="692150"/>
                <a:gridCol w="679450"/>
                <a:gridCol w="668337"/>
                <a:gridCol w="628650"/>
                <a:gridCol w="614363"/>
                <a:gridCol w="692150"/>
                <a:gridCol w="642937"/>
                <a:gridCol w="641350"/>
                <a:gridCol w="687388"/>
                <a:gridCol w="736600"/>
              </a:tblGrid>
              <a:tr h="31432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 Показатели</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2005</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2006</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2007</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2008</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2009</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2010</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2011</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2012</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2013</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2014</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048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Численность официально зарегистрированных безработных (в декабре), тыс. человек</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1830,1</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1741,9</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1553</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1521,8</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2147,4</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1589,4</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1285,6</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1064,7</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917,7</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821,8</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143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Численность безработных, в среднем за год, тыс. человек</a:t>
                      </a:r>
                    </a:p>
                  </a:txBody>
                  <a:tcPr marL="8945" marR="8945" marT="894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5242,0</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5250,2</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4518,6</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4697,0</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6283,7</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5544,2</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4922,4</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4130,7</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4137,4</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3889</a:t>
                      </a:r>
                    </a:p>
                  </a:txBody>
                  <a:tcPr marL="8945" marR="8945" marT="894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0533" name="TextBox 2"/>
          <p:cNvSpPr txBox="1">
            <a:spLocks noChangeArrowheads="1"/>
          </p:cNvSpPr>
          <p:nvPr/>
        </p:nvSpPr>
        <p:spPr bwMode="auto">
          <a:xfrm>
            <a:off x="179388" y="5876925"/>
            <a:ext cx="7848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rgbClr val="0000FF"/>
                </a:solidFill>
              </a:rPr>
              <a:t>Источник: Центральная База Статистических Данных  ФСГС РФ </a:t>
            </a:r>
            <a:r>
              <a:rPr lang="en-US" altLang="ru-RU">
                <a:solidFill>
                  <a:srgbClr val="0000FF"/>
                </a:solidFill>
              </a:rPr>
              <a:t>http://www.gks.ru/dbscripts/cbsd/dbinet.cgi?pl=2223012</a:t>
            </a:r>
            <a:endParaRPr lang="ru-RU" altLang="ru-RU">
              <a:solidFill>
                <a:srgbClr val="0000FF"/>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280988" y="476250"/>
            <a:ext cx="8612187"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bg1"/>
                </a:solidFill>
                <a:latin typeface="Arial" charset="0"/>
                <a:ea typeface="Lucida Sans Unicode" pitchFamily="34" charset="0"/>
                <a:cs typeface="Lucida Sans Unicode" pitchFamily="34" charset="0"/>
              </a:defRPr>
            </a:lvl1pPr>
            <a:lvl2pPr eaLnBrk="0" hangingPunct="0">
              <a:defRPr>
                <a:solidFill>
                  <a:schemeClr val="bg1"/>
                </a:solidFill>
                <a:latin typeface="Arial" charset="0"/>
                <a:ea typeface="Lucida Sans Unicode" pitchFamily="34" charset="0"/>
                <a:cs typeface="Lucida Sans Unicode" pitchFamily="34" charset="0"/>
              </a:defRPr>
            </a:lvl2pPr>
            <a:lvl3pPr eaLnBrk="0" hangingPunct="0">
              <a:defRPr>
                <a:solidFill>
                  <a:schemeClr val="bg1"/>
                </a:solidFill>
                <a:latin typeface="Arial" charset="0"/>
                <a:ea typeface="Lucida Sans Unicode" pitchFamily="34" charset="0"/>
                <a:cs typeface="Lucida Sans Unicode" pitchFamily="34" charset="0"/>
              </a:defRPr>
            </a:lvl3pPr>
            <a:lvl4pPr eaLnBrk="0" hangingPunct="0">
              <a:defRPr>
                <a:solidFill>
                  <a:schemeClr val="bg1"/>
                </a:solidFill>
                <a:latin typeface="Arial" charset="0"/>
                <a:ea typeface="Lucida Sans Unicode" pitchFamily="34" charset="0"/>
                <a:cs typeface="Lucida Sans Unicode" pitchFamily="34" charset="0"/>
              </a:defRPr>
            </a:lvl4pPr>
            <a:lvl5pPr eaLnBrk="0" hangingPunct="0">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9pPr>
          </a:lstStyle>
          <a:p>
            <a:pPr eaLnBrk="1" hangingPunct="1">
              <a:buFont typeface="Wingdings" pitchFamily="2" charset="2"/>
              <a:buChar char="§"/>
            </a:pPr>
            <a:r>
              <a:rPr lang="ru-RU" altLang="ru-RU" sz="2400">
                <a:solidFill>
                  <a:srgbClr val="0000FF"/>
                </a:solidFill>
              </a:rPr>
              <a:t>Министерство труда и социальной защиты  РФ </a:t>
            </a:r>
            <a:r>
              <a:rPr lang="ru-RU" altLang="ru-RU" sz="2400">
                <a:solidFill>
                  <a:srgbClr val="000000"/>
                </a:solidFill>
              </a:rPr>
              <a:t>проводит еженедельный мониторинг рынка труда на основе информации работодателей для органов службы занятости о планируемых увольнениях работников в связи с ликвидацией организаций или сокращением численности или штата работников.</a:t>
            </a:r>
          </a:p>
          <a:p>
            <a:pPr eaLnBrk="1" hangingPunct="1">
              <a:buFont typeface="Wingdings" pitchFamily="2" charset="2"/>
              <a:buChar char="§"/>
            </a:pPr>
            <a:r>
              <a:rPr lang="ru-RU" altLang="ru-RU" sz="2400">
                <a:solidFill>
                  <a:srgbClr val="000000"/>
                </a:solidFill>
              </a:rPr>
              <a:t>На конец января 2014 года количество официально зарегистрированных безработных составило 917 139 человек.</a:t>
            </a:r>
          </a:p>
          <a:p>
            <a:pPr eaLnBrk="1" hangingPunct="1">
              <a:buFont typeface="Wingdings" pitchFamily="2" charset="2"/>
              <a:buChar char="§"/>
            </a:pPr>
            <a:r>
              <a:rPr lang="ru-RU" altLang="ru-RU" sz="2400">
                <a:solidFill>
                  <a:srgbClr val="000000"/>
                </a:solidFill>
              </a:rPr>
              <a:t>Рост численности безработных граждан, зарегистрированных в органах службы занятости, отмечен в 76 субъектах Российской Федерации. Наибольший рост отмечен в Сахалинской, Магаданской, Астраханской областях и Республике Бурятия.</a:t>
            </a:r>
          </a:p>
          <a:p>
            <a:pPr eaLnBrk="1" hangingPunct="1"/>
            <a:endParaRPr lang="ru-RU" altLang="ru-RU" sz="1400">
              <a:solidFill>
                <a:srgbClr val="FFFFFF"/>
              </a:solidFill>
            </a:endParaRPr>
          </a:p>
        </p:txBody>
      </p:sp>
      <p:sp>
        <p:nvSpPr>
          <p:cNvPr id="21507" name="TextBox 2"/>
          <p:cNvSpPr txBox="1">
            <a:spLocks noChangeArrowheads="1"/>
          </p:cNvSpPr>
          <p:nvPr/>
        </p:nvSpPr>
        <p:spPr bwMode="auto">
          <a:xfrm>
            <a:off x="282575" y="5988050"/>
            <a:ext cx="7675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rgbClr val="0000FF"/>
                </a:solidFill>
              </a:rPr>
              <a:t>Источник:  </a:t>
            </a:r>
            <a:r>
              <a:rPr lang="en-US" altLang="ru-RU">
                <a:solidFill>
                  <a:srgbClr val="0000FF"/>
                </a:solidFill>
              </a:rPr>
              <a:t>http://www.rosmintrud.ru/employment/employment/415/</a:t>
            </a:r>
            <a:endParaRPr lang="ru-RU" altLang="ru-RU">
              <a:solidFill>
                <a:srgbClr val="0000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246063" y="188913"/>
            <a:ext cx="876935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charset="0"/>
                <a:ea typeface="Lucida Sans Unicode" pitchFamily="34" charset="0"/>
                <a:cs typeface="Lucida Sans Unicode" pitchFamily="34" charset="0"/>
              </a:defRPr>
            </a:lvl1pPr>
            <a:lvl2pPr marL="1028700" eaLnBrk="0" hangingPunct="0">
              <a:defRPr>
                <a:solidFill>
                  <a:schemeClr val="bg1"/>
                </a:solidFill>
                <a:latin typeface="Arial" charset="0"/>
                <a:ea typeface="Lucida Sans Unicode" pitchFamily="34" charset="0"/>
                <a:cs typeface="Lucida Sans Unicode" pitchFamily="34" charset="0"/>
              </a:defRPr>
            </a:lvl2pPr>
            <a:lvl3pPr eaLnBrk="0" hangingPunct="0">
              <a:defRPr>
                <a:solidFill>
                  <a:schemeClr val="bg1"/>
                </a:solidFill>
                <a:latin typeface="Arial" charset="0"/>
                <a:ea typeface="Lucida Sans Unicode" pitchFamily="34" charset="0"/>
                <a:cs typeface="Lucida Sans Unicode" pitchFamily="34" charset="0"/>
              </a:defRPr>
            </a:lvl3pPr>
            <a:lvl4pPr eaLnBrk="0" hangingPunct="0">
              <a:defRPr>
                <a:solidFill>
                  <a:schemeClr val="bg1"/>
                </a:solidFill>
                <a:latin typeface="Arial" charset="0"/>
                <a:ea typeface="Lucida Sans Unicode" pitchFamily="34" charset="0"/>
                <a:cs typeface="Lucida Sans Unicode" pitchFamily="34" charset="0"/>
              </a:defRPr>
            </a:lvl4pPr>
            <a:lvl5pPr eaLnBrk="0" hangingPunct="0">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9pPr>
          </a:lstStyle>
          <a:p>
            <a:pPr algn="ctr" eaLnBrk="1" hangingPunct="1">
              <a:spcBef>
                <a:spcPts val="600"/>
              </a:spcBef>
            </a:pPr>
            <a:r>
              <a:rPr lang="ru-RU" altLang="ru-RU" sz="3200" dirty="0">
                <a:solidFill>
                  <a:srgbClr val="0000FF"/>
                </a:solidFill>
              </a:rPr>
              <a:t>Неполная занятость</a:t>
            </a:r>
          </a:p>
          <a:p>
            <a:pPr marL="342900" indent="-342900">
              <a:buFont typeface="Arial" panose="020B0604020202020204" pitchFamily="34" charset="0"/>
              <a:buChar char="•"/>
            </a:pPr>
            <a:r>
              <a:rPr lang="ru-RU" sz="2000" dirty="0" smtClean="0">
                <a:solidFill>
                  <a:schemeClr val="tx1"/>
                </a:solidFill>
              </a:rPr>
              <a:t>По состоянию на 17.02.16 суммарная численность работников, находившихся в простое по инициативе администрации, работавших неполное рабочее время, а также работников, которым были предоставлены отпуска по соглашению сторон, выросла на 11,5% и составила 300 293 человека. В том числе:</a:t>
            </a:r>
          </a:p>
          <a:p>
            <a:pPr marL="342900" indent="-342900">
              <a:buFont typeface="Arial" panose="020B0604020202020204" pitchFamily="34" charset="0"/>
              <a:buChar char="•"/>
            </a:pPr>
            <a:r>
              <a:rPr lang="ru-RU" sz="2000" dirty="0" smtClean="0">
                <a:solidFill>
                  <a:schemeClr val="tx1"/>
                </a:solidFill>
              </a:rPr>
              <a:t>численность работников, находившихся в простое по инициативе администрации, составила 38 805 человек;</a:t>
            </a:r>
          </a:p>
          <a:p>
            <a:pPr marL="342900" indent="-342900">
              <a:buFont typeface="Arial" panose="020B0604020202020204" pitchFamily="34" charset="0"/>
              <a:buChar char="•"/>
            </a:pPr>
            <a:r>
              <a:rPr lang="ru-RU" sz="2000" dirty="0" smtClean="0">
                <a:solidFill>
                  <a:schemeClr val="tx1"/>
                </a:solidFill>
              </a:rPr>
              <a:t>численность работников, работавших неполное рабочее время, – 257 811 человек;</a:t>
            </a:r>
          </a:p>
          <a:p>
            <a:pPr marL="342900" indent="-342900">
              <a:buFont typeface="Arial" panose="020B0604020202020204" pitchFamily="34" charset="0"/>
              <a:buChar char="•"/>
            </a:pPr>
            <a:r>
              <a:rPr lang="ru-RU" sz="2000" dirty="0" smtClean="0">
                <a:solidFill>
                  <a:schemeClr val="tx1"/>
                </a:solidFill>
              </a:rPr>
              <a:t>численность работников, которым были предоставлены отпуска по соглашению сторон, – 3 677 человек.</a:t>
            </a:r>
          </a:p>
          <a:p>
            <a:r>
              <a:rPr lang="ru-RU" sz="2000" dirty="0" smtClean="0">
                <a:solidFill>
                  <a:schemeClr val="tx1"/>
                </a:solidFill>
              </a:rPr>
              <a:t>На 1 февраля 2016 года уровень регистрируемой безработицы в среднем по Российской Федерации составил 1,3% от численности экономически активного населения (на 1 февраля 2015 года – 1,2%).</a:t>
            </a:r>
          </a:p>
          <a:p>
            <a:r>
              <a:rPr lang="ru-RU" sz="2000" dirty="0" smtClean="0">
                <a:solidFill>
                  <a:schemeClr val="tx1"/>
                </a:solidFill>
              </a:rPr>
              <a:t>По состоянию на </a:t>
            </a:r>
            <a:r>
              <a:rPr lang="ru-RU" sz="2000" dirty="0" smtClean="0">
                <a:solidFill>
                  <a:schemeClr val="tx1"/>
                </a:solidFill>
              </a:rPr>
              <a:t>17.02.16 </a:t>
            </a:r>
            <a:r>
              <a:rPr lang="ru-RU" sz="2000" dirty="0" smtClean="0">
                <a:solidFill>
                  <a:schemeClr val="tx1"/>
                </a:solidFill>
              </a:rPr>
              <a:t>количество вакансий, заявленных работодателями в органы службы занятости, составило 1,1 млн единиц.</a:t>
            </a:r>
          </a:p>
          <a:p>
            <a:pPr eaLnBrk="1" hangingPunct="1"/>
            <a:endParaRPr lang="ru-RU" altLang="ru-RU" sz="2000" dirty="0"/>
          </a:p>
        </p:txBody>
      </p:sp>
      <p:sp>
        <p:nvSpPr>
          <p:cNvPr id="22531" name="TextBox 2"/>
          <p:cNvSpPr txBox="1">
            <a:spLocks noChangeArrowheads="1"/>
          </p:cNvSpPr>
          <p:nvPr/>
        </p:nvSpPr>
        <p:spPr bwMode="auto">
          <a:xfrm>
            <a:off x="309025" y="6048942"/>
            <a:ext cx="7675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dirty="0">
                <a:solidFill>
                  <a:srgbClr val="0000FF"/>
                </a:solidFill>
              </a:rPr>
              <a:t>Источник:  </a:t>
            </a:r>
            <a:r>
              <a:rPr lang="en-US" altLang="ru-RU" dirty="0">
                <a:solidFill>
                  <a:srgbClr val="0000FF"/>
                </a:solidFill>
              </a:rPr>
              <a:t>http://</a:t>
            </a:r>
            <a:r>
              <a:rPr lang="en-US" altLang="ru-RU" dirty="0" smtClean="0">
                <a:solidFill>
                  <a:srgbClr val="0000FF"/>
                </a:solidFill>
              </a:rPr>
              <a:t>www.rosmintrud.ru/employment/employment/4</a:t>
            </a:r>
            <a:r>
              <a:rPr lang="ru-RU" altLang="ru-RU" dirty="0" smtClean="0">
                <a:solidFill>
                  <a:srgbClr val="0000FF"/>
                </a:solidFill>
              </a:rPr>
              <a:t>99</a:t>
            </a:r>
            <a:r>
              <a:rPr lang="en-US" altLang="ru-RU" dirty="0" smtClean="0">
                <a:solidFill>
                  <a:srgbClr val="0000FF"/>
                </a:solidFill>
              </a:rPr>
              <a:t>/</a:t>
            </a:r>
            <a:endParaRPr lang="ru-RU" altLang="ru-RU" dirty="0">
              <a:solidFill>
                <a:srgbClr val="0000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
          <p:cNvSpPr txBox="1">
            <a:spLocks noChangeArrowheads="1"/>
          </p:cNvSpPr>
          <p:nvPr/>
        </p:nvSpPr>
        <p:spPr bwMode="auto">
          <a:xfrm>
            <a:off x="468313" y="1889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Основные виды безработицы</a:t>
            </a:r>
          </a:p>
        </p:txBody>
      </p:sp>
      <p:sp>
        <p:nvSpPr>
          <p:cNvPr id="23555" name="Text Box 2"/>
          <p:cNvSpPr txBox="1">
            <a:spLocks noChangeArrowheads="1"/>
          </p:cNvSpPr>
          <p:nvPr/>
        </p:nvSpPr>
        <p:spPr bwMode="auto">
          <a:xfrm>
            <a:off x="334963" y="908050"/>
            <a:ext cx="8496300"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600"/>
              </a:spcBef>
              <a:buFont typeface="Arial" charset="0"/>
              <a:buChar char="•"/>
            </a:pPr>
            <a:r>
              <a:rPr lang="ru-RU" altLang="ru-RU" sz="2400" i="1">
                <a:solidFill>
                  <a:srgbClr val="2D2DB9"/>
                </a:solidFill>
              </a:rPr>
              <a:t>Фрикционная</a:t>
            </a:r>
            <a:r>
              <a:rPr lang="ru-RU" altLang="ru-RU" sz="2400" i="1">
                <a:solidFill>
                  <a:srgbClr val="000000"/>
                </a:solidFill>
              </a:rPr>
              <a:t> - </a:t>
            </a:r>
            <a:r>
              <a:rPr lang="ru-RU" altLang="ru-RU" sz="2400">
                <a:solidFill>
                  <a:srgbClr val="000000"/>
                </a:solidFill>
              </a:rPr>
              <a:t>добровольное оставление одного рабочего места ради поисков другого. Обычно это временная потеря работы вследствие изменения места жительства лицами, имеющими рабочее место, или невозможность трудоустройства тех, кто ищет работу впервые.</a:t>
            </a:r>
          </a:p>
          <a:p>
            <a:pPr eaLnBrk="1" hangingPunct="1">
              <a:spcBef>
                <a:spcPts val="600"/>
              </a:spcBef>
              <a:buFont typeface="Arial" charset="0"/>
              <a:buChar char="•"/>
            </a:pPr>
            <a:r>
              <a:rPr lang="ru-RU" altLang="ru-RU" sz="2400" i="1">
                <a:solidFill>
                  <a:srgbClr val="2D2DB9"/>
                </a:solidFill>
              </a:rPr>
              <a:t>Структурная</a:t>
            </a:r>
            <a:r>
              <a:rPr lang="ru-RU" altLang="ru-RU" sz="2400" i="1">
                <a:solidFill>
                  <a:srgbClr val="000000"/>
                </a:solidFill>
              </a:rPr>
              <a:t> </a:t>
            </a:r>
            <a:r>
              <a:rPr lang="ru-RU" altLang="ru-RU" sz="2400">
                <a:solidFill>
                  <a:srgbClr val="000000"/>
                </a:solidFill>
              </a:rPr>
              <a:t>- временная потеря работы частью трудоспособного населения, но вследствие изменений в структуре производства (связанных с переменами в технологии). Эти изменения делают необходимым переобучение кадров для получения ими новых профессий. Отмирание старых производств при структурных сдвигах в экономике вызывает увольнение части рабочей силы.</a:t>
            </a:r>
            <a:br>
              <a:rPr lang="ru-RU" altLang="ru-RU" sz="2400">
                <a:solidFill>
                  <a:srgbClr val="000000"/>
                </a:solidFill>
              </a:rPr>
            </a:br>
            <a:endParaRPr lang="ru-RU" altLang="ru-RU" sz="24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468313"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Основные виды безработицы</a:t>
            </a:r>
          </a:p>
        </p:txBody>
      </p:sp>
      <p:sp>
        <p:nvSpPr>
          <p:cNvPr id="24579" name="Text Box 2"/>
          <p:cNvSpPr txBox="1">
            <a:spLocks noChangeArrowheads="1"/>
          </p:cNvSpPr>
          <p:nvPr/>
        </p:nvSpPr>
        <p:spPr bwMode="auto">
          <a:xfrm>
            <a:off x="120650" y="571500"/>
            <a:ext cx="9144000" cy="566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700"/>
              </a:spcBef>
              <a:buFont typeface="Arial" charset="0"/>
              <a:buChar char="•"/>
            </a:pPr>
            <a:r>
              <a:rPr lang="ru-RU" altLang="ru-RU" sz="1400">
                <a:solidFill>
                  <a:srgbClr val="000000"/>
                </a:solidFill>
              </a:rPr>
              <a:t/>
            </a:r>
            <a:br>
              <a:rPr lang="ru-RU" altLang="ru-RU" sz="1400">
                <a:solidFill>
                  <a:srgbClr val="000000"/>
                </a:solidFill>
              </a:rPr>
            </a:br>
            <a:r>
              <a:rPr lang="ru-RU" altLang="ru-RU" sz="2800" i="1">
                <a:solidFill>
                  <a:srgbClr val="2D2DB9"/>
                </a:solidFill>
              </a:rPr>
              <a:t>Циклическая</a:t>
            </a:r>
            <a:r>
              <a:rPr lang="ru-RU" altLang="ru-RU" sz="2800" i="1">
                <a:solidFill>
                  <a:srgbClr val="000000"/>
                </a:solidFill>
              </a:rPr>
              <a:t> - </a:t>
            </a:r>
            <a:r>
              <a:rPr lang="ru-RU" altLang="ru-RU" sz="2800">
                <a:solidFill>
                  <a:srgbClr val="000000"/>
                </a:solidFill>
              </a:rPr>
              <a:t> (ряд экономистов называет ее </a:t>
            </a:r>
            <a:r>
              <a:rPr lang="ru-RU" altLang="ru-RU" sz="2800" i="1">
                <a:solidFill>
                  <a:srgbClr val="000000"/>
                </a:solidFill>
              </a:rPr>
              <a:t>конъюнктурной</a:t>
            </a:r>
            <a:r>
              <a:rPr lang="ru-RU" altLang="ru-RU" sz="2800">
                <a:solidFill>
                  <a:srgbClr val="000000"/>
                </a:solidFill>
              </a:rPr>
              <a:t>) порождена циклическим характером развития рыночной экономики, то есть чередованием периодов подъема и спада производства. Общий экономический спад порождает потерю работы и невозможность найти ее по любой специальности.</a:t>
            </a:r>
            <a:br>
              <a:rPr lang="ru-RU" altLang="ru-RU" sz="2800">
                <a:solidFill>
                  <a:srgbClr val="000000"/>
                </a:solidFill>
              </a:rPr>
            </a:br>
            <a:r>
              <a:rPr lang="ru-RU" altLang="ru-RU" sz="2800">
                <a:solidFill>
                  <a:srgbClr val="2D2DB9"/>
                </a:solidFill>
              </a:rPr>
              <a:t>С</a:t>
            </a:r>
            <a:r>
              <a:rPr lang="ru-RU" altLang="ru-RU" sz="2800" i="1">
                <a:solidFill>
                  <a:srgbClr val="2D2DB9"/>
                </a:solidFill>
              </a:rPr>
              <a:t>езонная</a:t>
            </a:r>
            <a:r>
              <a:rPr lang="ru-RU" altLang="ru-RU" sz="2800" i="1">
                <a:solidFill>
                  <a:srgbClr val="000000"/>
                </a:solidFill>
              </a:rPr>
              <a:t> - </a:t>
            </a:r>
            <a:r>
              <a:rPr lang="ru-RU" altLang="ru-RU" sz="2800">
                <a:solidFill>
                  <a:srgbClr val="000000"/>
                </a:solidFill>
              </a:rPr>
              <a:t> вызываемая колебаниями спроса на рабочую силу в разные периоды времени.</a:t>
            </a:r>
            <a:br>
              <a:rPr lang="ru-RU" altLang="ru-RU" sz="2800">
                <a:solidFill>
                  <a:srgbClr val="000000"/>
                </a:solidFill>
              </a:rPr>
            </a:br>
            <a:r>
              <a:rPr lang="ru-RU" altLang="ru-RU" sz="2800">
                <a:solidFill>
                  <a:srgbClr val="2D2DB9"/>
                </a:solidFill>
              </a:rPr>
              <a:t>С</a:t>
            </a:r>
            <a:r>
              <a:rPr lang="ru-RU" altLang="ru-RU" sz="2800" i="1">
                <a:solidFill>
                  <a:srgbClr val="2D2DB9"/>
                </a:solidFill>
              </a:rPr>
              <a:t>крытая</a:t>
            </a:r>
            <a:r>
              <a:rPr lang="ru-RU" altLang="ru-RU" sz="2800" i="1">
                <a:solidFill>
                  <a:srgbClr val="000000"/>
                </a:solidFill>
              </a:rPr>
              <a:t> - </a:t>
            </a:r>
            <a:r>
              <a:rPr lang="ru-RU" altLang="ru-RU" sz="2800">
                <a:solidFill>
                  <a:srgbClr val="000000"/>
                </a:solidFill>
              </a:rPr>
              <a:t> в результате спада производства рабочая сила используется не полностью, но и не увольняется. </a:t>
            </a:r>
          </a:p>
          <a:p>
            <a:pPr eaLnBrk="1" hangingPunct="1">
              <a:spcBef>
                <a:spcPts val="700"/>
              </a:spcBef>
              <a:buFont typeface="Arial" charset="0"/>
              <a:buNone/>
            </a:pPr>
            <a:endParaRPr lang="ru-RU" altLang="ru-RU" sz="28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250825" y="548680"/>
            <a:ext cx="8785225"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buClr>
                <a:srgbClr val="0F2BEC"/>
              </a:buClr>
              <a:buFont typeface="Arial" charset="0"/>
              <a:buChar char="•"/>
            </a:pPr>
            <a:r>
              <a:rPr lang="ru-RU" altLang="ru-RU" sz="2400" dirty="0">
                <a:solidFill>
                  <a:srgbClr val="000000"/>
                </a:solidFill>
              </a:rPr>
              <a:t>Вместе взятые </a:t>
            </a:r>
            <a:r>
              <a:rPr lang="ru-RU" altLang="ru-RU" sz="2400" b="1" dirty="0">
                <a:solidFill>
                  <a:srgbClr val="000000"/>
                </a:solidFill>
              </a:rPr>
              <a:t>фрикционная</a:t>
            </a:r>
            <a:r>
              <a:rPr lang="ru-RU" altLang="ru-RU" sz="2400" dirty="0">
                <a:solidFill>
                  <a:srgbClr val="000000"/>
                </a:solidFill>
              </a:rPr>
              <a:t> </a:t>
            </a:r>
            <a:r>
              <a:rPr lang="ru-RU" altLang="ru-RU" sz="2400" b="1" dirty="0">
                <a:solidFill>
                  <a:srgbClr val="000000"/>
                </a:solidFill>
              </a:rPr>
              <a:t>и структурная</a:t>
            </a:r>
            <a:r>
              <a:rPr lang="ru-RU" altLang="ru-RU" sz="2400" dirty="0">
                <a:solidFill>
                  <a:srgbClr val="000000"/>
                </a:solidFill>
              </a:rPr>
              <a:t> безработица представляют </a:t>
            </a:r>
            <a:r>
              <a:rPr lang="ru-RU" altLang="ru-RU" sz="2400" b="1" i="1" dirty="0">
                <a:solidFill>
                  <a:schemeClr val="accent2"/>
                </a:solidFill>
              </a:rPr>
              <a:t>естественный уровень безработицы</a:t>
            </a:r>
            <a:r>
              <a:rPr lang="ru-RU" altLang="ru-RU" sz="2400" dirty="0">
                <a:solidFill>
                  <a:srgbClr val="000000"/>
                </a:solidFill>
              </a:rPr>
              <a:t>, или </a:t>
            </a:r>
            <a:r>
              <a:rPr lang="ru-RU" altLang="ru-RU" sz="2400" b="1" i="1" dirty="0">
                <a:solidFill>
                  <a:schemeClr val="accent2"/>
                </a:solidFill>
              </a:rPr>
              <a:t>равновесный уровень безработицы</a:t>
            </a:r>
            <a:r>
              <a:rPr lang="ru-RU" altLang="ru-RU" sz="2400" dirty="0">
                <a:solidFill>
                  <a:srgbClr val="000000"/>
                </a:solidFill>
              </a:rPr>
              <a:t> (</a:t>
            </a:r>
            <a:r>
              <a:rPr lang="en-US" altLang="ru-RU" sz="2400" b="1" i="1" dirty="0">
                <a:solidFill>
                  <a:srgbClr val="000000"/>
                </a:solidFill>
              </a:rPr>
              <a:t>u*)</a:t>
            </a:r>
            <a:r>
              <a:rPr lang="ru-RU" altLang="ru-RU" sz="2400" b="1" i="1" dirty="0">
                <a:solidFill>
                  <a:srgbClr val="000000"/>
                </a:solidFill>
              </a:rPr>
              <a:t>, или </a:t>
            </a:r>
            <a:r>
              <a:rPr lang="ru-RU" altLang="ru-RU" sz="2400" b="1" i="1" dirty="0">
                <a:solidFill>
                  <a:schemeClr val="accent2"/>
                </a:solidFill>
              </a:rPr>
              <a:t>полную занятость</a:t>
            </a:r>
            <a:r>
              <a:rPr lang="ru-RU" altLang="ru-RU" sz="2400" b="1" i="1" dirty="0">
                <a:solidFill>
                  <a:srgbClr val="000000"/>
                </a:solidFill>
              </a:rPr>
              <a:t>.</a:t>
            </a:r>
          </a:p>
          <a:p>
            <a:pPr eaLnBrk="1" hangingPunct="1">
              <a:buFont typeface="Arial" charset="0"/>
              <a:buChar char="•"/>
            </a:pPr>
            <a:r>
              <a:rPr lang="ru-RU" altLang="ru-RU" sz="2400" b="1" i="1" dirty="0">
                <a:solidFill>
                  <a:schemeClr val="accent2"/>
                </a:solidFill>
              </a:rPr>
              <a:t>Полная занятость</a:t>
            </a:r>
            <a:r>
              <a:rPr lang="ru-RU" altLang="ru-RU" sz="2400" b="1" dirty="0">
                <a:solidFill>
                  <a:srgbClr val="0F2BEC"/>
                </a:solidFill>
              </a:rPr>
              <a:t> </a:t>
            </a:r>
            <a:r>
              <a:rPr lang="ru-RU" altLang="ru-RU" sz="2400" dirty="0">
                <a:solidFill>
                  <a:srgbClr val="000000"/>
                </a:solidFill>
              </a:rPr>
              <a:t>достигается тогда, когда циклическая безработица равна нулю.</a:t>
            </a:r>
          </a:p>
          <a:p>
            <a:pPr eaLnBrk="1" hangingPunct="1">
              <a:buFont typeface="Arial" charset="0"/>
              <a:buChar char="•"/>
            </a:pPr>
            <a:r>
              <a:rPr lang="ru-RU" altLang="ru-RU" sz="2400" i="1" dirty="0">
                <a:solidFill>
                  <a:srgbClr val="000000"/>
                </a:solidFill>
              </a:rPr>
              <a:t>Таким образом, полная занятость - </a:t>
            </a:r>
            <a:r>
              <a:rPr lang="ru-RU" altLang="ru-RU" sz="2400" dirty="0">
                <a:solidFill>
                  <a:srgbClr val="000000"/>
                </a:solidFill>
              </a:rPr>
              <a:t>занятость, составляющая менее 100% рабочей силы и не нулевое количество безработных. </a:t>
            </a:r>
          </a:p>
          <a:p>
            <a:pPr eaLnBrk="1" hangingPunct="1">
              <a:buFont typeface="Arial" charset="0"/>
              <a:buChar char="•"/>
            </a:pPr>
            <a:r>
              <a:rPr lang="ru-RU" altLang="ru-RU" sz="2400" dirty="0">
                <a:solidFill>
                  <a:srgbClr val="000000"/>
                </a:solidFill>
              </a:rPr>
              <a:t>Наличие этих двух видов безработицы при полной занятости - неизбежный спутник экономики, в которой есть свободный выбор места, времени и условий работы. </a:t>
            </a:r>
            <a:br>
              <a:rPr lang="ru-RU" altLang="ru-RU" sz="2400" dirty="0">
                <a:solidFill>
                  <a:srgbClr val="000000"/>
                </a:solidFill>
              </a:rPr>
            </a:br>
            <a:endParaRPr lang="ru-RU" altLang="ru-RU" sz="2400" dirty="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3"/>
          <p:cNvSpPr txBox="1">
            <a:spLocks noChangeArrowheads="1"/>
          </p:cNvSpPr>
          <p:nvPr/>
        </p:nvSpPr>
        <p:spPr bwMode="auto">
          <a:xfrm>
            <a:off x="669925" y="333375"/>
            <a:ext cx="7993063"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marL="342900" indent="-3429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lnSpc>
                <a:spcPct val="120000"/>
              </a:lnSpc>
              <a:buFont typeface="Arial" charset="0"/>
              <a:buChar char="•"/>
            </a:pPr>
            <a:r>
              <a:rPr lang="ru-RU" altLang="ru-RU" sz="2400" b="1" i="1">
                <a:solidFill>
                  <a:schemeClr val="accent2"/>
                </a:solidFill>
              </a:rPr>
              <a:t>Потенциальный ВВП </a:t>
            </a:r>
            <a:r>
              <a:rPr lang="ru-RU" altLang="ru-RU" sz="2400">
                <a:solidFill>
                  <a:srgbClr val="000000"/>
                </a:solidFill>
              </a:rPr>
              <a:t>– ВВП, произведенный в условиях естественного уровня безработицы (полной занятости). </a:t>
            </a:r>
          </a:p>
          <a:p>
            <a:pPr eaLnBrk="1" hangingPunct="1">
              <a:lnSpc>
                <a:spcPct val="120000"/>
              </a:lnSpc>
              <a:buFont typeface="Arial" charset="0"/>
              <a:buChar char="•"/>
            </a:pPr>
            <a:r>
              <a:rPr lang="ru-RU" altLang="ru-RU" sz="2400">
                <a:solidFill>
                  <a:srgbClr val="000000"/>
                </a:solidFill>
              </a:rPr>
              <a:t>Если фактическая безработица ниже естественного уровня занятости, это означает </a:t>
            </a:r>
            <a:r>
              <a:rPr lang="ru-RU" altLang="ru-RU" sz="2400" b="1" i="1">
                <a:solidFill>
                  <a:schemeClr val="accent2"/>
                </a:solidFill>
              </a:rPr>
              <a:t>сверхполную занятость</a:t>
            </a:r>
            <a:r>
              <a:rPr lang="ru-RU" altLang="ru-RU" sz="2400">
                <a:solidFill>
                  <a:srgbClr val="000000"/>
                </a:solidFill>
              </a:rPr>
              <a:t>.</a:t>
            </a:r>
          </a:p>
          <a:p>
            <a:pPr eaLnBrk="1" hangingPunct="1">
              <a:lnSpc>
                <a:spcPct val="120000"/>
              </a:lnSpc>
              <a:buFont typeface="Arial" charset="0"/>
              <a:buChar char="•"/>
            </a:pPr>
            <a:r>
              <a:rPr lang="ru-RU" altLang="ru-RU" sz="2400">
                <a:solidFill>
                  <a:srgbClr val="000000"/>
                </a:solidFill>
              </a:rPr>
              <a:t>При циклической безработице производственные мощности используются не полностью и величина ВВП меньше той, которая могла бы быть в условиях полной занятости.</a:t>
            </a:r>
          </a:p>
          <a:p>
            <a:pPr eaLnBrk="1" hangingPunct="1">
              <a:lnSpc>
                <a:spcPct val="120000"/>
              </a:lnSpc>
              <a:buFont typeface="Arial" charset="0"/>
              <a:buChar char="•"/>
            </a:pPr>
            <a:r>
              <a:rPr lang="ru-RU" altLang="ru-RU" sz="2400" b="1" i="1">
                <a:solidFill>
                  <a:schemeClr val="accent2"/>
                </a:solidFill>
              </a:rPr>
              <a:t>Разрыв ВВП </a:t>
            </a:r>
            <a:r>
              <a:rPr lang="ru-RU" altLang="ru-RU" sz="2400" i="1">
                <a:solidFill>
                  <a:srgbClr val="000000"/>
                </a:solidFill>
              </a:rPr>
              <a:t>- р</a:t>
            </a:r>
            <a:r>
              <a:rPr lang="ru-RU" altLang="ru-RU" sz="2400">
                <a:solidFill>
                  <a:srgbClr val="000000"/>
                </a:solidFill>
              </a:rPr>
              <a:t>азница между потенциальным  ВВП и фактически достигнутым при циклической безработице.</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250825" y="908720"/>
            <a:ext cx="8785225" cy="369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2400" dirty="0">
                <a:solidFill>
                  <a:schemeClr val="tx1"/>
                </a:solidFill>
              </a:rPr>
              <a:t>Естественный уровень безработицы </a:t>
            </a:r>
            <a:r>
              <a:rPr lang="ru-RU" altLang="ru-RU" sz="2400" i="1" dirty="0">
                <a:solidFill>
                  <a:srgbClr val="000000"/>
                </a:solidFill>
              </a:rPr>
              <a:t>называют  также - </a:t>
            </a:r>
            <a:r>
              <a:rPr lang="ru-RU" altLang="ru-RU" sz="2400" b="1" i="1" dirty="0">
                <a:solidFill>
                  <a:schemeClr val="accent2"/>
                </a:solidFill>
              </a:rPr>
              <a:t>не ускоряющий инфляцию уровень  безработицы</a:t>
            </a:r>
            <a:r>
              <a:rPr lang="ru-RU" altLang="ru-RU" sz="2400" dirty="0">
                <a:solidFill>
                  <a:srgbClr val="000000"/>
                </a:solidFill>
              </a:rPr>
              <a:t>. </a:t>
            </a:r>
          </a:p>
          <a:p>
            <a:pPr eaLnBrk="1" hangingPunct="1">
              <a:buFont typeface="Arial" charset="0"/>
              <a:buChar char="•"/>
            </a:pPr>
            <a:r>
              <a:rPr lang="ru-RU" altLang="ru-RU" sz="2400" dirty="0">
                <a:solidFill>
                  <a:srgbClr val="000000"/>
                </a:solidFill>
              </a:rPr>
              <a:t>Если правительство будет стремиться снизить безработицу при уровне потенциального ВВП (полной занятости ресурсов), то неизбежно столкнется с ускорением инфляции. </a:t>
            </a:r>
          </a:p>
          <a:p>
            <a:pPr eaLnBrk="1" hangingPunct="1">
              <a:buFont typeface="Arial" charset="0"/>
              <a:buChar char="•"/>
            </a:pPr>
            <a:r>
              <a:rPr lang="ru-RU" altLang="ru-RU" sz="2400" dirty="0">
                <a:solidFill>
                  <a:srgbClr val="000000"/>
                </a:solidFill>
              </a:rPr>
              <a:t>В США уровень естественной безработицы составляет  4-6%, в Западной Европе – выше, в России - ?</a:t>
            </a:r>
            <a:r>
              <a:rPr lang="ru-RU" altLang="ru-RU" sz="2400" b="1" dirty="0">
                <a:solidFill>
                  <a:srgbClr val="000000"/>
                </a:solidFill>
              </a:rPr>
              <a:t/>
            </a:r>
            <a:br>
              <a:rPr lang="ru-RU" altLang="ru-RU" sz="2400" b="1" dirty="0">
                <a:solidFill>
                  <a:srgbClr val="000000"/>
                </a:solidFill>
              </a:rPr>
            </a:br>
            <a:endParaRPr lang="ru-RU" altLang="ru-RU" sz="2400" b="1" dirty="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
          <p:cNvSpPr txBox="1">
            <a:spLocks noChangeArrowheads="1"/>
          </p:cNvSpPr>
          <p:nvPr/>
        </p:nvSpPr>
        <p:spPr bwMode="auto">
          <a:xfrm>
            <a:off x="468313" y="0"/>
            <a:ext cx="82296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dirty="0">
                <a:solidFill>
                  <a:srgbClr val="0F2BEC"/>
                </a:solidFill>
              </a:rPr>
              <a:t>Закон </a:t>
            </a:r>
            <a:r>
              <a:rPr lang="ru-RU" altLang="ru-RU" sz="3600" dirty="0" err="1">
                <a:solidFill>
                  <a:srgbClr val="0F2BEC"/>
                </a:solidFill>
              </a:rPr>
              <a:t>Оукена</a:t>
            </a:r>
            <a:r>
              <a:rPr lang="ru-RU" altLang="ru-RU" sz="3600" dirty="0">
                <a:solidFill>
                  <a:srgbClr val="0F2BEC"/>
                </a:solidFill>
              </a:rPr>
              <a:t> (60-е годы 20в.) </a:t>
            </a:r>
          </a:p>
        </p:txBody>
      </p:sp>
      <p:sp>
        <p:nvSpPr>
          <p:cNvPr id="28675" name="Text Box 2"/>
          <p:cNvSpPr txBox="1">
            <a:spLocks noChangeArrowheads="1"/>
          </p:cNvSpPr>
          <p:nvPr/>
        </p:nvSpPr>
        <p:spPr bwMode="auto">
          <a:xfrm>
            <a:off x="251520" y="1063625"/>
            <a:ext cx="9144000" cy="474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lnSpc>
                <a:spcPct val="90000"/>
              </a:lnSpc>
              <a:buFont typeface="Arial" charset="0"/>
              <a:buChar char="•"/>
            </a:pPr>
            <a:r>
              <a:rPr lang="ru-RU" altLang="ru-RU" sz="2400" dirty="0">
                <a:solidFill>
                  <a:srgbClr val="000000"/>
                </a:solidFill>
              </a:rPr>
              <a:t>Если фактический уровень безработицы превышает ее естественный уровень на 1%, то отставание объема ВВП составит примерно 2,5%</a:t>
            </a:r>
            <a:r>
              <a:rPr lang="en-US" altLang="ru-RU" sz="2400" dirty="0">
                <a:solidFill>
                  <a:srgbClr val="000000"/>
                </a:solidFill>
              </a:rPr>
              <a:t> (</a:t>
            </a:r>
            <a:r>
              <a:rPr lang="ru-RU" altLang="ru-RU" sz="2400" dirty="0">
                <a:solidFill>
                  <a:srgbClr val="000000"/>
                </a:solidFill>
              </a:rPr>
              <a:t>выведен для США эмпирически).</a:t>
            </a:r>
          </a:p>
          <a:p>
            <a:pPr algn="ctr" eaLnBrk="1" hangingPunct="1">
              <a:spcBef>
                <a:spcPts val="1200"/>
              </a:spcBef>
            </a:pPr>
            <a:r>
              <a:rPr lang="en-US" altLang="ru-RU" sz="3200" b="1" dirty="0">
                <a:solidFill>
                  <a:schemeClr val="accent2"/>
                </a:solidFill>
              </a:rPr>
              <a:t>(Y – Y*) / Y* = – </a:t>
            </a:r>
            <a:r>
              <a:rPr lang="el-GR" altLang="ru-RU" sz="3200" b="1" dirty="0">
                <a:solidFill>
                  <a:schemeClr val="accent2"/>
                </a:solidFill>
              </a:rPr>
              <a:t>β</a:t>
            </a:r>
            <a:r>
              <a:rPr lang="en-US" altLang="ru-RU" sz="3200" b="1" dirty="0">
                <a:solidFill>
                  <a:schemeClr val="accent2"/>
                </a:solidFill>
              </a:rPr>
              <a:t> (u – u*)</a:t>
            </a:r>
            <a:r>
              <a:rPr lang="en-US" altLang="ru-RU" sz="3200" b="1" dirty="0">
                <a:solidFill>
                  <a:srgbClr val="22228B"/>
                </a:solidFill>
              </a:rPr>
              <a:t>,</a:t>
            </a:r>
            <a:r>
              <a:rPr lang="en-US" altLang="ru-RU" sz="2400" dirty="0">
                <a:solidFill>
                  <a:srgbClr val="000000"/>
                </a:solidFill>
              </a:rPr>
              <a:t> </a:t>
            </a:r>
            <a:r>
              <a:rPr lang="ru-RU" altLang="ru-RU" sz="2400" dirty="0">
                <a:solidFill>
                  <a:srgbClr val="000000"/>
                </a:solidFill>
              </a:rPr>
              <a:t>где</a:t>
            </a:r>
          </a:p>
          <a:p>
            <a:pPr eaLnBrk="1" hangingPunct="1"/>
            <a:r>
              <a:rPr lang="ru-RU" altLang="ru-RU" sz="2400" dirty="0">
                <a:solidFill>
                  <a:srgbClr val="000000"/>
                </a:solidFill>
              </a:rPr>
              <a:t>    Y </a:t>
            </a:r>
            <a:r>
              <a:rPr lang="en-US" altLang="ru-RU" sz="2400" dirty="0">
                <a:solidFill>
                  <a:srgbClr val="000000"/>
                </a:solidFill>
              </a:rPr>
              <a:t>–</a:t>
            </a:r>
            <a:r>
              <a:rPr lang="ru-RU" altLang="ru-RU" sz="2400" dirty="0">
                <a:solidFill>
                  <a:srgbClr val="000000"/>
                </a:solidFill>
              </a:rPr>
              <a:t> фактический ВВП,</a:t>
            </a:r>
          </a:p>
          <a:p>
            <a:pPr eaLnBrk="1" hangingPunct="1"/>
            <a:r>
              <a:rPr lang="ru-RU" altLang="ru-RU" sz="2400" dirty="0">
                <a:solidFill>
                  <a:srgbClr val="000000"/>
                </a:solidFill>
              </a:rPr>
              <a:t>    Y* </a:t>
            </a:r>
            <a:r>
              <a:rPr lang="en-US" altLang="ru-RU" sz="2400" dirty="0">
                <a:solidFill>
                  <a:srgbClr val="000000"/>
                </a:solidFill>
              </a:rPr>
              <a:t>–</a:t>
            </a:r>
            <a:r>
              <a:rPr lang="ru-RU" altLang="ru-RU" sz="2400" dirty="0">
                <a:solidFill>
                  <a:srgbClr val="000000"/>
                </a:solidFill>
              </a:rPr>
              <a:t> потенциальный ВВП,</a:t>
            </a:r>
            <a:endParaRPr lang="en-US" altLang="ru-RU" sz="2400" dirty="0">
              <a:solidFill>
                <a:srgbClr val="000000"/>
              </a:solidFill>
            </a:endParaRPr>
          </a:p>
          <a:p>
            <a:pPr eaLnBrk="1" hangingPunct="1"/>
            <a:r>
              <a:rPr lang="ru-RU" altLang="ru-RU" sz="2400" dirty="0">
                <a:solidFill>
                  <a:srgbClr val="000000"/>
                </a:solidFill>
              </a:rPr>
              <a:t>     </a:t>
            </a:r>
            <a:r>
              <a:rPr lang="en-US" altLang="ru-RU" sz="2400" dirty="0">
                <a:solidFill>
                  <a:srgbClr val="000000"/>
                </a:solidFill>
              </a:rPr>
              <a:t>(Y – Y*) / Y* – </a:t>
            </a:r>
            <a:r>
              <a:rPr lang="ru-RU" altLang="ru-RU" sz="2400" dirty="0">
                <a:solidFill>
                  <a:srgbClr val="000000"/>
                </a:solidFill>
              </a:rPr>
              <a:t>разрыв ВВП, в %,</a:t>
            </a:r>
          </a:p>
          <a:p>
            <a:pPr eaLnBrk="1" hangingPunct="1"/>
            <a:r>
              <a:rPr lang="ru-RU" altLang="ru-RU" sz="2400" dirty="0">
                <a:solidFill>
                  <a:srgbClr val="000000"/>
                </a:solidFill>
              </a:rPr>
              <a:t>     </a:t>
            </a:r>
            <a:r>
              <a:rPr lang="en-US" altLang="ru-RU" sz="2400" dirty="0">
                <a:solidFill>
                  <a:srgbClr val="000000"/>
                </a:solidFill>
              </a:rPr>
              <a:t>u – </a:t>
            </a:r>
            <a:r>
              <a:rPr lang="ru-RU" altLang="ru-RU" sz="2400" dirty="0">
                <a:solidFill>
                  <a:srgbClr val="000000"/>
                </a:solidFill>
              </a:rPr>
              <a:t>фактический уровень безработицы,</a:t>
            </a:r>
            <a:endParaRPr lang="en-US" altLang="ru-RU" sz="2400" dirty="0">
              <a:solidFill>
                <a:srgbClr val="000000"/>
              </a:solidFill>
            </a:endParaRPr>
          </a:p>
          <a:p>
            <a:pPr eaLnBrk="1" hangingPunct="1"/>
            <a:r>
              <a:rPr lang="ru-RU" altLang="ru-RU" sz="2400" dirty="0">
                <a:solidFill>
                  <a:srgbClr val="000000"/>
                </a:solidFill>
              </a:rPr>
              <a:t>     </a:t>
            </a:r>
            <a:r>
              <a:rPr lang="en-US" altLang="ru-RU" sz="2400" dirty="0">
                <a:solidFill>
                  <a:srgbClr val="000000"/>
                </a:solidFill>
              </a:rPr>
              <a:t>u* – </a:t>
            </a:r>
            <a:r>
              <a:rPr lang="ru-RU" altLang="ru-RU" sz="2400" dirty="0">
                <a:solidFill>
                  <a:srgbClr val="000000"/>
                </a:solidFill>
              </a:rPr>
              <a:t>естественный уровень безработицы,</a:t>
            </a:r>
          </a:p>
          <a:p>
            <a:pPr eaLnBrk="1" hangingPunct="1"/>
            <a:r>
              <a:rPr lang="ru-RU" altLang="ru-RU" sz="2400" dirty="0">
                <a:solidFill>
                  <a:srgbClr val="000000"/>
                </a:solidFill>
              </a:rPr>
              <a:t>     (</a:t>
            </a:r>
            <a:r>
              <a:rPr lang="en-US" altLang="ru-RU" sz="2400" dirty="0">
                <a:solidFill>
                  <a:srgbClr val="000000"/>
                </a:solidFill>
              </a:rPr>
              <a:t>u – u*) – </a:t>
            </a:r>
            <a:r>
              <a:rPr lang="ru-RU" altLang="ru-RU" sz="2400" dirty="0">
                <a:solidFill>
                  <a:srgbClr val="000000"/>
                </a:solidFill>
              </a:rPr>
              <a:t>разрыв безработицы,</a:t>
            </a:r>
          </a:p>
          <a:p>
            <a:pPr eaLnBrk="1" hangingPunct="1"/>
            <a:r>
              <a:rPr lang="ru-RU" altLang="ru-RU" sz="2400" dirty="0">
                <a:solidFill>
                  <a:srgbClr val="000000"/>
                </a:solidFill>
              </a:rPr>
              <a:t>     </a:t>
            </a:r>
            <a:r>
              <a:rPr lang="el-GR" altLang="ru-RU" sz="2400" dirty="0">
                <a:solidFill>
                  <a:srgbClr val="000000"/>
                </a:solidFill>
              </a:rPr>
              <a:t>β</a:t>
            </a:r>
            <a:r>
              <a:rPr lang="ru-RU" altLang="ru-RU" sz="2400" dirty="0">
                <a:solidFill>
                  <a:srgbClr val="000000"/>
                </a:solidFill>
              </a:rPr>
              <a:t> </a:t>
            </a:r>
            <a:r>
              <a:rPr lang="en-US" altLang="ru-RU" sz="2400" dirty="0">
                <a:solidFill>
                  <a:srgbClr val="000000"/>
                </a:solidFill>
              </a:rPr>
              <a:t>=</a:t>
            </a:r>
            <a:r>
              <a:rPr lang="ru-RU" altLang="ru-RU" sz="2400" dirty="0">
                <a:solidFill>
                  <a:srgbClr val="000000"/>
                </a:solidFill>
              </a:rPr>
              <a:t>2,5%</a:t>
            </a:r>
            <a:r>
              <a:rPr lang="en-US" altLang="ru-RU" sz="2400" dirty="0">
                <a:solidFill>
                  <a:srgbClr val="000000"/>
                </a:solidFill>
              </a:rPr>
              <a:t>  </a:t>
            </a:r>
            <a:r>
              <a:rPr lang="ru-RU" altLang="ru-RU" sz="2400" dirty="0">
                <a:solidFill>
                  <a:srgbClr val="000000"/>
                </a:solidFill>
              </a:rPr>
              <a:t>- коэффициент </a:t>
            </a:r>
            <a:r>
              <a:rPr lang="ru-RU" altLang="ru-RU" sz="2400" dirty="0" err="1">
                <a:solidFill>
                  <a:srgbClr val="000000"/>
                </a:solidFill>
              </a:rPr>
              <a:t>Оукена</a:t>
            </a:r>
            <a:r>
              <a:rPr lang="ru-RU" altLang="ru-RU" sz="2400" dirty="0">
                <a:solidFill>
                  <a:srgbClr val="000000"/>
                </a:solidFill>
              </a:rPr>
              <a:t> для США.</a:t>
            </a:r>
          </a:p>
          <a:p>
            <a:pPr eaLnBrk="1" hangingPunct="1">
              <a:lnSpc>
                <a:spcPct val="90000"/>
              </a:lnSpc>
              <a:buFont typeface="Arial" charset="0"/>
              <a:buChar char="•"/>
            </a:pPr>
            <a:endParaRPr lang="ru-RU" altLang="ru-RU" sz="3000" dirty="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468313" y="0"/>
            <a:ext cx="82296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dirty="0">
                <a:solidFill>
                  <a:srgbClr val="0F2BEC"/>
                </a:solidFill>
              </a:rPr>
              <a:t>Пояснения к закону </a:t>
            </a:r>
            <a:r>
              <a:rPr lang="ru-RU" altLang="ru-RU" sz="3600" dirty="0" err="1">
                <a:solidFill>
                  <a:srgbClr val="0F2BEC"/>
                </a:solidFill>
              </a:rPr>
              <a:t>Оукена</a:t>
            </a:r>
            <a:endParaRPr lang="ru-RU" altLang="ru-RU" sz="3600" dirty="0">
              <a:solidFill>
                <a:srgbClr val="0F2BEC"/>
              </a:solidFill>
            </a:endParaRPr>
          </a:p>
        </p:txBody>
      </p:sp>
      <p:sp>
        <p:nvSpPr>
          <p:cNvPr id="29699" name="Text Box 2"/>
          <p:cNvSpPr txBox="1">
            <a:spLocks noChangeArrowheads="1"/>
          </p:cNvSpPr>
          <p:nvPr/>
        </p:nvSpPr>
        <p:spPr bwMode="auto">
          <a:xfrm>
            <a:off x="468312" y="981075"/>
            <a:ext cx="8567737"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lnSpc>
                <a:spcPct val="90000"/>
              </a:lnSpc>
              <a:buFont typeface="Arial" charset="0"/>
              <a:buChar char="•"/>
            </a:pPr>
            <a:r>
              <a:rPr lang="ru-RU" altLang="ru-RU" sz="2400" dirty="0">
                <a:solidFill>
                  <a:srgbClr val="000000"/>
                </a:solidFill>
              </a:rPr>
              <a:t>Смысл </a:t>
            </a:r>
            <a:r>
              <a:rPr lang="el-GR" altLang="ru-RU" sz="2400" dirty="0">
                <a:solidFill>
                  <a:srgbClr val="000000"/>
                </a:solidFill>
              </a:rPr>
              <a:t>β </a:t>
            </a:r>
            <a:r>
              <a:rPr lang="ru-RU" altLang="ru-RU" sz="2400" dirty="0">
                <a:solidFill>
                  <a:srgbClr val="000000"/>
                </a:solidFill>
              </a:rPr>
              <a:t> - коэффициент чувствительности</a:t>
            </a:r>
            <a:r>
              <a:rPr lang="en-US" altLang="ru-RU" sz="2400" dirty="0">
                <a:solidFill>
                  <a:srgbClr val="000000"/>
                </a:solidFill>
              </a:rPr>
              <a:t> </a:t>
            </a:r>
            <a:r>
              <a:rPr lang="ru-RU" altLang="ru-RU" sz="2400" dirty="0">
                <a:solidFill>
                  <a:srgbClr val="000000"/>
                </a:solidFill>
              </a:rPr>
              <a:t>ВВП к изменениям циклической безработицы. </a:t>
            </a:r>
          </a:p>
          <a:p>
            <a:pPr eaLnBrk="1" hangingPunct="1">
              <a:lnSpc>
                <a:spcPct val="90000"/>
              </a:lnSpc>
              <a:buFont typeface="Arial" charset="0"/>
              <a:buChar char="•"/>
            </a:pPr>
            <a:r>
              <a:rPr lang="ru-RU" altLang="ru-RU" sz="2400" dirty="0">
                <a:solidFill>
                  <a:srgbClr val="000000"/>
                </a:solidFill>
              </a:rPr>
              <a:t>Для каждой страны в зависимости от периода будет свой коэффициент </a:t>
            </a:r>
            <a:r>
              <a:rPr lang="ru-RU" altLang="ru-RU" sz="2400" dirty="0" err="1">
                <a:solidFill>
                  <a:srgbClr val="000000"/>
                </a:solidFill>
              </a:rPr>
              <a:t>Оукена</a:t>
            </a:r>
            <a:r>
              <a:rPr lang="ru-RU" altLang="ru-RU" sz="2400" dirty="0">
                <a:solidFill>
                  <a:srgbClr val="000000"/>
                </a:solidFill>
              </a:rPr>
              <a:t>.</a:t>
            </a:r>
          </a:p>
          <a:p>
            <a:pPr eaLnBrk="1" hangingPunct="1">
              <a:lnSpc>
                <a:spcPct val="90000"/>
              </a:lnSpc>
              <a:buFont typeface="Arial" charset="0"/>
              <a:buChar char="•"/>
            </a:pPr>
            <a:r>
              <a:rPr lang="ru-RU" altLang="ru-RU" sz="2400" dirty="0">
                <a:solidFill>
                  <a:srgbClr val="000000"/>
                </a:solidFill>
              </a:rPr>
              <a:t>Например, при уровне безработицы в 9,5% и ее естественном уровне в 6% недополученный объем ВВП составит 8,75%: </a:t>
            </a:r>
          </a:p>
          <a:p>
            <a:pPr eaLnBrk="1" hangingPunct="1">
              <a:lnSpc>
                <a:spcPct val="90000"/>
              </a:lnSpc>
            </a:pPr>
            <a:r>
              <a:rPr lang="ru-RU" altLang="ru-RU" sz="2400" dirty="0">
                <a:solidFill>
                  <a:srgbClr val="000000"/>
                </a:solidFill>
              </a:rPr>
              <a:t>                          (9,5 - 6) х 2,5 = 8,75. </a:t>
            </a:r>
          </a:p>
          <a:p>
            <a:pPr eaLnBrk="1" hangingPunct="1">
              <a:lnSpc>
                <a:spcPct val="90000"/>
              </a:lnSpc>
              <a:buFont typeface="Arial" charset="0"/>
              <a:buChar char="•"/>
            </a:pPr>
            <a:r>
              <a:rPr lang="ru-RU" altLang="ru-RU" sz="2400" dirty="0">
                <a:solidFill>
                  <a:srgbClr val="000000"/>
                </a:solidFill>
              </a:rPr>
              <a:t>Если бы в данном году был обеспечен уровень безработицы не ниже естественного, то ВВП был бы на 8,75% больше, чем фактический.</a:t>
            </a:r>
            <a:br>
              <a:rPr lang="ru-RU" altLang="ru-RU" sz="2400" dirty="0">
                <a:solidFill>
                  <a:srgbClr val="000000"/>
                </a:solidFill>
              </a:rPr>
            </a:br>
            <a:endParaRPr lang="ru-RU" altLang="ru-RU" sz="2400" dirty="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p:cNvSpPr txBox="1">
            <a:spLocks noChangeArrowheads="1"/>
          </p:cNvSpPr>
          <p:nvPr/>
        </p:nvSpPr>
        <p:spPr bwMode="auto">
          <a:xfrm>
            <a:off x="431800" y="188913"/>
            <a:ext cx="8229600"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lnSpc>
                <a:spcPct val="80000"/>
              </a:lnSpc>
            </a:pPr>
            <a:r>
              <a:rPr lang="ru-RU" altLang="ru-RU" sz="3600" dirty="0">
                <a:solidFill>
                  <a:srgbClr val="0F2BEC"/>
                </a:solidFill>
              </a:rPr>
              <a:t>Государственная политика занятости</a:t>
            </a:r>
          </a:p>
        </p:txBody>
      </p:sp>
      <p:sp>
        <p:nvSpPr>
          <p:cNvPr id="30723" name="Text Box 2"/>
          <p:cNvSpPr txBox="1">
            <a:spLocks noChangeArrowheads="1"/>
          </p:cNvSpPr>
          <p:nvPr/>
        </p:nvSpPr>
        <p:spPr bwMode="auto">
          <a:xfrm>
            <a:off x="323850" y="1124744"/>
            <a:ext cx="8640763"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2pPr>
            <a:lvl3pPr eaLnBrk="0" hangingPunc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3pPr>
            <a:lvl4pPr eaLnBrk="0" hangingPunc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4pPr>
            <a:lvl5pPr eaLnBrk="0" hangingPunc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1312863" algn="l"/>
                <a:tab pos="2227263" algn="l"/>
                <a:tab pos="3141663" algn="l"/>
                <a:tab pos="4056063" algn="l"/>
                <a:tab pos="4970463" algn="l"/>
                <a:tab pos="5884863" algn="l"/>
                <a:tab pos="6799263" algn="l"/>
                <a:tab pos="7713663" algn="l"/>
                <a:tab pos="8628063" algn="l"/>
                <a:tab pos="9542463" algn="l"/>
                <a:tab pos="10456863" algn="l"/>
              </a:tabLst>
              <a:defRPr>
                <a:solidFill>
                  <a:schemeClr val="bg1"/>
                </a:solidFill>
                <a:latin typeface="Arial" charset="0"/>
                <a:ea typeface="Lucida Sans Unicode" pitchFamily="34" charset="0"/>
                <a:cs typeface="Lucida Sans Unicode" pitchFamily="34" charset="0"/>
              </a:defRPr>
            </a:lvl9pPr>
          </a:lstStyle>
          <a:p>
            <a:pPr eaLnBrk="1" hangingPunct="1">
              <a:lnSpc>
                <a:spcPct val="90000"/>
              </a:lnSpc>
            </a:pPr>
            <a:r>
              <a:rPr lang="ru-RU" altLang="ru-RU" sz="2800" dirty="0">
                <a:solidFill>
                  <a:srgbClr val="000000"/>
                </a:solidFill>
              </a:rPr>
              <a:t>Программы уменьшения безработицы:</a:t>
            </a:r>
          </a:p>
          <a:p>
            <a:pPr lvl="1" eaLnBrk="1" hangingPunct="1">
              <a:lnSpc>
                <a:spcPct val="90000"/>
              </a:lnSpc>
              <a:buFont typeface="Arial" charset="0"/>
              <a:buChar char="•"/>
            </a:pPr>
            <a:r>
              <a:rPr lang="ru-RU" altLang="ru-RU" sz="2800" dirty="0">
                <a:solidFill>
                  <a:srgbClr val="000000"/>
                </a:solidFill>
              </a:rPr>
              <a:t>стимулирование роста занятости; </a:t>
            </a:r>
          </a:p>
          <a:p>
            <a:pPr lvl="1" eaLnBrk="1" hangingPunct="1">
              <a:lnSpc>
                <a:spcPct val="90000"/>
              </a:lnSpc>
              <a:buFont typeface="Arial" charset="0"/>
              <a:buChar char="•"/>
            </a:pPr>
            <a:r>
              <a:rPr lang="ru-RU" altLang="ru-RU" sz="2800" dirty="0">
                <a:solidFill>
                  <a:srgbClr val="000000"/>
                </a:solidFill>
              </a:rPr>
              <a:t>увеличение числа рабочих мест в государственном секторе экономики; </a:t>
            </a:r>
          </a:p>
          <a:p>
            <a:pPr lvl="1" eaLnBrk="1" hangingPunct="1">
              <a:lnSpc>
                <a:spcPct val="90000"/>
              </a:lnSpc>
              <a:buFont typeface="Arial" charset="0"/>
              <a:buChar char="•"/>
            </a:pPr>
            <a:r>
              <a:rPr lang="ru-RU" altLang="ru-RU" sz="2800" dirty="0">
                <a:solidFill>
                  <a:srgbClr val="000000"/>
                </a:solidFill>
              </a:rPr>
              <a:t>подготовка и переподготовка кадров; </a:t>
            </a:r>
          </a:p>
          <a:p>
            <a:pPr lvl="1" eaLnBrk="1" hangingPunct="1">
              <a:lnSpc>
                <a:spcPct val="90000"/>
              </a:lnSpc>
              <a:buFont typeface="Arial" charset="0"/>
              <a:buChar char="•"/>
            </a:pPr>
            <a:r>
              <a:rPr lang="ru-RU" altLang="ru-RU" sz="2800" dirty="0">
                <a:solidFill>
                  <a:srgbClr val="000000"/>
                </a:solidFill>
              </a:rPr>
              <a:t>оказание содействия найму рабочей силы.</a:t>
            </a:r>
          </a:p>
          <a:p>
            <a:pPr eaLnBrk="1" hangingPunct="1">
              <a:lnSpc>
                <a:spcPct val="90000"/>
              </a:lnSpc>
              <a:buClrTx/>
              <a:buSzTx/>
              <a:buFontTx/>
              <a:buNone/>
            </a:pPr>
            <a:r>
              <a:rPr lang="ru-RU" altLang="ru-RU" sz="2800" dirty="0">
                <a:solidFill>
                  <a:srgbClr val="000000"/>
                </a:solidFill>
              </a:rPr>
              <a:t>   Социальное страхование безработицы - пособия потерявшим работу не по своей воде.</a:t>
            </a:r>
          </a:p>
          <a:p>
            <a:pPr eaLnBrk="1" hangingPunct="1">
              <a:lnSpc>
                <a:spcPct val="90000"/>
              </a:lnSpc>
              <a:buClrTx/>
              <a:buSzTx/>
              <a:buFontTx/>
              <a:buNone/>
            </a:pPr>
            <a:r>
              <a:rPr lang="ru-RU" altLang="ru-RU" sz="2800" dirty="0">
                <a:solidFill>
                  <a:srgbClr val="000000"/>
                </a:solidFill>
              </a:rPr>
              <a:t>   Косвенные методы: налоговая, денежно-кредитная и амортизационная политика.</a:t>
            </a:r>
          </a:p>
          <a:p>
            <a:pPr lvl="1" eaLnBrk="1" hangingPunct="1">
              <a:lnSpc>
                <a:spcPct val="90000"/>
              </a:lnSpc>
              <a:buFont typeface="Arial" charset="0"/>
              <a:buNone/>
            </a:pPr>
            <a:endParaRPr lang="ru-RU" altLang="ru-RU" sz="2800" dirty="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
          <p:cNvSpPr txBox="1">
            <a:spLocks noChangeArrowheads="1"/>
          </p:cNvSpPr>
          <p:nvPr/>
        </p:nvSpPr>
        <p:spPr bwMode="auto">
          <a:xfrm>
            <a:off x="323850" y="152400"/>
            <a:ext cx="8820150" cy="671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buClr>
                <a:srgbClr val="0F2BEC"/>
              </a:buClr>
              <a:buFont typeface="Arial" charset="0"/>
              <a:buChar char="•"/>
            </a:pPr>
            <a:r>
              <a:rPr lang="ru-RU" altLang="ru-RU" sz="3200">
                <a:solidFill>
                  <a:srgbClr val="0F2BEC"/>
                </a:solidFill>
              </a:rPr>
              <a:t>Функции </a:t>
            </a:r>
            <a:r>
              <a:rPr lang="ru-RU" altLang="ru-RU" sz="3200" i="1">
                <a:solidFill>
                  <a:srgbClr val="0F2BEC"/>
                </a:solidFill>
              </a:rPr>
              <a:t>бирж труда</a:t>
            </a:r>
            <a:r>
              <a:rPr lang="ru-RU" altLang="ru-RU" sz="3200">
                <a:solidFill>
                  <a:srgbClr val="0F2BEC"/>
                </a:solidFill>
              </a:rPr>
              <a:t>: </a:t>
            </a:r>
          </a:p>
          <a:p>
            <a:pPr lvl="1" eaLnBrk="1" hangingPunct="1">
              <a:buFont typeface="Arial" charset="0"/>
              <a:buChar char="•"/>
            </a:pPr>
            <a:r>
              <a:rPr lang="ru-RU" altLang="ru-RU" sz="2800">
                <a:solidFill>
                  <a:srgbClr val="000000"/>
                </a:solidFill>
              </a:rPr>
              <a:t>регистрируют безработных, если данные лица соответствуют законодательно установленному статусу "безработного", </a:t>
            </a:r>
          </a:p>
          <a:p>
            <a:pPr lvl="1" eaLnBrk="1" hangingPunct="1">
              <a:buFont typeface="Arial" charset="0"/>
              <a:buChar char="•"/>
            </a:pPr>
            <a:r>
              <a:rPr lang="ru-RU" altLang="ru-RU" sz="2800">
                <a:solidFill>
                  <a:srgbClr val="000000"/>
                </a:solidFill>
              </a:rPr>
              <a:t>производят учет и регистрацию вакантных мест на предприятиях разных форм собственности, </a:t>
            </a:r>
          </a:p>
          <a:p>
            <a:pPr lvl="1" eaLnBrk="1" hangingPunct="1">
              <a:buFont typeface="Arial" charset="0"/>
              <a:buChar char="•"/>
            </a:pPr>
            <a:r>
              <a:rPr lang="ru-RU" altLang="ru-RU" sz="2800">
                <a:solidFill>
                  <a:srgbClr val="000000"/>
                </a:solidFill>
              </a:rPr>
              <a:t>занимаются трудоустройством желающих получить работу, </a:t>
            </a:r>
          </a:p>
          <a:p>
            <a:pPr lvl="1" eaLnBrk="1" hangingPunct="1">
              <a:buFont typeface="Arial" charset="0"/>
              <a:buChar char="•"/>
            </a:pPr>
            <a:r>
              <a:rPr lang="ru-RU" altLang="ru-RU" sz="2800">
                <a:solidFill>
                  <a:srgbClr val="000000"/>
                </a:solidFill>
              </a:rPr>
              <a:t>изучают спрос на труд и его предложение, </a:t>
            </a:r>
          </a:p>
          <a:p>
            <a:pPr lvl="1" eaLnBrk="1" hangingPunct="1">
              <a:buFont typeface="Arial" charset="0"/>
              <a:buChar char="•"/>
            </a:pPr>
            <a:r>
              <a:rPr lang="ru-RU" altLang="ru-RU" sz="2800">
                <a:solidFill>
                  <a:srgbClr val="000000"/>
                </a:solidFill>
              </a:rPr>
              <a:t>предоставляют информацию по трудоустройству всем желающим, </a:t>
            </a:r>
          </a:p>
          <a:p>
            <a:pPr lvl="1" eaLnBrk="1" hangingPunct="1">
              <a:buFont typeface="Arial" charset="0"/>
              <a:buChar char="•"/>
            </a:pPr>
            <a:r>
              <a:rPr lang="ru-RU" altLang="ru-RU" sz="2800">
                <a:solidFill>
                  <a:srgbClr val="000000"/>
                </a:solidFill>
              </a:rPr>
              <a:t>осуществляют выплату пособий по безработице. </a:t>
            </a:r>
          </a:p>
          <a:p>
            <a:pPr eaLnBrk="1" hangingPunct="1">
              <a:spcBef>
                <a:spcPts val="800"/>
              </a:spcBef>
              <a:buFont typeface="Arial" charset="0"/>
              <a:buNone/>
            </a:pP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
          <p:cNvSpPr txBox="1">
            <a:spLocks noChangeArrowheads="1"/>
          </p:cNvSpPr>
          <p:nvPr/>
        </p:nvSpPr>
        <p:spPr bwMode="auto">
          <a:xfrm>
            <a:off x="468313" y="115888"/>
            <a:ext cx="82296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Инфляция </a:t>
            </a:r>
            <a:r>
              <a:rPr lang="ru-RU" altLang="ru-RU" sz="3600">
                <a:solidFill>
                  <a:srgbClr val="16165D"/>
                </a:solidFill>
              </a:rPr>
              <a:t>(от лат. inflatio – вздутие)</a:t>
            </a:r>
          </a:p>
        </p:txBody>
      </p:sp>
      <p:sp>
        <p:nvSpPr>
          <p:cNvPr id="32771" name="Text Box 2"/>
          <p:cNvSpPr txBox="1">
            <a:spLocks noChangeArrowheads="1"/>
          </p:cNvSpPr>
          <p:nvPr/>
        </p:nvSpPr>
        <p:spPr bwMode="auto">
          <a:xfrm>
            <a:off x="390525" y="765175"/>
            <a:ext cx="8362950"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3200">
                <a:solidFill>
                  <a:srgbClr val="000000"/>
                </a:solidFill>
              </a:rPr>
              <a:t>Устойчивый и продолжительный рост общего уровня цен в стране.</a:t>
            </a:r>
          </a:p>
          <a:p>
            <a:pPr eaLnBrk="1" hangingPunct="1">
              <a:buFont typeface="Arial" charset="0"/>
              <a:buChar char="•"/>
            </a:pPr>
            <a:r>
              <a:rPr lang="ru-RU" altLang="ru-RU" sz="3200">
                <a:solidFill>
                  <a:srgbClr val="000000"/>
                </a:solidFill>
              </a:rPr>
              <a:t>Обесценение денег, снижение их покупательной способности.</a:t>
            </a:r>
          </a:p>
          <a:p>
            <a:pPr eaLnBrk="1" hangingPunct="1">
              <a:buFont typeface="Arial" charset="0"/>
              <a:buChar char="•"/>
            </a:pPr>
            <a:r>
              <a:rPr lang="ru-RU" altLang="ru-RU" sz="3200">
                <a:solidFill>
                  <a:srgbClr val="000000"/>
                </a:solidFill>
              </a:rPr>
              <a:t>Относительное обесценивание национальной денежной единицы, проявляющееся в повышении общего уровня цен.</a:t>
            </a:r>
          </a:p>
          <a:p>
            <a:pPr eaLnBrk="1" hangingPunct="1"/>
            <a:r>
              <a:rPr lang="ru-RU" altLang="ru-RU" sz="3200">
                <a:solidFill>
                  <a:srgbClr val="0F2BEC"/>
                </a:solidFill>
              </a:rPr>
              <a:t>   </a:t>
            </a:r>
            <a:r>
              <a:rPr lang="ru-RU" altLang="ru-RU" sz="3600">
                <a:solidFill>
                  <a:srgbClr val="0F2BEC"/>
                </a:solidFill>
              </a:rPr>
              <a:t>Дефляция </a:t>
            </a:r>
            <a:r>
              <a:rPr lang="ru-RU" altLang="ru-RU" sz="3600">
                <a:solidFill>
                  <a:schemeClr val="tx1"/>
                </a:solidFill>
              </a:rPr>
              <a:t>– устойчивое и   </a:t>
            </a:r>
          </a:p>
          <a:p>
            <a:pPr eaLnBrk="1" hangingPunct="1"/>
            <a:r>
              <a:rPr lang="ru-RU" altLang="ru-RU" sz="3600">
                <a:solidFill>
                  <a:schemeClr val="tx1"/>
                </a:solidFill>
              </a:rPr>
              <a:t>   продолжительное снижение общего </a:t>
            </a:r>
          </a:p>
          <a:p>
            <a:pPr eaLnBrk="1" hangingPunct="1"/>
            <a:r>
              <a:rPr lang="ru-RU" altLang="ru-RU" sz="3600">
                <a:solidFill>
                  <a:schemeClr val="tx1"/>
                </a:solidFill>
              </a:rPr>
              <a:t>   уровня цен.</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684213" y="908050"/>
            <a:ext cx="8304212"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3200">
                <a:solidFill>
                  <a:srgbClr val="000000"/>
                </a:solidFill>
              </a:rPr>
              <a:t>При повышении общего уровня цен цены на разные группы товаров поднимаются неравномерно (при этом необязательно они увеличиваются на все товары).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bwMode="auto">
          <a:xfrm>
            <a:off x="503238" y="115888"/>
            <a:ext cx="8496300" cy="981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ru-RU" altLang="ru-RU" sz="3200" smtClean="0">
                <a:solidFill>
                  <a:srgbClr val="0F2BEC"/>
                </a:solidFill>
                <a:cs typeface="Arial" charset="0"/>
              </a:rPr>
              <a:t>Элементы методологии расчета индекса потребительских цен (ИПЦ) в РФ</a:t>
            </a:r>
          </a:p>
        </p:txBody>
      </p:sp>
      <p:sp>
        <p:nvSpPr>
          <p:cNvPr id="34819" name="Объект 2"/>
          <p:cNvSpPr>
            <a:spLocks noGrp="1"/>
          </p:cNvSpPr>
          <p:nvPr>
            <p:ph idx="1"/>
          </p:nvPr>
        </p:nvSpPr>
        <p:spPr bwMode="auto">
          <a:xfrm>
            <a:off x="250825" y="1196975"/>
            <a:ext cx="8713788" cy="532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ru-RU" altLang="ru-RU" sz="1800" b="1" smtClean="0">
                <a:cs typeface="Arial" charset="0"/>
              </a:rPr>
              <a:t>Единая для всех субъектов РФ репрезентативная выборка групп товаров и платных услуг</a:t>
            </a:r>
            <a:r>
              <a:rPr lang="ru-RU" altLang="ru-RU" sz="1800" smtClean="0">
                <a:cs typeface="Arial" charset="0"/>
              </a:rPr>
              <a:t>, наиболее часто потребляемых населением (т</a:t>
            </a:r>
            <a:r>
              <a:rPr lang="ru-RU" altLang="ru-RU" sz="1800" smtClean="0">
                <a:solidFill>
                  <a:srgbClr val="000000"/>
                </a:solidFill>
                <a:cs typeface="Arial" charset="0"/>
              </a:rPr>
              <a:t>овары и услуги массового потребительского спроса и отдельные блага необязательного пользования, например, легковые автомобили, ювелирные изделия из золота, деликатесные продукты). </a:t>
            </a:r>
          </a:p>
          <a:p>
            <a:pPr>
              <a:spcBef>
                <a:spcPct val="0"/>
              </a:spcBef>
            </a:pPr>
            <a:r>
              <a:rPr lang="ru-RU" altLang="ru-RU" sz="1800" smtClean="0">
                <a:solidFill>
                  <a:srgbClr val="000000"/>
                </a:solidFill>
                <a:cs typeface="Arial" charset="0"/>
              </a:rPr>
              <a:t>Набор для расчета базового ИПЦ: </a:t>
            </a:r>
            <a:r>
              <a:rPr lang="ru-RU" altLang="ru-RU" sz="1800" smtClean="0">
                <a:cs typeface="Arial" charset="0"/>
              </a:rPr>
              <a:t>411 товаров и услуг, в т.ч.:  продовольственные товары – 101, непродовольственные товары – 235, платные услуги – 75.</a:t>
            </a:r>
          </a:p>
          <a:p>
            <a:pPr>
              <a:spcBef>
                <a:spcPct val="0"/>
              </a:spcBef>
            </a:pPr>
            <a:r>
              <a:rPr lang="ru-RU" altLang="ru-RU" sz="1800" smtClean="0">
                <a:cs typeface="Arial" charset="0"/>
              </a:rPr>
              <a:t>Цены фиксируются ежемесячно (</a:t>
            </a:r>
            <a:r>
              <a:rPr lang="ru-RU" altLang="ru-RU" sz="1800" smtClean="0">
                <a:solidFill>
                  <a:srgbClr val="000000"/>
                </a:solidFill>
                <a:cs typeface="Arial" charset="0"/>
              </a:rPr>
              <a:t>с 23 по 25 число) в </a:t>
            </a:r>
            <a:r>
              <a:rPr lang="ru-RU" altLang="ru-RU" sz="1800" smtClean="0">
                <a:cs typeface="Arial" charset="0"/>
              </a:rPr>
              <a:t>266 населенных пунктах РФ в организациях розничной торговли, общественного питания и сферы услуг всех форм собственности и организационно-правовых форм.</a:t>
            </a:r>
          </a:p>
          <a:p>
            <a:pPr>
              <a:spcBef>
                <a:spcPct val="0"/>
              </a:spcBef>
            </a:pPr>
            <a:r>
              <a:rPr lang="ru-RU" altLang="ru-RU" sz="1800" smtClean="0">
                <a:cs typeface="Arial" charset="0"/>
              </a:rPr>
              <a:t>Исчисление ИПЦ осуществляется на основе двух источников информации:</a:t>
            </a:r>
          </a:p>
          <a:p>
            <a:pPr lvl="1">
              <a:spcBef>
                <a:spcPct val="0"/>
              </a:spcBef>
            </a:pPr>
            <a:r>
              <a:rPr lang="ru-RU" altLang="ru-RU" sz="1800" smtClean="0">
                <a:cs typeface="Arial" charset="0"/>
              </a:rPr>
              <a:t>средних сопоставимых цен на отдельные товары (услуги) -представители;</a:t>
            </a:r>
          </a:p>
          <a:p>
            <a:pPr lvl="1">
              <a:spcBef>
                <a:spcPct val="0"/>
              </a:spcBef>
            </a:pPr>
            <a:r>
              <a:rPr lang="ru-RU" altLang="ru-RU" sz="1800" smtClean="0">
                <a:cs typeface="Arial" charset="0"/>
              </a:rPr>
              <a:t>весов для исчисления агрегатных индексов цен на товары (услуги)-представители, а так же групповых и сводных индексов цен.</a:t>
            </a:r>
          </a:p>
          <a:p>
            <a:pPr>
              <a:spcBef>
                <a:spcPct val="0"/>
              </a:spcBef>
            </a:pPr>
            <a:r>
              <a:rPr lang="ru-RU" altLang="ru-RU" sz="1800" b="1" smtClean="0">
                <a:cs typeface="Arial" charset="0"/>
              </a:rPr>
              <a:t>Система весов</a:t>
            </a:r>
            <a:r>
              <a:rPr lang="ru-RU" altLang="ru-RU" sz="1800" smtClean="0">
                <a:cs typeface="Arial" charset="0"/>
              </a:rPr>
              <a:t> для исчисления ИПЦ включает в себя:</a:t>
            </a:r>
          </a:p>
          <a:p>
            <a:pPr lvl="1">
              <a:spcBef>
                <a:spcPct val="0"/>
              </a:spcBef>
            </a:pPr>
            <a:r>
              <a:rPr lang="ru-RU" altLang="ru-RU" sz="1800" smtClean="0">
                <a:cs typeface="Arial" charset="0"/>
              </a:rPr>
              <a:t>структуру численности населения; </a:t>
            </a:r>
          </a:p>
          <a:p>
            <a:pPr lvl="1">
              <a:spcBef>
                <a:spcPct val="0"/>
              </a:spcBef>
            </a:pPr>
            <a:r>
              <a:rPr lang="ru-RU" altLang="ru-RU" sz="1800" smtClean="0">
                <a:cs typeface="Arial" charset="0"/>
              </a:rPr>
              <a:t>структуру потребительских расходов населения.</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bwMode="auto">
          <a:xfrm>
            <a:off x="71438" y="115888"/>
            <a:ext cx="9072562" cy="1260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600" smtClean="0">
                <a:solidFill>
                  <a:srgbClr val="0F2BEC"/>
                </a:solidFill>
              </a:rPr>
              <a:t>Инфляция в РФ                                               </a:t>
            </a:r>
            <a:r>
              <a:rPr lang="ru-RU" altLang="ru-RU" sz="2800" smtClean="0">
                <a:solidFill>
                  <a:srgbClr val="0F2BEC"/>
                </a:solidFill>
              </a:rPr>
              <a:t>Индексы потребительских цен на товары и услуги</a:t>
            </a:r>
            <a:r>
              <a:rPr lang="ru-RU" altLang="ru-RU" sz="3600" smtClean="0">
                <a:solidFill>
                  <a:srgbClr val="0F2BEC"/>
                </a:solidFill>
              </a:rPr>
              <a:t> </a:t>
            </a:r>
          </a:p>
        </p:txBody>
      </p:sp>
      <p:graphicFrame>
        <p:nvGraphicFramePr>
          <p:cNvPr id="3" name="Таблица 2"/>
          <p:cNvGraphicFramePr>
            <a:graphicFrameLocks noGrp="1"/>
          </p:cNvGraphicFramePr>
          <p:nvPr/>
        </p:nvGraphicFramePr>
        <p:xfrm>
          <a:off x="250825" y="1376363"/>
          <a:ext cx="8750300" cy="4485642"/>
        </p:xfrm>
        <a:graphic>
          <a:graphicData uri="http://schemas.openxmlformats.org/drawingml/2006/table">
            <a:tbl>
              <a:tblPr/>
              <a:tblGrid>
                <a:gridCol w="860425"/>
                <a:gridCol w="647700"/>
                <a:gridCol w="646113"/>
                <a:gridCol w="646112"/>
                <a:gridCol w="647700"/>
                <a:gridCol w="646113"/>
                <a:gridCol w="646112"/>
                <a:gridCol w="647700"/>
                <a:gridCol w="646113"/>
                <a:gridCol w="646112"/>
                <a:gridCol w="647700"/>
                <a:gridCol w="646113"/>
                <a:gridCol w="776287"/>
              </a:tblGrid>
              <a:tr h="144463">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altLang="ru-RU" sz="12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gridSpan="4">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на конец периода, в %</a:t>
                      </a:r>
                    </a:p>
                  </a:txBody>
                  <a:tcPr marL="9526" marR="9526" marT="9527"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 </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2012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2013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2014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201</a:t>
                      </a:r>
                      <a:r>
                        <a:rPr kumimoji="0" lang="en-US"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5</a:t>
                      </a:r>
                      <a:endPar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9CCFF"/>
                    </a:solidFill>
                  </a:tcPr>
                </a:tc>
              </a:tr>
              <a:tr h="263525">
                <a:tc gridSpan="13">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к концу предыдущего месяца</a:t>
                      </a:r>
                    </a:p>
                  </a:txBody>
                  <a:tcPr marL="9526" marR="9526" marT="952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Январь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103,9</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Февраль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102,2</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Март</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101,2</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Апрель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100,5</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9400">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Май</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100,4</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Июнь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100,2</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Июль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100,8</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Август</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99,6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99,9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99,8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100,4</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Сентябрь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100,6</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Октябрь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100,7</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Ноябрь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101,2</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100,8</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Декабрь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100,7</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101,1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100,5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102,6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100,8</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3525">
                <a:tc gridSpan="13">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к декабрю предыдущего года</a:t>
                      </a:r>
                    </a:p>
                  </a:txBody>
                  <a:tcPr marL="9526" marR="9526" marT="9527" marB="0" anchor="ctr"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635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Декабрь</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112,0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110,9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109,0</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111,9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113,3</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108,8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108,8</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106,1</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106,6</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106,5</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rPr>
                        <a:t>111,4</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112,9</a:t>
                      </a:r>
                    </a:p>
                  </a:txBody>
                  <a:tcPr marL="9526" marR="9526" marT="952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3263" name="TextBox 3"/>
          <p:cNvSpPr txBox="1">
            <a:spLocks noChangeArrowheads="1"/>
          </p:cNvSpPr>
          <p:nvPr/>
        </p:nvSpPr>
        <p:spPr bwMode="auto">
          <a:xfrm>
            <a:off x="207963" y="6067425"/>
            <a:ext cx="806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14400" eaLnBrk="1" hangingPunct="1">
              <a:buClrTx/>
              <a:buSzTx/>
              <a:buFontTx/>
              <a:buNone/>
              <a:defRPr/>
            </a:pPr>
            <a:r>
              <a:rPr lang="en-US" altLang="ru-RU" dirty="0" smtClean="0">
                <a:solidFill>
                  <a:srgbClr val="0F2BEC"/>
                </a:solidFill>
                <a:ea typeface="+mn-ea"/>
                <a:cs typeface="+mn-cs"/>
              </a:rPr>
              <a:t>http://www.gks.ru/free_doc/new_site/prices/potr/tab-potr1.htm</a:t>
            </a:r>
            <a:endParaRPr lang="ru-RU" altLang="ru-RU" dirty="0" smtClean="0">
              <a:solidFill>
                <a:srgbClr val="0F2BEC"/>
              </a:solidFill>
              <a:ea typeface="+mn-ea"/>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bwMode="auto">
          <a:xfrm>
            <a:off x="179388" y="115888"/>
            <a:ext cx="8640762" cy="865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ru-RU" altLang="ru-RU" sz="3200" smtClean="0">
                <a:solidFill>
                  <a:srgbClr val="0F2BEC"/>
                </a:solidFill>
                <a:cs typeface="Arial" charset="0"/>
              </a:rPr>
              <a:t>ИПЦ по модифицированной формуле Ласпейреса</a:t>
            </a:r>
          </a:p>
        </p:txBody>
      </p:sp>
      <p:sp>
        <p:nvSpPr>
          <p:cNvPr id="36867" name="TextBox 3"/>
          <p:cNvSpPr txBox="1">
            <a:spLocks noChangeArrowheads="1"/>
          </p:cNvSpPr>
          <p:nvPr/>
        </p:nvSpPr>
        <p:spPr bwMode="auto">
          <a:xfrm>
            <a:off x="250825" y="1362075"/>
            <a:ext cx="26654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charset="0"/>
                <a:ea typeface="Lucida Sans Unicode" pitchFamily="34" charset="0"/>
                <a:cs typeface="Lucida Sans Unicode" pitchFamily="34" charset="0"/>
              </a:defRPr>
            </a:lvl1pPr>
            <a:lvl2pPr eaLnBrk="0" hangingPunct="0">
              <a:defRPr>
                <a:solidFill>
                  <a:schemeClr val="bg1"/>
                </a:solidFill>
                <a:latin typeface="Arial" charset="0"/>
                <a:ea typeface="Lucida Sans Unicode" pitchFamily="34" charset="0"/>
                <a:cs typeface="Lucida Sans Unicode" pitchFamily="34" charset="0"/>
              </a:defRPr>
            </a:lvl2pPr>
            <a:lvl3pPr eaLnBrk="0" hangingPunct="0">
              <a:defRPr>
                <a:solidFill>
                  <a:schemeClr val="bg1"/>
                </a:solidFill>
                <a:latin typeface="Arial" charset="0"/>
                <a:ea typeface="Lucida Sans Unicode" pitchFamily="34" charset="0"/>
                <a:cs typeface="Lucida Sans Unicode" pitchFamily="34" charset="0"/>
              </a:defRPr>
            </a:lvl3pPr>
            <a:lvl4pPr eaLnBrk="0" hangingPunct="0">
              <a:defRPr>
                <a:solidFill>
                  <a:schemeClr val="bg1"/>
                </a:solidFill>
                <a:latin typeface="Arial" charset="0"/>
                <a:ea typeface="Lucida Sans Unicode" pitchFamily="34" charset="0"/>
                <a:cs typeface="Lucida Sans Unicode" pitchFamily="34" charset="0"/>
              </a:defRPr>
            </a:lvl4pPr>
            <a:lvl5pPr eaLnBrk="0" hangingPunct="0">
              <a:defRPr>
                <a:solidFill>
                  <a:schemeClr val="bg1"/>
                </a:solidFill>
                <a:latin typeface="Arial" charset="0"/>
                <a:ea typeface="Lucida Sans Unicode" pitchFamily="34" charset="0"/>
                <a:cs typeface="Lucida Sans Unicode" pitchFamily="34" charset="0"/>
              </a:defRPr>
            </a:lvl5pPr>
            <a:lvl6pPr marL="2514600" indent="-228600"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6pPr>
            <a:lvl7pPr marL="2971800" indent="-228600"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7pPr>
            <a:lvl8pPr marL="3429000" indent="-228600"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8pPr>
            <a:lvl9pPr marL="3886200" indent="-228600"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9pPr>
          </a:lstStyle>
          <a:p>
            <a:pPr defTabSz="914400" eaLnBrk="1" hangingPunct="1">
              <a:buClrTx/>
              <a:buSzTx/>
              <a:buFontTx/>
              <a:buNone/>
            </a:pPr>
            <a:r>
              <a:rPr lang="ru-RU" altLang="ru-RU" b="1">
                <a:solidFill>
                  <a:srgbClr val="000000"/>
                </a:solidFill>
              </a:rPr>
              <a:t>к предыдущему месяцу:</a:t>
            </a:r>
            <a:endParaRPr lang="ru-RU" altLang="ru-RU">
              <a:solidFill>
                <a:srgbClr val="000000"/>
              </a:solidFill>
            </a:endParaRPr>
          </a:p>
          <a:p>
            <a:pPr defTabSz="914400" eaLnBrk="1" hangingPunct="1">
              <a:buClrTx/>
              <a:buSzTx/>
              <a:buFontTx/>
              <a:buNone/>
            </a:pPr>
            <a:endParaRPr lang="ru-RU" altLang="ru-RU">
              <a:solidFill>
                <a:srgbClr val="000000"/>
              </a:solidFill>
            </a:endParaRP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196975"/>
            <a:ext cx="42481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Таблица 7"/>
          <p:cNvGraphicFramePr>
            <a:graphicFrameLocks noGrp="1"/>
          </p:cNvGraphicFramePr>
          <p:nvPr/>
        </p:nvGraphicFramePr>
        <p:xfrm>
          <a:off x="250825" y="3573463"/>
          <a:ext cx="8785225" cy="2978788"/>
        </p:xfrm>
        <a:graphic>
          <a:graphicData uri="http://schemas.openxmlformats.org/drawingml/2006/table">
            <a:tbl>
              <a:tblPr/>
              <a:tblGrid>
                <a:gridCol w="792163"/>
                <a:gridCol w="7993062"/>
              </a:tblGrid>
              <a:tr h="360363">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en-US"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endParaRPr kumimoji="0" lang="en-US" altLang="ru-RU" sz="14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сводный индекс потребительских цен и тарифов по группе товаров (услуг);</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563563">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ts val="600"/>
                        </a:spcBef>
                        <a:spcAft>
                          <a:spcPts val="600"/>
                        </a:spcAft>
                        <a:buClrTx/>
                        <a:buSzTx/>
                        <a:buFontTx/>
                        <a:buNone/>
                        <a:tabLst/>
                      </a:pPr>
                      <a:endParaRPr kumimoji="0" lang="ru-RU" altLang="ru-RU" sz="14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доля расходов домашних хозяйств на приобретение товара (услуги) -представителя (вес базисного периода);</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563563">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endParaRPr kumimoji="0" lang="ru-RU" alt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 индекс цен (тарифов) по товару (услуге)-представителю  отчетного месяца к декабрю предыдущего года;</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563563">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endParaRPr kumimoji="0" lang="ru-RU" alt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индекс цен (тарифов) по товару (услуге)-представителю предыдущего месяца к декабрю предыдущего года;</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80988">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endParaRPr kumimoji="0" lang="ru-RU" alt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текущий период;</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80988">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ts val="600"/>
                        </a:spcBef>
                        <a:spcAft>
                          <a:spcPts val="600"/>
                        </a:spcAft>
                        <a:buClrTx/>
                        <a:buSzTx/>
                        <a:buFontTx/>
                        <a:buNone/>
                        <a:tabLst/>
                      </a:pPr>
                      <a:r>
                        <a:rPr kumimoji="0" lang="ru-RU" altLang="ru-RU" sz="1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         </a:t>
                      </a:r>
                      <a:endParaRPr kumimoji="0" lang="ru-RU" altLang="ru-RU"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предыдущий период;</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365125">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2400" b="0" i="0" u="none" strike="noStrike" cap="none" normalizeH="0" baseline="0" smtClean="0">
                          <a:ln>
                            <a:noFill/>
                          </a:ln>
                          <a:solidFill>
                            <a:srgbClr val="000000"/>
                          </a:solidFill>
                          <a:effectLst/>
                          <a:latin typeface="Arial" charset="0"/>
                          <a:cs typeface="Arial" charset="0"/>
                        </a:rPr>
                        <a:t>n</a:t>
                      </a:r>
                      <a:endParaRPr kumimoji="0" lang="ru-RU" altLang="ru-RU" sz="24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457200" eaLnBrk="0" hangingPunct="0">
                        <a:spcBef>
                          <a:spcPct val="20000"/>
                        </a:spcBef>
                        <a:defRPr sz="2400">
                          <a:solidFill>
                            <a:schemeClr val="tx1"/>
                          </a:solidFill>
                          <a:latin typeface="Arial" charset="0"/>
                        </a:defRPr>
                      </a:lvl2pPr>
                      <a:lvl3pPr marL="914400" eaLnBrk="0" hangingPunct="0">
                        <a:spcBef>
                          <a:spcPct val="20000"/>
                        </a:spcBef>
                        <a:defRPr sz="2000">
                          <a:solidFill>
                            <a:schemeClr val="tx1"/>
                          </a:solidFill>
                          <a:latin typeface="Arial" charset="0"/>
                        </a:defRPr>
                      </a:lvl3pPr>
                      <a:lvl4pPr marL="1371600" eaLnBrk="0" hangingPunct="0">
                        <a:spcBef>
                          <a:spcPct val="20000"/>
                        </a:spcBef>
                        <a:defRPr>
                          <a:solidFill>
                            <a:schemeClr val="tx1"/>
                          </a:solidFill>
                          <a:latin typeface="Arial" charset="0"/>
                        </a:defRPr>
                      </a:lvl4pPr>
                      <a:lvl5pPr marL="1828800" eaLnBrk="0" hangingPunct="0">
                        <a:spcBef>
                          <a:spcPct val="20000"/>
                        </a:spcBef>
                        <a:defRPr>
                          <a:solidFill>
                            <a:schemeClr val="tx1"/>
                          </a:solidFill>
                          <a:latin typeface="Arial" charset="0"/>
                        </a:defRPr>
                      </a:lvl5pPr>
                      <a:lvl6pPr indent="-228600" eaLnBrk="0" fontAlgn="base" hangingPunct="0">
                        <a:spcBef>
                          <a:spcPct val="20000"/>
                        </a:spcBef>
                        <a:spcAft>
                          <a:spcPct val="0"/>
                        </a:spcAft>
                        <a:defRPr>
                          <a:solidFill>
                            <a:schemeClr val="tx1"/>
                          </a:solidFill>
                          <a:latin typeface="Arial" charset="0"/>
                        </a:defRPr>
                      </a:lvl6pPr>
                      <a:lvl7pPr indent="-228600" eaLnBrk="0" fontAlgn="base" hangingPunct="0">
                        <a:spcBef>
                          <a:spcPct val="20000"/>
                        </a:spcBef>
                        <a:spcAft>
                          <a:spcPct val="0"/>
                        </a:spcAft>
                        <a:defRPr>
                          <a:solidFill>
                            <a:schemeClr val="tx1"/>
                          </a:solidFill>
                          <a:latin typeface="Arial" charset="0"/>
                        </a:defRPr>
                      </a:lvl7pPr>
                      <a:lvl8pPr indent="-228600" eaLnBrk="0" fontAlgn="base" hangingPunct="0">
                        <a:spcBef>
                          <a:spcPct val="20000"/>
                        </a:spcBef>
                        <a:spcAft>
                          <a:spcPct val="0"/>
                        </a:spcAft>
                        <a:defRPr>
                          <a:solidFill>
                            <a:schemeClr val="tx1"/>
                          </a:solidFill>
                          <a:latin typeface="Arial" charset="0"/>
                        </a:defRPr>
                      </a:lvl8pPr>
                      <a:lvl9pPr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smtClean="0">
                          <a:ln>
                            <a:noFill/>
                          </a:ln>
                          <a:solidFill>
                            <a:srgbClr val="000000"/>
                          </a:solidFill>
                          <a:effectLst/>
                          <a:latin typeface="Arial" charset="0"/>
                          <a:cs typeface="Arial" charset="0"/>
                        </a:rPr>
                        <a:t>–  количество товаров (услуг).</a:t>
                      </a:r>
                      <a:endParaRPr kumimoji="0" lang="ru-RU" altLang="ru-RU" sz="1600" b="0" i="0" u="none" strike="noStrike" cap="none" normalizeH="0" baseline="0" smtClean="0">
                        <a:ln>
                          <a:noFill/>
                        </a:ln>
                        <a:solidFill>
                          <a:srgbClr val="000000"/>
                        </a:solidFill>
                        <a:effectLst/>
                        <a:latin typeface="Arial" charset="0"/>
                        <a:ea typeface="Times New Roman" pitchFamily="18" charset="0"/>
                        <a:cs typeface="Arial"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bl>
          </a:graphicData>
        </a:graphic>
      </p:graphicFrame>
      <p:grpSp>
        <p:nvGrpSpPr>
          <p:cNvPr id="36895" name="Группа 14"/>
          <p:cNvGrpSpPr>
            <a:grpSpLocks/>
          </p:cNvGrpSpPr>
          <p:nvPr/>
        </p:nvGrpSpPr>
        <p:grpSpPr bwMode="auto">
          <a:xfrm>
            <a:off x="107950" y="3451225"/>
            <a:ext cx="1008063" cy="2820988"/>
            <a:chOff x="107504" y="3451844"/>
            <a:chExt cx="1008112" cy="2819976"/>
          </a:xfrm>
        </p:grpSpPr>
        <p:graphicFrame>
          <p:nvGraphicFramePr>
            <p:cNvPr id="36896" name="Объект 8"/>
            <p:cNvGraphicFramePr>
              <a:graphicFrameLocks noChangeAspect="1"/>
            </p:cNvGraphicFramePr>
            <p:nvPr/>
          </p:nvGraphicFramePr>
          <p:xfrm>
            <a:off x="107505" y="3451844"/>
            <a:ext cx="818766" cy="553220"/>
          </p:xfrm>
          <a:graphic>
            <a:graphicData uri="http://schemas.openxmlformats.org/presentationml/2006/ole">
              <mc:AlternateContent xmlns:mc="http://schemas.openxmlformats.org/markup-compatibility/2006">
                <mc:Choice xmlns:v="urn:schemas-microsoft-com:vml" Requires="v">
                  <p:oleObj spid="_x0000_s36914" name="Формула" r:id="rId4" imgW="355446" imgH="241195" progId="Equation.3">
                    <p:embed/>
                  </p:oleObj>
                </mc:Choice>
                <mc:Fallback>
                  <p:oleObj name="Формула" r:id="rId4" imgW="355446" imgH="241195" progId="Equation.3">
                    <p:embed/>
                    <p:pic>
                      <p:nvPicPr>
                        <p:cNvPr id="0" name="Объект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5" y="3451844"/>
                          <a:ext cx="818766" cy="55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97" name="Объект 9"/>
            <p:cNvGraphicFramePr>
              <a:graphicFrameLocks noChangeAspect="1"/>
            </p:cNvGraphicFramePr>
            <p:nvPr/>
          </p:nvGraphicFramePr>
          <p:xfrm>
            <a:off x="107504" y="3971460"/>
            <a:ext cx="1008112" cy="537660"/>
          </p:xfrm>
          <a:graphic>
            <a:graphicData uri="http://schemas.openxmlformats.org/presentationml/2006/ole">
              <mc:AlternateContent xmlns:mc="http://schemas.openxmlformats.org/markup-compatibility/2006">
                <mc:Choice xmlns:v="urn:schemas-microsoft-com:vml" Requires="v">
                  <p:oleObj spid="_x0000_s36915" name="Формула" r:id="rId6" imgW="571252" imgH="304668" progId="Equation.3">
                    <p:embed/>
                  </p:oleObj>
                </mc:Choice>
                <mc:Fallback>
                  <p:oleObj name="Формула" r:id="rId6" imgW="571252" imgH="304668" progId="Equation.3">
                    <p:embed/>
                    <p:pic>
                      <p:nvPicPr>
                        <p:cNvPr id="0" name="Объект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504" y="3971460"/>
                          <a:ext cx="1008112" cy="53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98" name="Объект 10"/>
            <p:cNvGraphicFramePr>
              <a:graphicFrameLocks noChangeAspect="1"/>
            </p:cNvGraphicFramePr>
            <p:nvPr/>
          </p:nvGraphicFramePr>
          <p:xfrm>
            <a:off x="323528" y="4437112"/>
            <a:ext cx="576064" cy="692134"/>
          </p:xfrm>
          <a:graphic>
            <a:graphicData uri="http://schemas.openxmlformats.org/presentationml/2006/ole">
              <mc:AlternateContent xmlns:mc="http://schemas.openxmlformats.org/markup-compatibility/2006">
                <mc:Choice xmlns:v="urn:schemas-microsoft-com:vml" Requires="v">
                  <p:oleObj spid="_x0000_s36916" name="Формула" r:id="rId8" imgW="330200" imgH="279400" progId="Equation.3">
                    <p:embed/>
                  </p:oleObj>
                </mc:Choice>
                <mc:Fallback>
                  <p:oleObj name="Формула" r:id="rId8" imgW="330200" imgH="279400" progId="Equation.3">
                    <p:embed/>
                    <p:pic>
                      <p:nvPicPr>
                        <p:cNvPr id="0" name="Объект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528" y="4437112"/>
                          <a:ext cx="576064" cy="6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99" name="Объект 11"/>
            <p:cNvGraphicFramePr>
              <a:graphicFrameLocks noChangeAspect="1"/>
            </p:cNvGraphicFramePr>
            <p:nvPr/>
          </p:nvGraphicFramePr>
          <p:xfrm>
            <a:off x="107504" y="5013176"/>
            <a:ext cx="899592" cy="606702"/>
          </p:xfrm>
          <a:graphic>
            <a:graphicData uri="http://schemas.openxmlformats.org/presentationml/2006/ole">
              <mc:AlternateContent xmlns:mc="http://schemas.openxmlformats.org/markup-compatibility/2006">
                <mc:Choice xmlns:v="urn:schemas-microsoft-com:vml" Requires="v">
                  <p:oleObj spid="_x0000_s36917" name="Формула" r:id="rId10" imgW="406224" imgH="279279" progId="Equation.3">
                    <p:embed/>
                  </p:oleObj>
                </mc:Choice>
                <mc:Fallback>
                  <p:oleObj name="Формула" r:id="rId10" imgW="406224" imgH="279279" progId="Equation.3">
                    <p:embed/>
                    <p:pic>
                      <p:nvPicPr>
                        <p:cNvPr id="0" name="Объект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504" y="5013176"/>
                          <a:ext cx="899592" cy="606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900" name="Объект 12"/>
            <p:cNvGraphicFramePr>
              <a:graphicFrameLocks noChangeAspect="1"/>
            </p:cNvGraphicFramePr>
            <p:nvPr/>
          </p:nvGraphicFramePr>
          <p:xfrm>
            <a:off x="407187" y="5517233"/>
            <a:ext cx="324036" cy="432048"/>
          </p:xfrm>
          <a:graphic>
            <a:graphicData uri="http://schemas.openxmlformats.org/presentationml/2006/ole">
              <mc:AlternateContent xmlns:mc="http://schemas.openxmlformats.org/markup-compatibility/2006">
                <mc:Choice xmlns:v="urn:schemas-microsoft-com:vml" Requires="v">
                  <p:oleObj spid="_x0000_s36918" name="Формула" r:id="rId12" imgW="88746" imgH="152136" progId="Equation.3">
                    <p:embed/>
                  </p:oleObj>
                </mc:Choice>
                <mc:Fallback>
                  <p:oleObj name="Формула" r:id="rId12" imgW="88746" imgH="152136" progId="Equation.3">
                    <p:embed/>
                    <p:pic>
                      <p:nvPicPr>
                        <p:cNvPr id="0" name="Объект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7187" y="5517233"/>
                          <a:ext cx="324036"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901" name="Объект 13"/>
            <p:cNvGraphicFramePr>
              <a:graphicFrameLocks noChangeAspect="1"/>
            </p:cNvGraphicFramePr>
            <p:nvPr/>
          </p:nvGraphicFramePr>
          <p:xfrm>
            <a:off x="179512" y="5733256"/>
            <a:ext cx="832327" cy="538564"/>
          </p:xfrm>
          <a:graphic>
            <a:graphicData uri="http://schemas.openxmlformats.org/presentationml/2006/ole">
              <mc:AlternateContent xmlns:mc="http://schemas.openxmlformats.org/markup-compatibility/2006">
                <mc:Choice xmlns:v="urn:schemas-microsoft-com:vml" Requires="v">
                  <p:oleObj spid="_x0000_s36919" name="Формула" r:id="rId14" imgW="279158" imgH="177646" progId="Equation.3">
                    <p:embed/>
                  </p:oleObj>
                </mc:Choice>
                <mc:Fallback>
                  <p:oleObj name="Формула" r:id="rId14" imgW="279158" imgH="177646" progId="Equation.3">
                    <p:embed/>
                    <p:pic>
                      <p:nvPicPr>
                        <p:cNvPr id="0" name="Объект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9512" y="5733256"/>
                          <a:ext cx="832327" cy="53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
          <p:cNvSpPr txBox="1">
            <a:spLocks noChangeArrowheads="1"/>
          </p:cNvSpPr>
          <p:nvPr/>
        </p:nvSpPr>
        <p:spPr bwMode="auto">
          <a:xfrm>
            <a:off x="468313" y="71438"/>
            <a:ext cx="82296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2D2DB9"/>
                </a:solidFill>
              </a:rPr>
              <a:t>Определение темпа инфляции</a:t>
            </a:r>
          </a:p>
        </p:txBody>
      </p:sp>
      <p:sp>
        <p:nvSpPr>
          <p:cNvPr id="27652" name="Text Box 4"/>
          <p:cNvSpPr txBox="1">
            <a:spLocks noRot="1" noChangeAspect="1" noMove="1" noResize="1" noEditPoints="1" noAdjustHandles="1" noChangeArrowheads="1" noChangeShapeType="1" noTextEdit="1"/>
          </p:cNvSpPr>
          <p:nvPr/>
        </p:nvSpPr>
        <p:spPr bwMode="auto">
          <a:xfrm>
            <a:off x="206291" y="980728"/>
            <a:ext cx="8964488" cy="4922439"/>
          </a:xfrm>
          <a:prstGeom prst="rect">
            <a:avLst/>
          </a:prstGeom>
          <a:blipFill rotWithShape="1">
            <a:blip r:embed="rId3" cstate="print"/>
            <a:stretch>
              <a:fillRect l="-1769" t="-1611" r="-1156"/>
            </a:stretch>
          </a:blipFill>
          <a:ln>
            <a:noFill/>
          </a:ln>
          <a:effectLst/>
          <a:extLst/>
        </p:spPr>
        <p:txBody>
          <a:bodyPr/>
          <a:lstStyle/>
          <a:p>
            <a:pPr>
              <a:defRPr/>
            </a:pPr>
            <a:r>
              <a:rPr lang="ru-RU">
                <a:noFill/>
                <a:ea typeface="+mn-ea"/>
                <a:cs typeface="+mn-cs"/>
              </a:rPr>
              <a: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
          <p:cNvSpPr txBox="1">
            <a:spLocks noChangeArrowheads="1"/>
          </p:cNvSpPr>
          <p:nvPr/>
        </p:nvSpPr>
        <p:spPr bwMode="auto">
          <a:xfrm>
            <a:off x="323850" y="215900"/>
            <a:ext cx="82296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2D2DB9"/>
                </a:solidFill>
              </a:rPr>
              <a:t>Пример</a:t>
            </a:r>
          </a:p>
        </p:txBody>
      </p:sp>
      <p:sp>
        <p:nvSpPr>
          <p:cNvPr id="27652" name="Text Box 4"/>
          <p:cNvSpPr txBox="1">
            <a:spLocks noRot="1" noChangeAspect="1" noMove="1" noResize="1" noEditPoints="1" noAdjustHandles="1" noChangeArrowheads="1" noChangeShapeType="1" noTextEdit="1"/>
          </p:cNvSpPr>
          <p:nvPr/>
        </p:nvSpPr>
        <p:spPr bwMode="auto">
          <a:xfrm>
            <a:off x="467544" y="996930"/>
            <a:ext cx="8352928" cy="3343160"/>
          </a:xfrm>
          <a:prstGeom prst="rect">
            <a:avLst/>
          </a:prstGeom>
          <a:blipFill rotWithShape="1">
            <a:blip r:embed="rId3" cstate="print"/>
            <a:stretch>
              <a:fillRect l="-2263" t="-2737" b="-2372"/>
            </a:stretch>
          </a:blipFill>
          <a:ln>
            <a:noFill/>
          </a:ln>
          <a:effectLst/>
          <a:extLst/>
        </p:spPr>
        <p:txBody>
          <a:bodyPr/>
          <a:lstStyle/>
          <a:p>
            <a:pPr>
              <a:defRPr/>
            </a:pPr>
            <a:r>
              <a:rPr lang="ru-RU">
                <a:noFill/>
                <a:ea typeface="+mn-ea"/>
                <a:cs typeface="+mn-cs"/>
              </a:rPr>
              <a: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684213" y="549275"/>
            <a:ext cx="8135937"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3200">
                <a:solidFill>
                  <a:schemeClr val="accent2"/>
                </a:solidFill>
              </a:rPr>
              <a:t>Задача</a:t>
            </a:r>
            <a:r>
              <a:rPr lang="ru-RU" altLang="ru-RU" sz="3200">
                <a:solidFill>
                  <a:schemeClr val="tx1"/>
                </a:solidFill>
              </a:rPr>
              <a:t> </a:t>
            </a:r>
          </a:p>
          <a:p>
            <a:r>
              <a:rPr lang="ru-RU" altLang="ru-RU" sz="2800">
                <a:solidFill>
                  <a:schemeClr val="tx1"/>
                </a:solidFill>
              </a:rPr>
              <a:t>Индекс цен в рассматриваемом году составил 1,84, в прошлом – 1,1. Следовательно, уровень инфляции в рассматриваемом году равен 67,3 %.</a:t>
            </a:r>
          </a:p>
          <a:p>
            <a:endParaRPr lang="ru-RU" altLang="ru-RU">
              <a:solidFill>
                <a:schemeClr val="tx1"/>
              </a:solidFill>
            </a:endParaRPr>
          </a:p>
        </p:txBody>
      </p:sp>
      <p:pic>
        <p:nvPicPr>
          <p:cNvPr id="39939" name="Рисунок 2" descr="http://mypage.i-exam.ru/pic/1286_183657/333CEFAEDA1275125360B85CB53014C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3068638"/>
            <a:ext cx="45370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68313" y="2798763"/>
          <a:ext cx="8351837" cy="2873375"/>
        </p:xfrm>
        <a:graphic>
          <a:graphicData uri="http://schemas.openxmlformats.org/drawingml/2006/table">
            <a:tbl>
              <a:tblPr/>
              <a:tblGrid>
                <a:gridCol w="2159000"/>
                <a:gridCol w="1296987"/>
                <a:gridCol w="1223963"/>
                <a:gridCol w="1152525"/>
                <a:gridCol w="1295400"/>
                <a:gridCol w="1223962"/>
              </a:tblGrid>
              <a:tr h="72072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ru-RU" altLang="ru-RU" sz="12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2010</a:t>
                      </a:r>
                      <a:endParaRPr kumimoji="0" lang="ru-RU" altLang="ru-RU" sz="24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2011</a:t>
                      </a:r>
                      <a:endParaRPr kumimoji="0" lang="ru-RU" altLang="ru-RU" sz="24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2012</a:t>
                      </a:r>
                      <a:endParaRPr kumimoji="0" lang="ru-RU" altLang="ru-RU" sz="24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2013</a:t>
                      </a:r>
                      <a:endParaRPr kumimoji="0" lang="ru-RU" altLang="ru-RU" sz="24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2014</a:t>
                      </a:r>
                      <a:endParaRPr kumimoji="0" lang="ru-RU" altLang="ru-RU" sz="2400" b="1" i="0" u="none" strike="noStrike" cap="none" normalizeH="0" baseline="0" smtClean="0">
                        <a:ln>
                          <a:noFill/>
                        </a:ln>
                        <a:solidFill>
                          <a:srgbClr val="000000"/>
                        </a:solidFill>
                        <a:effectLst/>
                        <a:latin typeface="Times New Roman" pitchFamily="18" charset="0"/>
                        <a:ea typeface="Lucida Sans Unicode" pitchFamily="34" charset="0"/>
                        <a:cs typeface="Lucida Sans Unicode" pitchFamily="34" charset="0"/>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r>
              <a:tr h="9032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0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Индексы потребительских цен</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108,8</a:t>
                      </a:r>
                    </a:p>
                  </a:txBody>
                  <a:tcPr marL="9526" marR="9526" marT="952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106,1</a:t>
                      </a:r>
                    </a:p>
                  </a:txBody>
                  <a:tcPr marL="9526" marR="9526" marT="952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106,6</a:t>
                      </a:r>
                    </a:p>
                  </a:txBody>
                  <a:tcPr marL="9526" marR="9526" marT="952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106,5</a:t>
                      </a:r>
                    </a:p>
                  </a:txBody>
                  <a:tcPr marL="9526" marR="9526" marT="952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111,4</a:t>
                      </a:r>
                    </a:p>
                  </a:txBody>
                  <a:tcPr marL="9526" marR="9526" marT="952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r>
              <a:tr h="117316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2000" b="0" i="0" u="none" strike="noStrike" cap="none" normalizeH="0" baseline="0" smtClean="0">
                          <a:ln>
                            <a:noFill/>
                          </a:ln>
                          <a:solidFill>
                            <a:srgbClr val="000000"/>
                          </a:solidFill>
                          <a:effectLst/>
                          <a:latin typeface="Arial" charset="0"/>
                          <a:ea typeface="Lucida Sans Unicode" pitchFamily="34" charset="0"/>
                          <a:cs typeface="Lucida Sans Unicode" pitchFamily="34" charset="0"/>
                        </a:rPr>
                        <a:t>Индексы цен производителей промышленных товаров</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116,7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112,0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105,1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103,7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latin typeface="Arial" charset="0"/>
                          <a:ea typeface="Lucida Sans Unicode" pitchFamily="34" charset="0"/>
                          <a:cs typeface="Lucida Sans Unicode" pitchFamily="34" charset="0"/>
                        </a:rPr>
                        <a:t>105,9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r>
            </a:tbl>
          </a:graphicData>
        </a:graphic>
      </p:graphicFrame>
      <p:sp>
        <p:nvSpPr>
          <p:cNvPr id="40992" name="TextBox 4"/>
          <p:cNvSpPr txBox="1">
            <a:spLocks noChangeArrowheads="1"/>
          </p:cNvSpPr>
          <p:nvPr/>
        </p:nvSpPr>
        <p:spPr bwMode="auto">
          <a:xfrm>
            <a:off x="1450975" y="2390775"/>
            <a:ext cx="6242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dirty="0">
                <a:solidFill>
                  <a:schemeClr val="tx1"/>
                </a:solidFill>
              </a:rPr>
              <a:t>Сравнение ИПЦ и ИЦП в России в </a:t>
            </a:r>
            <a:r>
              <a:rPr lang="ru-RU" altLang="ru-RU" dirty="0" smtClean="0">
                <a:solidFill>
                  <a:schemeClr val="tx1"/>
                </a:solidFill>
              </a:rPr>
              <a:t>2010-2014гг</a:t>
            </a:r>
            <a:r>
              <a:rPr lang="ru-RU" altLang="ru-RU" dirty="0">
                <a:solidFill>
                  <a:schemeClr val="tx1"/>
                </a:solidFill>
              </a:rPr>
              <a:t>.</a:t>
            </a:r>
          </a:p>
        </p:txBody>
      </p:sp>
      <p:sp>
        <p:nvSpPr>
          <p:cNvPr id="40993" name="TextBox 5"/>
          <p:cNvSpPr txBox="1">
            <a:spLocks noChangeArrowheads="1"/>
          </p:cNvSpPr>
          <p:nvPr/>
        </p:nvSpPr>
        <p:spPr bwMode="auto">
          <a:xfrm>
            <a:off x="179388" y="5732463"/>
            <a:ext cx="89646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chemeClr val="tx1"/>
                </a:solidFill>
              </a:rPr>
              <a:t>Источник: </a:t>
            </a:r>
            <a:r>
              <a:rPr lang="en-US" altLang="ru-RU">
                <a:solidFill>
                  <a:srgbClr val="0000FF"/>
                </a:solidFill>
              </a:rPr>
              <a:t>http://www.gks.ru/wps/wcm/connect/rosstat_main/rosstat/ru/statistics/tariffs/#</a:t>
            </a:r>
            <a:endParaRPr lang="ru-RU" altLang="ru-RU">
              <a:solidFill>
                <a:srgbClr val="0000FF"/>
              </a:solidFill>
            </a:endParaRPr>
          </a:p>
        </p:txBody>
      </p:sp>
      <p:sp>
        <p:nvSpPr>
          <p:cNvPr id="40994" name="TextBox 7"/>
          <p:cNvSpPr txBox="1">
            <a:spLocks noChangeArrowheads="1"/>
          </p:cNvSpPr>
          <p:nvPr/>
        </p:nvSpPr>
        <p:spPr bwMode="auto">
          <a:xfrm>
            <a:off x="360363" y="280988"/>
            <a:ext cx="85693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000" dirty="0">
                <a:solidFill>
                  <a:schemeClr val="tx1"/>
                </a:solidFill>
              </a:rPr>
              <a:t>Индексы цен производителей (ИЦП) измеряют уровень цен на стадии производства или оптовой продажи.</a:t>
            </a:r>
          </a:p>
          <a:p>
            <a:r>
              <a:rPr lang="ru-RU" altLang="ru-RU" sz="2000" dirty="0">
                <a:solidFill>
                  <a:schemeClr val="tx1"/>
                </a:solidFill>
              </a:rPr>
              <a:t>Измеряют ИЦП промышленных товаров, сельскохозяйственной продукции, строительной продукции, индексы тарифов на грузовые перевозки, а также цены приобретения  промышленными, строительными и сельскохозяйственными организациями. </a:t>
            </a:r>
            <a:endParaRPr lang="ru-RU" altLang="ru-RU"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412750" y="115888"/>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«Правило величины 70»</a:t>
            </a:r>
          </a:p>
        </p:txBody>
      </p:sp>
      <p:sp>
        <p:nvSpPr>
          <p:cNvPr id="41987" name="Text Box 2"/>
          <p:cNvSpPr txBox="1">
            <a:spLocks noChangeArrowheads="1"/>
          </p:cNvSpPr>
          <p:nvPr/>
        </p:nvSpPr>
        <p:spPr bwMode="auto">
          <a:xfrm>
            <a:off x="107950" y="836613"/>
            <a:ext cx="8856663"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a:solidFill>
                  <a:srgbClr val="000000"/>
                </a:solidFill>
              </a:rPr>
              <a:t>     </a:t>
            </a:r>
            <a:r>
              <a:rPr lang="ru-RU" altLang="ru-RU" sz="3200">
                <a:solidFill>
                  <a:srgbClr val="000000"/>
                </a:solidFill>
              </a:rPr>
              <a:t>Простой способ приближённой оценки числа лет</a:t>
            </a:r>
            <a:r>
              <a:rPr lang="en-US" altLang="ru-RU" sz="3200">
                <a:solidFill>
                  <a:srgbClr val="000000"/>
                </a:solidFill>
              </a:rPr>
              <a:t> (T)</a:t>
            </a:r>
            <a:r>
              <a:rPr lang="ru-RU" altLang="ru-RU" sz="3200">
                <a:solidFill>
                  <a:srgbClr val="000000"/>
                </a:solidFill>
              </a:rPr>
              <a:t>, через которые удвоится уровень цен в стране</a:t>
            </a:r>
            <a:r>
              <a:rPr lang="en-US" altLang="ru-RU" sz="3200">
                <a:solidFill>
                  <a:srgbClr val="000000"/>
                </a:solidFill>
              </a:rPr>
              <a:t> (</a:t>
            </a:r>
            <a:r>
              <a:rPr lang="ru-RU" altLang="ru-RU" sz="3200">
                <a:solidFill>
                  <a:srgbClr val="000000"/>
                </a:solidFill>
              </a:rPr>
              <a:t>т.е. рост цен на 100%).</a:t>
            </a:r>
          </a:p>
          <a:p>
            <a:pPr eaLnBrk="1" hangingPunct="1">
              <a:spcBef>
                <a:spcPts val="600"/>
              </a:spcBef>
              <a:spcAft>
                <a:spcPts val="600"/>
              </a:spcAft>
            </a:pPr>
            <a:r>
              <a:rPr lang="en-US" altLang="ru-RU" sz="3600">
                <a:solidFill>
                  <a:srgbClr val="000000"/>
                </a:solidFill>
              </a:rPr>
              <a:t>                        </a:t>
            </a:r>
            <a:r>
              <a:rPr lang="en-US" altLang="ru-RU" sz="3600">
                <a:solidFill>
                  <a:srgbClr val="2D2DB9"/>
                </a:solidFill>
              </a:rPr>
              <a:t>T = </a:t>
            </a:r>
            <a:r>
              <a:rPr lang="en-US" altLang="ru-RU" sz="3600" b="1">
                <a:solidFill>
                  <a:srgbClr val="2D2DB9"/>
                </a:solidFill>
              </a:rPr>
              <a:t>70 / r </a:t>
            </a:r>
          </a:p>
          <a:p>
            <a:pPr eaLnBrk="1" hangingPunct="1">
              <a:spcBef>
                <a:spcPts val="600"/>
              </a:spcBef>
              <a:spcAft>
                <a:spcPts val="600"/>
              </a:spcAft>
            </a:pPr>
            <a:r>
              <a:rPr lang="en-US" altLang="ru-RU" sz="3600" b="1">
                <a:solidFill>
                  <a:srgbClr val="2D2DB9"/>
                </a:solidFill>
              </a:rPr>
              <a:t>    r - </a:t>
            </a:r>
            <a:r>
              <a:rPr lang="ru-RU" altLang="ru-RU" sz="3600">
                <a:solidFill>
                  <a:srgbClr val="2D2DB9"/>
                </a:solidFill>
              </a:rPr>
              <a:t>годовая ставка инфляции</a:t>
            </a:r>
            <a:r>
              <a:rPr lang="en-US" altLang="ru-RU" sz="3600">
                <a:solidFill>
                  <a:srgbClr val="2D2DB9"/>
                </a:solidFill>
              </a:rPr>
              <a:t>.</a:t>
            </a:r>
            <a:endParaRPr lang="ru-RU" altLang="ru-RU" sz="3600">
              <a:solidFill>
                <a:srgbClr val="2D2DB9"/>
              </a:solidFill>
            </a:endParaRPr>
          </a:p>
          <a:p>
            <a:pPr lvl="1" eaLnBrk="1" hangingPunct="1"/>
            <a:r>
              <a:rPr lang="en-US" altLang="ru-RU" sz="3600">
                <a:solidFill>
                  <a:srgbClr val="000000"/>
                </a:solidFill>
              </a:rPr>
              <a:t>   </a:t>
            </a:r>
            <a:r>
              <a:rPr lang="ru-RU" altLang="ru-RU" sz="3200">
                <a:solidFill>
                  <a:srgbClr val="000000"/>
                </a:solidFill>
              </a:rPr>
              <a:t>Исчисление происходит в сложных </a:t>
            </a:r>
            <a:r>
              <a:rPr lang="en-US" altLang="ru-RU" sz="3200">
                <a:solidFill>
                  <a:srgbClr val="000000"/>
                </a:solidFill>
              </a:rPr>
              <a:t> </a:t>
            </a:r>
            <a:r>
              <a:rPr lang="ru-RU" altLang="ru-RU" sz="3200">
                <a:solidFill>
                  <a:srgbClr val="000000"/>
                </a:solidFill>
              </a:rPr>
              <a:t>процентах (1+</a:t>
            </a:r>
            <a:r>
              <a:rPr lang="en-US" altLang="ru-RU" sz="3200">
                <a:solidFill>
                  <a:srgbClr val="000000"/>
                </a:solidFill>
              </a:rPr>
              <a:t>r)</a:t>
            </a:r>
            <a:r>
              <a:rPr lang="en-US" altLang="ru-RU" sz="3200" baseline="30000">
                <a:solidFill>
                  <a:srgbClr val="000000"/>
                </a:solidFill>
              </a:rPr>
              <a:t>T</a:t>
            </a:r>
            <a:r>
              <a:rPr lang="en-US" altLang="ru-RU" sz="3200">
                <a:solidFill>
                  <a:srgbClr val="000000"/>
                </a:solidFill>
              </a:rPr>
              <a:t>.</a:t>
            </a:r>
            <a:endParaRPr lang="en-US" altLang="ru-RU" sz="3200" baseline="30000">
              <a:solidFill>
                <a:srgbClr val="000000"/>
              </a:solidFill>
            </a:endParaRPr>
          </a:p>
          <a:p>
            <a:pPr lvl="1" eaLnBrk="1" hangingPunct="1"/>
            <a:r>
              <a:rPr lang="en-US" altLang="ru-RU" sz="3200" baseline="30000">
                <a:solidFill>
                  <a:srgbClr val="000000"/>
                </a:solidFill>
              </a:rPr>
              <a:t>     </a:t>
            </a:r>
            <a:r>
              <a:rPr lang="ru-RU" altLang="ru-RU" sz="3200">
                <a:solidFill>
                  <a:srgbClr val="000000"/>
                </a:solidFill>
              </a:rPr>
              <a:t>Вместо 70 % также используются числа от </a:t>
            </a:r>
            <a:r>
              <a:rPr lang="en-US" altLang="ru-RU" sz="3200">
                <a:solidFill>
                  <a:srgbClr val="000000"/>
                </a:solidFill>
              </a:rPr>
              <a:t> </a:t>
            </a:r>
            <a:r>
              <a:rPr lang="ru-RU" altLang="ru-RU" sz="3200">
                <a:solidFill>
                  <a:srgbClr val="000000"/>
                </a:solidFill>
              </a:rPr>
              <a:t>69 % до 72 %</a:t>
            </a:r>
            <a:r>
              <a:rPr lang="en-US" altLang="ru-RU" sz="3200">
                <a:solidFill>
                  <a:srgbClr val="000000"/>
                </a:solidFill>
              </a:rPr>
              <a:t> (</a:t>
            </a:r>
            <a:r>
              <a:rPr lang="ru-RU" altLang="ru-RU" sz="3200">
                <a:solidFill>
                  <a:schemeClr val="tx1"/>
                </a:solidFill>
              </a:rPr>
              <a:t>правило 69</a:t>
            </a:r>
            <a:r>
              <a:rPr lang="en-US" altLang="ru-RU" sz="3200">
                <a:solidFill>
                  <a:schemeClr val="tx1"/>
                </a:solidFill>
              </a:rPr>
              <a:t>, </a:t>
            </a:r>
            <a:r>
              <a:rPr lang="ru-RU" altLang="ru-RU" sz="3200">
                <a:solidFill>
                  <a:schemeClr val="tx1"/>
                </a:solidFill>
              </a:rPr>
              <a:t>правило 72</a:t>
            </a:r>
            <a:r>
              <a:rPr lang="en-US" altLang="ru-RU" sz="3200">
                <a:solidFill>
                  <a:schemeClr val="tx1"/>
                </a:solidFill>
              </a:rPr>
              <a:t>).</a:t>
            </a:r>
            <a:endParaRPr lang="ru-RU" altLang="ru-RU" sz="3200">
              <a:solidFill>
                <a:srgbClr val="2D2DB9"/>
              </a:solidFill>
            </a:endParaRPr>
          </a:p>
          <a:p>
            <a:pPr eaLnBrk="1" hangingPunct="1"/>
            <a:endParaRPr lang="en-US" altLang="ru-RU">
              <a:solidFill>
                <a:srgbClr val="000000"/>
              </a:solidFill>
            </a:endParaRPr>
          </a:p>
          <a:p>
            <a:pPr eaLnBrk="1" hangingPunct="1"/>
            <a:endParaRPr lang="en-US" altLang="ru-RU">
              <a:solidFill>
                <a:srgbClr val="000000"/>
              </a:solidFill>
            </a:endParaRPr>
          </a:p>
          <a:p>
            <a:pPr eaLnBrk="1" hangingPunct="1"/>
            <a:endParaRPr lang="en-US" altLang="ru-RU">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328613" y="1484313"/>
            <a:ext cx="872172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514350" indent="-51435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marL="1257300" indent="-45720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buClrTx/>
              <a:buFont typeface="Times New Roman" pitchFamily="18" charset="0"/>
              <a:buAutoNum type="arabicPeriod"/>
            </a:pPr>
            <a:r>
              <a:rPr lang="ru-RU" altLang="ru-RU" sz="3200">
                <a:solidFill>
                  <a:schemeClr val="tx1"/>
                </a:solidFill>
              </a:rPr>
              <a:t>Темпы роста денежной массы в  </a:t>
            </a:r>
          </a:p>
          <a:p>
            <a:pPr lvl="1" eaLnBrk="1" hangingPunct="1">
              <a:buClr>
                <a:srgbClr val="0F2BEC"/>
              </a:buClr>
            </a:pPr>
            <a:r>
              <a:rPr lang="ru-RU" altLang="ru-RU" sz="3200">
                <a:solidFill>
                  <a:srgbClr val="000000"/>
                </a:solidFill>
              </a:rPr>
              <a:t>     обращении превосходят темп роста ВВП. </a:t>
            </a:r>
          </a:p>
          <a:p>
            <a:pPr lvl="2" eaLnBrk="1" hangingPunct="1">
              <a:spcBef>
                <a:spcPts val="1200"/>
              </a:spcBef>
              <a:buClrTx/>
              <a:buFont typeface="Wingdings" pitchFamily="2" charset="2"/>
              <a:buChar char="Ø"/>
            </a:pPr>
            <a:r>
              <a:rPr lang="ru-RU" altLang="ru-RU" sz="3200">
                <a:solidFill>
                  <a:srgbClr val="000000"/>
                </a:solidFill>
              </a:rPr>
              <a:t>т.е. несоответствие денежной и товарной массы</a:t>
            </a:r>
          </a:p>
          <a:p>
            <a:pPr lvl="1" eaLnBrk="1" hangingPunct="1">
              <a:buClr>
                <a:srgbClr val="0F2BEC"/>
              </a:buClr>
            </a:pPr>
            <a:endParaRPr lang="ru-RU" altLang="ru-RU" sz="3200">
              <a:solidFill>
                <a:srgbClr val="000000"/>
              </a:solidFill>
            </a:endParaRPr>
          </a:p>
          <a:p>
            <a:pPr lvl="1" eaLnBrk="1" hangingPunct="1">
              <a:buClr>
                <a:srgbClr val="0F2BEC"/>
              </a:buClr>
            </a:pPr>
            <a:r>
              <a:rPr lang="ru-RU" altLang="ru-RU" sz="3200">
                <a:solidFill>
                  <a:srgbClr val="000000"/>
                </a:solidFill>
              </a:rPr>
              <a:t>2. Дисбаланс совокупных спроса и </a:t>
            </a:r>
          </a:p>
          <a:p>
            <a:pPr lvl="1" eaLnBrk="1" hangingPunct="1">
              <a:buClr>
                <a:srgbClr val="0F2BEC"/>
              </a:buClr>
            </a:pPr>
            <a:r>
              <a:rPr lang="ru-RU" altLang="ru-RU" sz="3200">
                <a:solidFill>
                  <a:srgbClr val="000000"/>
                </a:solidFill>
              </a:rPr>
              <a:t>    предложения (</a:t>
            </a:r>
            <a:r>
              <a:rPr lang="en-US" altLang="ru-RU" sz="3200">
                <a:solidFill>
                  <a:srgbClr val="000000"/>
                </a:solidFill>
              </a:rPr>
              <a:t>AD &gt; AS)</a:t>
            </a:r>
            <a:r>
              <a:rPr lang="ru-RU" altLang="ru-RU" sz="3200">
                <a:solidFill>
                  <a:srgbClr val="000000"/>
                </a:solidFill>
              </a:rPr>
              <a:t>.</a:t>
            </a:r>
          </a:p>
          <a:p>
            <a:pPr eaLnBrk="1" hangingPunct="1">
              <a:spcBef>
                <a:spcPts val="800"/>
              </a:spcBef>
              <a:buFont typeface="Arial" charset="0"/>
              <a:buChar char="•"/>
            </a:pPr>
            <a:endParaRPr lang="ru-RU" altLang="ru-RU" sz="3200">
              <a:solidFill>
                <a:srgbClr val="000000"/>
              </a:solidFill>
            </a:endParaRPr>
          </a:p>
          <a:p>
            <a:pPr eaLnBrk="1" hangingPunct="1">
              <a:spcBef>
                <a:spcPts val="800"/>
              </a:spcBef>
              <a:buClrTx/>
              <a:buSzTx/>
              <a:buFontTx/>
              <a:buNone/>
            </a:pPr>
            <a:r>
              <a:rPr lang="ru-RU" altLang="ru-RU" sz="3200">
                <a:solidFill>
                  <a:srgbClr val="000000"/>
                </a:solidFill>
              </a:rPr>
              <a:t/>
            </a:r>
            <a:br>
              <a:rPr lang="ru-RU" altLang="ru-RU" sz="3200">
                <a:solidFill>
                  <a:srgbClr val="000000"/>
                </a:solidFill>
              </a:rPr>
            </a:br>
            <a:endParaRPr lang="ru-RU" altLang="ru-RU" sz="3200">
              <a:solidFill>
                <a:srgbClr val="000000"/>
              </a:solidFill>
            </a:endParaRPr>
          </a:p>
        </p:txBody>
      </p:sp>
      <p:sp>
        <p:nvSpPr>
          <p:cNvPr id="43011" name="TextBox 1"/>
          <p:cNvSpPr txBox="1">
            <a:spLocks noChangeArrowheads="1"/>
          </p:cNvSpPr>
          <p:nvPr/>
        </p:nvSpPr>
        <p:spPr bwMode="auto">
          <a:xfrm>
            <a:off x="684213" y="404813"/>
            <a:ext cx="7686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4000">
                <a:solidFill>
                  <a:srgbClr val="0F2BEC"/>
                </a:solidFill>
              </a:rPr>
              <a:t>Основные причины инфляции</a:t>
            </a:r>
            <a:endParaRPr lang="ru-RU" altLang="ru-RU" sz="4000"/>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1"/>
          <p:cNvSpPr txBox="1">
            <a:spLocks noChangeArrowheads="1"/>
          </p:cNvSpPr>
          <p:nvPr/>
        </p:nvSpPr>
        <p:spPr bwMode="auto">
          <a:xfrm>
            <a:off x="358775" y="368300"/>
            <a:ext cx="8785225" cy="642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Font typeface="Arial" charset="0"/>
              <a:buChar char="•"/>
            </a:pPr>
            <a:r>
              <a:rPr lang="ru-RU" altLang="ru-RU" sz="3200">
                <a:solidFill>
                  <a:srgbClr val="000000"/>
                </a:solidFill>
              </a:rPr>
              <a:t>На динамику издержек производства, а значит и цен, влияют также следующие факторы: </a:t>
            </a:r>
          </a:p>
          <a:p>
            <a:pPr lvl="1" eaLnBrk="1" hangingPunct="1">
              <a:spcBef>
                <a:spcPts val="700"/>
              </a:spcBef>
              <a:buFont typeface="Arial" charset="0"/>
              <a:buChar char="•"/>
            </a:pPr>
            <a:r>
              <a:rPr lang="ru-RU" altLang="ru-RU" sz="3200">
                <a:solidFill>
                  <a:srgbClr val="000000"/>
                </a:solidFill>
              </a:rPr>
              <a:t>несбалансированность структуры инвестиций; </a:t>
            </a:r>
          </a:p>
          <a:p>
            <a:pPr lvl="1" eaLnBrk="1" hangingPunct="1">
              <a:spcBef>
                <a:spcPts val="700"/>
              </a:spcBef>
              <a:buFont typeface="Arial" charset="0"/>
              <a:buChar char="•"/>
            </a:pPr>
            <a:r>
              <a:rPr lang="ru-RU" altLang="ru-RU" sz="3200">
                <a:solidFill>
                  <a:srgbClr val="000000"/>
                </a:solidFill>
              </a:rPr>
              <a:t>недогрузка производственных мощностей; </a:t>
            </a:r>
          </a:p>
          <a:p>
            <a:pPr lvl="1" eaLnBrk="1" hangingPunct="1">
              <a:spcBef>
                <a:spcPts val="700"/>
              </a:spcBef>
              <a:buFont typeface="Arial" charset="0"/>
              <a:buChar char="•"/>
            </a:pPr>
            <a:r>
              <a:rPr lang="ru-RU" altLang="ru-RU" sz="3200">
                <a:solidFill>
                  <a:srgbClr val="000000"/>
                </a:solidFill>
              </a:rPr>
              <a:t>политика цен, проводимая крупными компаниями; </a:t>
            </a:r>
          </a:p>
          <a:p>
            <a:pPr lvl="1" eaLnBrk="1" hangingPunct="1">
              <a:spcBef>
                <a:spcPts val="700"/>
              </a:spcBef>
              <a:buFont typeface="Arial" charset="0"/>
              <a:buChar char="•"/>
            </a:pPr>
            <a:r>
              <a:rPr lang="ru-RU" altLang="ru-RU" sz="3200">
                <a:solidFill>
                  <a:srgbClr val="000000"/>
                </a:solidFill>
              </a:rPr>
              <a:t>рост косвенных налогов, автоматически включаемых в цены. </a:t>
            </a:r>
          </a:p>
          <a:p>
            <a:pPr eaLnBrk="1" hangingPunct="1">
              <a:spcBef>
                <a:spcPts val="800"/>
              </a:spcBef>
              <a:buFont typeface="Arial" charset="0"/>
              <a:buNone/>
            </a:pP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1"/>
          <p:cNvSpPr txBox="1">
            <a:spLocks noChangeArrowheads="1"/>
          </p:cNvSpPr>
          <p:nvPr/>
        </p:nvSpPr>
        <p:spPr bwMode="auto">
          <a:xfrm>
            <a:off x="431800" y="0"/>
            <a:ext cx="82296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Инфляция спроса и предложения</a:t>
            </a:r>
          </a:p>
        </p:txBody>
      </p:sp>
      <p:pic>
        <p:nvPicPr>
          <p:cNvPr id="45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765175"/>
            <a:ext cx="6985000"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1"/>
          <p:cNvSpPr txBox="1">
            <a:spLocks noChangeArrowheads="1"/>
          </p:cNvSpPr>
          <p:nvPr/>
        </p:nvSpPr>
        <p:spPr bwMode="auto">
          <a:xfrm>
            <a:off x="290513" y="188913"/>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Две формы проявления инфляции</a:t>
            </a:r>
          </a:p>
        </p:txBody>
      </p:sp>
      <p:sp>
        <p:nvSpPr>
          <p:cNvPr id="46083" name="Text Box 2"/>
          <p:cNvSpPr txBox="1">
            <a:spLocks noChangeArrowheads="1"/>
          </p:cNvSpPr>
          <p:nvPr/>
        </p:nvSpPr>
        <p:spPr bwMode="auto">
          <a:xfrm>
            <a:off x="257175" y="1341438"/>
            <a:ext cx="8224838"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2900" indent="-34290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lnSpc>
                <a:spcPct val="90000"/>
              </a:lnSpc>
              <a:buClr>
                <a:srgbClr val="0F2BEC"/>
              </a:buClr>
              <a:buFont typeface="Arial" charset="0"/>
              <a:buChar char="•"/>
            </a:pPr>
            <a:r>
              <a:rPr lang="ru-RU" altLang="ru-RU" sz="3200" i="1">
                <a:solidFill>
                  <a:srgbClr val="0F2BEC"/>
                </a:solidFill>
              </a:rPr>
              <a:t>Открытая</a:t>
            </a:r>
            <a:r>
              <a:rPr lang="ru-RU" altLang="ru-RU" sz="3200" i="1">
                <a:solidFill>
                  <a:srgbClr val="000000"/>
                </a:solidFill>
              </a:rPr>
              <a:t> - </a:t>
            </a:r>
            <a:r>
              <a:rPr lang="ru-RU" altLang="ru-RU" sz="3200">
                <a:solidFill>
                  <a:srgbClr val="000000"/>
                </a:solidFill>
              </a:rPr>
              <a:t>характеризуется устойчивым повышением среднего уровня цен. </a:t>
            </a:r>
          </a:p>
          <a:p>
            <a:pPr lvl="1" eaLnBrk="1" hangingPunct="1">
              <a:lnSpc>
                <a:spcPct val="90000"/>
              </a:lnSpc>
              <a:buClr>
                <a:srgbClr val="0F2BEC"/>
              </a:buClr>
              <a:buFont typeface="Arial" charset="0"/>
              <a:buChar char="•"/>
            </a:pPr>
            <a:r>
              <a:rPr lang="ru-RU" altLang="ru-RU" sz="3200" i="1">
                <a:solidFill>
                  <a:srgbClr val="0F2BEC"/>
                </a:solidFill>
              </a:rPr>
              <a:t>Скрытая (или подавленная)</a:t>
            </a:r>
            <a:r>
              <a:rPr lang="ru-RU" altLang="ru-RU" sz="3200" i="1">
                <a:solidFill>
                  <a:srgbClr val="000000"/>
                </a:solidFill>
              </a:rPr>
              <a:t> - </a:t>
            </a:r>
            <a:r>
              <a:rPr lang="ru-RU" altLang="ru-RU" sz="3200">
                <a:solidFill>
                  <a:srgbClr val="000000"/>
                </a:solidFill>
              </a:rPr>
              <a:t>имеет место в условиях жесткого контроля государства над ценами на товары и факторы производства. Товарные дефициты, развитие «черного рынка».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07950" y="476250"/>
            <a:ext cx="892810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2900" indent="-34290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buClr>
                <a:srgbClr val="0F2BEC"/>
              </a:buClr>
              <a:buFont typeface="Arial" charset="0"/>
              <a:buChar char="•"/>
            </a:pPr>
            <a:r>
              <a:rPr lang="ru-RU" altLang="ru-RU" sz="3200">
                <a:solidFill>
                  <a:srgbClr val="000000"/>
                </a:solidFill>
              </a:rPr>
              <a:t>В условиях подавленной инфляции образовывается </a:t>
            </a:r>
            <a:r>
              <a:rPr lang="ru-RU" altLang="ru-RU" sz="3200" b="1" i="1">
                <a:solidFill>
                  <a:schemeClr val="accent2"/>
                </a:solidFill>
              </a:rPr>
              <a:t>денежный навес </a:t>
            </a:r>
            <a:r>
              <a:rPr lang="ru-RU" altLang="ru-RU" sz="3200">
                <a:solidFill>
                  <a:srgbClr val="000000"/>
                </a:solidFill>
              </a:rPr>
              <a:t>– превышение количества денег над объемом номинального ВВП. </a:t>
            </a:r>
          </a:p>
          <a:p>
            <a:pPr lvl="1" eaLnBrk="1" hangingPunct="1">
              <a:buClr>
                <a:srgbClr val="0F2BEC"/>
              </a:buClr>
              <a:buFont typeface="Arial" charset="0"/>
              <a:buChar char="•"/>
            </a:pPr>
            <a:r>
              <a:rPr lang="ru-RU" altLang="ru-RU" sz="3200">
                <a:solidFill>
                  <a:srgbClr val="000000"/>
                </a:solidFill>
              </a:rPr>
              <a:t>Если «отпустить» (либерализовать) цены, произойдет скачок цен – </a:t>
            </a:r>
            <a:r>
              <a:rPr lang="ru-RU" altLang="ru-RU" sz="3200" b="1" i="1">
                <a:solidFill>
                  <a:schemeClr val="accent2"/>
                </a:solidFill>
              </a:rPr>
              <a:t>корректирующая инфляция</a:t>
            </a:r>
            <a:r>
              <a:rPr lang="ru-RU" altLang="ru-RU" sz="3200">
                <a:solidFill>
                  <a:srgbClr val="000000"/>
                </a:solidFill>
              </a:rPr>
              <a:t>. </a:t>
            </a:r>
          </a:p>
          <a:p>
            <a:pPr lvl="1" eaLnBrk="1" hangingPunct="1">
              <a:buClr>
                <a:srgbClr val="0F2BEC"/>
              </a:buClr>
              <a:buFont typeface="Arial" charset="0"/>
              <a:buChar char="•"/>
            </a:pPr>
            <a:r>
              <a:rPr lang="ru-RU" altLang="ru-RU" sz="3200">
                <a:solidFill>
                  <a:srgbClr val="000000"/>
                </a:solidFill>
              </a:rPr>
              <a:t>Поскольку </a:t>
            </a:r>
            <a:r>
              <a:rPr lang="en-US" altLang="ru-RU" sz="3200">
                <a:solidFill>
                  <a:srgbClr val="000000"/>
                </a:solidFill>
              </a:rPr>
              <a:t>MV=PY</a:t>
            </a:r>
            <a:r>
              <a:rPr lang="ru-RU" altLang="ru-RU" sz="3200">
                <a:solidFill>
                  <a:srgbClr val="000000"/>
                </a:solidFill>
              </a:rPr>
              <a:t>, то нужно либо отпускать цены, либо сокращать денежную массу (например, с помощью конфискационной денежной реформы).</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1"/>
          <p:cNvSpPr txBox="1">
            <a:spLocks noChangeArrowheads="1"/>
          </p:cNvSpPr>
          <p:nvPr/>
        </p:nvSpPr>
        <p:spPr bwMode="auto">
          <a:xfrm>
            <a:off x="468313" y="0"/>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Две формы проявления инфляции</a:t>
            </a:r>
          </a:p>
        </p:txBody>
      </p:sp>
      <p:sp>
        <p:nvSpPr>
          <p:cNvPr id="48131" name="Text Box 2"/>
          <p:cNvSpPr txBox="1">
            <a:spLocks noChangeArrowheads="1"/>
          </p:cNvSpPr>
          <p:nvPr/>
        </p:nvSpPr>
        <p:spPr bwMode="auto">
          <a:xfrm>
            <a:off x="119063" y="692150"/>
            <a:ext cx="892810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2900" indent="-342900"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lnSpc>
                <a:spcPct val="90000"/>
              </a:lnSpc>
              <a:buClr>
                <a:srgbClr val="0F2BEC"/>
              </a:buClr>
              <a:buFont typeface="Arial" charset="0"/>
              <a:buChar char="•"/>
            </a:pPr>
            <a:r>
              <a:rPr lang="ru-RU" altLang="ru-RU" sz="3200" i="1">
                <a:solidFill>
                  <a:srgbClr val="0F2BEC"/>
                </a:solidFill>
              </a:rPr>
              <a:t>Открытая</a:t>
            </a:r>
            <a:r>
              <a:rPr lang="ru-RU" altLang="ru-RU" sz="3200" i="1">
                <a:solidFill>
                  <a:srgbClr val="000000"/>
                </a:solidFill>
              </a:rPr>
              <a:t> - </a:t>
            </a:r>
            <a:r>
              <a:rPr lang="ru-RU" altLang="ru-RU" sz="3200">
                <a:solidFill>
                  <a:srgbClr val="000000"/>
                </a:solidFill>
              </a:rPr>
              <a:t>характеризуется устойчивым повышением среднего уровня цен. </a:t>
            </a:r>
          </a:p>
          <a:p>
            <a:pPr lvl="1" eaLnBrk="1" hangingPunct="1">
              <a:lnSpc>
                <a:spcPct val="90000"/>
              </a:lnSpc>
              <a:buClr>
                <a:srgbClr val="0F2BEC"/>
              </a:buClr>
              <a:buFont typeface="Arial" charset="0"/>
              <a:buChar char="•"/>
            </a:pPr>
            <a:r>
              <a:rPr lang="ru-RU" altLang="ru-RU" sz="3200" i="1">
                <a:solidFill>
                  <a:srgbClr val="0F2BEC"/>
                </a:solidFill>
              </a:rPr>
              <a:t>Скрытая (или подавленная)</a:t>
            </a:r>
            <a:r>
              <a:rPr lang="ru-RU" altLang="ru-RU" sz="3200" i="1">
                <a:solidFill>
                  <a:srgbClr val="000000"/>
                </a:solidFill>
              </a:rPr>
              <a:t> - </a:t>
            </a:r>
            <a:r>
              <a:rPr lang="ru-RU" altLang="ru-RU" sz="3200">
                <a:solidFill>
                  <a:srgbClr val="000000"/>
                </a:solidFill>
              </a:rPr>
              <a:t>имеет место в условиях жесткого контроля государства над ценами на товары и факторы производства. Товарные дефициты, развитие «черного рынка». </a:t>
            </a:r>
          </a:p>
          <a:p>
            <a:pPr lvl="1" eaLnBrk="1" hangingPunct="1">
              <a:lnSpc>
                <a:spcPct val="90000"/>
              </a:lnSpc>
              <a:buFont typeface="Arial" charset="0"/>
              <a:buChar char="•"/>
            </a:pPr>
            <a:r>
              <a:rPr lang="ru-RU" altLang="ru-RU" sz="3200">
                <a:solidFill>
                  <a:srgbClr val="000000"/>
                </a:solidFill>
              </a:rPr>
              <a:t>Есть понятие </a:t>
            </a:r>
            <a:r>
              <a:rPr lang="ru-RU" altLang="ru-RU" sz="3200" i="1">
                <a:solidFill>
                  <a:srgbClr val="0F2BEC"/>
                </a:solidFill>
              </a:rPr>
              <a:t>ожидаемой</a:t>
            </a:r>
            <a:r>
              <a:rPr lang="ru-RU" altLang="ru-RU" sz="3200">
                <a:solidFill>
                  <a:srgbClr val="0F2BEC"/>
                </a:solidFill>
              </a:rPr>
              <a:t> или </a:t>
            </a:r>
            <a:r>
              <a:rPr lang="ru-RU" altLang="ru-RU" sz="3200" i="1">
                <a:solidFill>
                  <a:srgbClr val="0F2BEC"/>
                </a:solidFill>
              </a:rPr>
              <a:t>прогнозируемой инфляции</a:t>
            </a:r>
            <a:r>
              <a:rPr lang="ru-RU" altLang="ru-RU" sz="3200">
                <a:solidFill>
                  <a:srgbClr val="000000"/>
                </a:solidFill>
              </a:rPr>
              <a:t>. Оно означает, что на уровне государственной политики и на уровне домохозяйств учитывается ожидаемый рост цен и обесценивание денег.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
          <p:cNvSpPr txBox="1">
            <a:spLocks noChangeArrowheads="1"/>
          </p:cNvSpPr>
          <p:nvPr/>
        </p:nvSpPr>
        <p:spPr bwMode="auto">
          <a:xfrm>
            <a:off x="107950" y="620713"/>
            <a:ext cx="9036050" cy="59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539750" indent="-358775"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lnSpc>
                <a:spcPct val="90000"/>
              </a:lnSpc>
              <a:buFont typeface="Arial" charset="0"/>
              <a:buChar char="•"/>
            </a:pPr>
            <a:r>
              <a:rPr lang="ru-RU" altLang="ru-RU" sz="3200" b="1" i="1">
                <a:solidFill>
                  <a:schemeClr val="accent2"/>
                </a:solidFill>
              </a:rPr>
              <a:t>Умеренная</a:t>
            </a:r>
            <a:r>
              <a:rPr lang="ru-RU" altLang="ru-RU" sz="3200">
                <a:solidFill>
                  <a:schemeClr val="accent2"/>
                </a:solidFill>
              </a:rPr>
              <a:t> (</a:t>
            </a:r>
            <a:r>
              <a:rPr lang="ru-RU" altLang="ru-RU" sz="3200" i="1">
                <a:solidFill>
                  <a:schemeClr val="accent2"/>
                </a:solidFill>
              </a:rPr>
              <a:t>ползучая, слабая</a:t>
            </a:r>
            <a:r>
              <a:rPr lang="ru-RU" altLang="ru-RU" sz="3200">
                <a:solidFill>
                  <a:schemeClr val="accent2"/>
                </a:solidFill>
              </a:rPr>
              <a:t>)</a:t>
            </a:r>
            <a:r>
              <a:rPr lang="ru-RU" altLang="ru-RU" sz="3200" i="1">
                <a:solidFill>
                  <a:schemeClr val="tx1"/>
                </a:solidFill>
              </a:rPr>
              <a:t> </a:t>
            </a:r>
            <a:r>
              <a:rPr lang="ru-RU" altLang="ru-RU" sz="3200">
                <a:solidFill>
                  <a:schemeClr val="tx1"/>
                </a:solidFill>
              </a:rPr>
              <a:t>инфляция</a:t>
            </a:r>
            <a:r>
              <a:rPr lang="ru-RU" altLang="ru-RU" sz="3200" i="1">
                <a:solidFill>
                  <a:srgbClr val="0F2BEC"/>
                </a:solidFill>
              </a:rPr>
              <a:t> </a:t>
            </a:r>
            <a:r>
              <a:rPr lang="ru-RU" altLang="ru-RU" sz="3200" i="1">
                <a:solidFill>
                  <a:schemeClr val="tx1"/>
                </a:solidFill>
              </a:rPr>
              <a:t>– </a:t>
            </a:r>
            <a:r>
              <a:rPr lang="ru-RU" altLang="ru-RU" sz="3200" i="1">
                <a:solidFill>
                  <a:srgbClr val="0F2BEC"/>
                </a:solidFill>
              </a:rPr>
              <a:t>годовой темп инфляции </a:t>
            </a:r>
            <a:r>
              <a:rPr lang="ru-RU" altLang="ru-RU" sz="3200">
                <a:solidFill>
                  <a:srgbClr val="000000"/>
                </a:solidFill>
              </a:rPr>
              <a:t>менее 10%. Обычно индексация контрактов не нужна.</a:t>
            </a:r>
          </a:p>
          <a:p>
            <a:pPr lvl="1" eaLnBrk="1" hangingPunct="1">
              <a:lnSpc>
                <a:spcPct val="90000"/>
              </a:lnSpc>
              <a:buFont typeface="Arial" charset="0"/>
              <a:buChar char="•"/>
            </a:pPr>
            <a:r>
              <a:rPr lang="ru-RU" altLang="ru-RU" sz="3200" b="1" i="1">
                <a:solidFill>
                  <a:schemeClr val="accent2"/>
                </a:solidFill>
              </a:rPr>
              <a:t>Галопирующая (</a:t>
            </a:r>
            <a:r>
              <a:rPr lang="ru-RU" altLang="ru-RU" sz="3200" i="1">
                <a:solidFill>
                  <a:schemeClr val="accent2"/>
                </a:solidFill>
              </a:rPr>
              <a:t>высокая)</a:t>
            </a:r>
            <a:r>
              <a:rPr lang="ru-RU" altLang="ru-RU" sz="3200" i="1">
                <a:solidFill>
                  <a:srgbClr val="0F2BEC"/>
                </a:solidFill>
              </a:rPr>
              <a:t> </a:t>
            </a:r>
            <a:r>
              <a:rPr lang="ru-RU" altLang="ru-RU" sz="3200">
                <a:solidFill>
                  <a:schemeClr val="tx1"/>
                </a:solidFill>
              </a:rPr>
              <a:t>инфляция -            годовые темпы от 100 до 200 %. Контракты привязывают к росту цен.</a:t>
            </a:r>
          </a:p>
          <a:p>
            <a:pPr lvl="1" eaLnBrk="1" hangingPunct="1">
              <a:lnSpc>
                <a:spcPct val="90000"/>
              </a:lnSpc>
              <a:buFont typeface="Arial" charset="0"/>
              <a:buChar char="•"/>
            </a:pPr>
            <a:r>
              <a:rPr lang="ru-RU" altLang="ru-RU" sz="3200" b="1" i="1">
                <a:solidFill>
                  <a:schemeClr val="accent2"/>
                </a:solidFill>
              </a:rPr>
              <a:t>Гиперинфляция</a:t>
            </a:r>
            <a:r>
              <a:rPr lang="ru-RU" altLang="ru-RU" sz="3200">
                <a:solidFill>
                  <a:srgbClr val="000000"/>
                </a:solidFill>
              </a:rPr>
              <a:t> – темп роста цен выше 200% в год (по Кейгену гиперинфляция начинается в месяце, когда рост цен превысил 50%).</a:t>
            </a:r>
          </a:p>
          <a:p>
            <a:pPr lvl="1" eaLnBrk="1" hangingPunct="1">
              <a:lnSpc>
                <a:spcPct val="90000"/>
              </a:lnSpc>
            </a:pPr>
            <a:r>
              <a:rPr lang="ru-RU" altLang="ru-RU" sz="3200" i="1">
                <a:solidFill>
                  <a:schemeClr val="accent2"/>
                </a:solidFill>
              </a:rPr>
              <a:t>Стагфляция</a:t>
            </a:r>
            <a:r>
              <a:rPr lang="ru-RU" altLang="ru-RU" sz="3200" b="1">
                <a:solidFill>
                  <a:srgbClr val="262699"/>
                </a:solidFill>
              </a:rPr>
              <a:t> - </a:t>
            </a:r>
            <a:r>
              <a:rPr lang="ru-RU" altLang="ru-RU" sz="3200" b="1">
                <a:solidFill>
                  <a:schemeClr val="tx1"/>
                </a:solidFill>
              </a:rPr>
              <a:t>с</a:t>
            </a:r>
            <a:r>
              <a:rPr lang="ru-RU" altLang="ru-RU" sz="3200">
                <a:solidFill>
                  <a:schemeClr val="tx1"/>
                </a:solidFill>
              </a:rPr>
              <a:t>очетание инфляции с экономическим</a:t>
            </a:r>
            <a:r>
              <a:rPr lang="ru-RU" altLang="ru-RU" sz="3200">
                <a:solidFill>
                  <a:srgbClr val="262699"/>
                </a:solidFill>
              </a:rPr>
              <a:t> </a:t>
            </a:r>
            <a:r>
              <a:rPr lang="ru-RU" altLang="ru-RU" sz="3200">
                <a:solidFill>
                  <a:schemeClr val="tx1"/>
                </a:solidFill>
              </a:rPr>
              <a:t>спадом (с сокращением производства). </a:t>
            </a:r>
          </a:p>
          <a:p>
            <a:pPr lvl="1" eaLnBrk="1" hangingPunct="1">
              <a:buFont typeface="Arial" charset="0"/>
              <a:buChar char="•"/>
            </a:pPr>
            <a:endParaRPr lang="ru-RU" altLang="ru-RU" sz="3200">
              <a:solidFill>
                <a:srgbClr val="000000"/>
              </a:solidFill>
            </a:endParaRPr>
          </a:p>
          <a:p>
            <a:pPr eaLnBrk="1" hangingPunct="1">
              <a:buClrTx/>
              <a:buSzTx/>
              <a:buFontTx/>
              <a:buNone/>
            </a:pPr>
            <a:r>
              <a:rPr lang="ru-RU" altLang="ru-RU" sz="3200">
                <a:solidFill>
                  <a:srgbClr val="000000"/>
                </a:solidFill>
              </a:rPr>
              <a:t>   </a:t>
            </a:r>
          </a:p>
        </p:txBody>
      </p:sp>
      <p:sp>
        <p:nvSpPr>
          <p:cNvPr id="49155" name="TextBox 1"/>
          <p:cNvSpPr txBox="1">
            <a:spLocks noChangeArrowheads="1"/>
          </p:cNvSpPr>
          <p:nvPr/>
        </p:nvSpPr>
        <p:spPr bwMode="auto">
          <a:xfrm>
            <a:off x="304800" y="11113"/>
            <a:ext cx="882015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3200">
                <a:solidFill>
                  <a:srgbClr val="262699"/>
                </a:solidFill>
              </a:rPr>
              <a:t>Классификация инфляции по темпам роста</a:t>
            </a:r>
          </a:p>
          <a:p>
            <a:endParaRPr lang="ru-RU" altLang="ru-RU">
              <a:solidFill>
                <a:schemeClr val="tx1"/>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1"/>
          <p:cNvSpPr txBox="1">
            <a:spLocks noChangeArrowheads="1"/>
          </p:cNvSpPr>
          <p:nvPr/>
        </p:nvSpPr>
        <p:spPr bwMode="auto">
          <a:xfrm>
            <a:off x="107950" y="112713"/>
            <a:ext cx="8928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2400" dirty="0">
                <a:solidFill>
                  <a:schemeClr val="accent2"/>
                </a:solidFill>
              </a:rPr>
              <a:t>Индексы потребительских цен в России, </a:t>
            </a:r>
            <a:r>
              <a:rPr lang="ru-RU" altLang="ru-RU" sz="2400" dirty="0" smtClean="0">
                <a:solidFill>
                  <a:schemeClr val="accent2"/>
                </a:solidFill>
              </a:rPr>
              <a:t>1991-2015 </a:t>
            </a:r>
            <a:r>
              <a:rPr lang="ru-RU" altLang="ru-RU" sz="2400" dirty="0">
                <a:solidFill>
                  <a:schemeClr val="accent2"/>
                </a:solidFill>
              </a:rPr>
              <a:t>гг., декабрь к декабрю, % </a:t>
            </a:r>
          </a:p>
        </p:txBody>
      </p:sp>
      <p:sp>
        <p:nvSpPr>
          <p:cNvPr id="50179" name="TextBox 3"/>
          <p:cNvSpPr txBox="1">
            <a:spLocks noChangeArrowheads="1"/>
          </p:cNvSpPr>
          <p:nvPr/>
        </p:nvSpPr>
        <p:spPr bwMode="auto">
          <a:xfrm>
            <a:off x="360363" y="5516563"/>
            <a:ext cx="84232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1600" dirty="0">
                <a:solidFill>
                  <a:schemeClr val="tx1"/>
                </a:solidFill>
              </a:rPr>
              <a:t>Источник: http://www.gks.ru/free_doc/new_site/prices/potr/tab-potr1.htm</a:t>
            </a:r>
          </a:p>
          <a:p>
            <a:endParaRPr lang="ru-RU" altLang="ru-RU" dirty="0">
              <a:solidFill>
                <a:schemeClr val="tx1"/>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955665167"/>
              </p:ext>
            </p:extLst>
          </p:nvPr>
        </p:nvGraphicFramePr>
        <p:xfrm>
          <a:off x="468313" y="1484313"/>
          <a:ext cx="8207375" cy="3495675"/>
        </p:xfrm>
        <a:graphic>
          <a:graphicData uri="http://schemas.openxmlformats.org/drawingml/2006/table">
            <a:tbl>
              <a:tblPr/>
              <a:tblGrid>
                <a:gridCol w="1439891"/>
                <a:gridCol w="1223906"/>
                <a:gridCol w="1382277"/>
                <a:gridCol w="1316868"/>
                <a:gridCol w="1501229"/>
                <a:gridCol w="1343204"/>
              </a:tblGrid>
              <a:tr h="390525">
                <a:tc>
                  <a:txBody>
                    <a:bodyPr/>
                    <a:lstStyle/>
                    <a:p>
                      <a:pPr algn="ctr" rtl="0" fontAlgn="ctr"/>
                      <a:r>
                        <a:rPr lang="ru-RU" sz="2400" b="0" i="0" u="none" strike="noStrike" dirty="0">
                          <a:solidFill>
                            <a:srgbClr val="000000"/>
                          </a:solidFill>
                          <a:effectLst/>
                          <a:latin typeface="Arial"/>
                        </a:rPr>
                        <a:t>1991</a:t>
                      </a:r>
                    </a:p>
                  </a:txBody>
                  <a:tcPr marL="9523" marR="9523"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E7F6EF"/>
                    </a:solidFill>
                  </a:tcPr>
                </a:tc>
                <a:tc>
                  <a:txBody>
                    <a:bodyPr/>
                    <a:lstStyle/>
                    <a:p>
                      <a:pPr algn="ctr" rtl="0" fontAlgn="ctr"/>
                      <a:r>
                        <a:rPr lang="ru-RU" sz="2400" b="0" i="0" u="none" strike="noStrike">
                          <a:solidFill>
                            <a:srgbClr val="000000"/>
                          </a:solidFill>
                          <a:effectLst/>
                          <a:latin typeface="Arial"/>
                        </a:rPr>
                        <a:t>260,4</a:t>
                      </a:r>
                    </a:p>
                  </a:txBody>
                  <a:tcPr marL="9523" marR="9523"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F6EF"/>
                    </a:solidFill>
                  </a:tcPr>
                </a:tc>
                <a:tc>
                  <a:txBody>
                    <a:bodyPr/>
                    <a:lstStyle/>
                    <a:p>
                      <a:pPr algn="ctr" rtl="0" fontAlgn="ctr"/>
                      <a:r>
                        <a:rPr lang="ru-RU" sz="2400" b="0" i="0" u="none" strike="noStrike" dirty="0">
                          <a:solidFill>
                            <a:srgbClr val="000000"/>
                          </a:solidFill>
                          <a:effectLst/>
                          <a:latin typeface="Arial"/>
                        </a:rPr>
                        <a:t>1999</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136,5</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2007</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111,9</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90525">
                <a:tc>
                  <a:txBody>
                    <a:bodyPr/>
                    <a:lstStyle/>
                    <a:p>
                      <a:pPr algn="ctr" rtl="0" fontAlgn="ctr"/>
                      <a:r>
                        <a:rPr lang="ru-RU" sz="2400" b="0" i="0" u="none" strike="noStrike">
                          <a:solidFill>
                            <a:srgbClr val="000000"/>
                          </a:solidFill>
                          <a:effectLst/>
                          <a:latin typeface="Arial"/>
                        </a:rPr>
                        <a:t>1992</a:t>
                      </a:r>
                    </a:p>
                  </a:txBody>
                  <a:tcPr marL="9523" marR="9523" marT="9525" marB="0" anchor="ctr">
                    <a:lnL w="6350" cap="flat" cmpd="sng" algn="ctr">
                      <a:solidFill>
                        <a:srgbClr val="000000"/>
                      </a:solidFill>
                      <a:prstDash val="solid"/>
                      <a:round/>
                      <a:headEnd type="none" w="med" len="med"/>
                      <a:tailEnd type="none" w="med" len="med"/>
                    </a:lnL>
                    <a:lnR>
                      <a:noFill/>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2608,8</a:t>
                      </a:r>
                    </a:p>
                  </a:txBody>
                  <a:tcPr marL="9523" marR="9523" marT="9525" marB="0" anchor="ctr">
                    <a:lnL>
                      <a:noFill/>
                    </a:lnL>
                    <a:lnR w="6350" cap="flat" cmpd="sng" algn="ctr">
                      <a:solidFill>
                        <a:srgbClr val="000000"/>
                      </a:solidFill>
                      <a:prstDash val="solid"/>
                      <a:round/>
                      <a:headEnd type="none" w="med" len="med"/>
                      <a:tailEnd type="none" w="med" len="med"/>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2000</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120,2</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2008</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113,3</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90525">
                <a:tc>
                  <a:txBody>
                    <a:bodyPr/>
                    <a:lstStyle/>
                    <a:p>
                      <a:pPr algn="ctr" rtl="0" fontAlgn="ctr"/>
                      <a:r>
                        <a:rPr lang="ru-RU" sz="2400" b="0" i="0" u="none" strike="noStrike">
                          <a:solidFill>
                            <a:srgbClr val="000000"/>
                          </a:solidFill>
                          <a:effectLst/>
                          <a:latin typeface="Arial"/>
                        </a:rPr>
                        <a:t>1993</a:t>
                      </a:r>
                    </a:p>
                  </a:txBody>
                  <a:tcPr marL="9523" marR="9523" marT="9525" marB="0" anchor="ctr">
                    <a:lnL w="6350" cap="flat" cmpd="sng" algn="ctr">
                      <a:solidFill>
                        <a:srgbClr val="000000"/>
                      </a:solidFill>
                      <a:prstDash val="solid"/>
                      <a:round/>
                      <a:headEnd type="none" w="med" len="med"/>
                      <a:tailEnd type="none" w="med" len="med"/>
                    </a:lnL>
                    <a:lnR>
                      <a:noFill/>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939,9</a:t>
                      </a:r>
                    </a:p>
                  </a:txBody>
                  <a:tcPr marL="9523" marR="9523" marT="9525" marB="0" anchor="ctr">
                    <a:lnL>
                      <a:noFill/>
                    </a:lnL>
                    <a:lnR w="6350" cap="flat" cmpd="sng" algn="ctr">
                      <a:solidFill>
                        <a:srgbClr val="000000"/>
                      </a:solidFill>
                      <a:prstDash val="solid"/>
                      <a:round/>
                      <a:headEnd type="none" w="med" len="med"/>
                      <a:tailEnd type="none" w="med" len="med"/>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2001</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118,6</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2009</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108,8</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90525">
                <a:tc>
                  <a:txBody>
                    <a:bodyPr/>
                    <a:lstStyle/>
                    <a:p>
                      <a:pPr algn="ctr" rtl="0" fontAlgn="ctr"/>
                      <a:r>
                        <a:rPr lang="ru-RU" sz="2400" b="0" i="0" u="none" strike="noStrike">
                          <a:solidFill>
                            <a:srgbClr val="000000"/>
                          </a:solidFill>
                          <a:effectLst/>
                          <a:latin typeface="Arial"/>
                        </a:rPr>
                        <a:t>1994</a:t>
                      </a:r>
                    </a:p>
                  </a:txBody>
                  <a:tcPr marL="9523" marR="9523" marT="9525" marB="0" anchor="ctr">
                    <a:lnL w="6350" cap="flat" cmpd="sng" algn="ctr">
                      <a:solidFill>
                        <a:srgbClr val="000000"/>
                      </a:solidFill>
                      <a:prstDash val="solid"/>
                      <a:round/>
                      <a:headEnd type="none" w="med" len="med"/>
                      <a:tailEnd type="none" w="med" len="med"/>
                    </a:lnL>
                    <a:lnR>
                      <a:noFill/>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315,1</a:t>
                      </a:r>
                    </a:p>
                  </a:txBody>
                  <a:tcPr marL="9523" marR="9523" marT="9525" marB="0" anchor="ctr">
                    <a:lnL>
                      <a:noFill/>
                    </a:lnL>
                    <a:lnR w="6350" cap="flat" cmpd="sng" algn="ctr">
                      <a:solidFill>
                        <a:srgbClr val="000000"/>
                      </a:solidFill>
                      <a:prstDash val="solid"/>
                      <a:round/>
                      <a:headEnd type="none" w="med" len="med"/>
                      <a:tailEnd type="none" w="med" len="med"/>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2002</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115,1</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2010</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108,8</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90525">
                <a:tc>
                  <a:txBody>
                    <a:bodyPr/>
                    <a:lstStyle/>
                    <a:p>
                      <a:pPr algn="ctr" rtl="0" fontAlgn="ctr"/>
                      <a:r>
                        <a:rPr lang="ru-RU" sz="2400" b="0" i="0" u="none" strike="noStrike">
                          <a:solidFill>
                            <a:srgbClr val="000000"/>
                          </a:solidFill>
                          <a:effectLst/>
                          <a:latin typeface="Arial"/>
                        </a:rPr>
                        <a:t>1995</a:t>
                      </a:r>
                    </a:p>
                  </a:txBody>
                  <a:tcPr marL="9523" marR="9523" marT="9525" marB="0" anchor="ctr">
                    <a:lnL w="6350" cap="flat" cmpd="sng" algn="ctr">
                      <a:solidFill>
                        <a:srgbClr val="000000"/>
                      </a:solidFill>
                      <a:prstDash val="solid"/>
                      <a:round/>
                      <a:headEnd type="none" w="med" len="med"/>
                      <a:tailEnd type="none" w="med" len="med"/>
                    </a:lnL>
                    <a:lnR>
                      <a:noFill/>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231,3</a:t>
                      </a:r>
                    </a:p>
                  </a:txBody>
                  <a:tcPr marL="9523" marR="9523" marT="9525" marB="0" anchor="ctr">
                    <a:lnL>
                      <a:noFill/>
                    </a:lnL>
                    <a:lnR w="6350" cap="flat" cmpd="sng" algn="ctr">
                      <a:solidFill>
                        <a:srgbClr val="000000"/>
                      </a:solidFill>
                      <a:prstDash val="solid"/>
                      <a:round/>
                      <a:headEnd type="none" w="med" len="med"/>
                      <a:tailEnd type="none" w="med" len="med"/>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2003</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112</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2011</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106,1</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90525">
                <a:tc>
                  <a:txBody>
                    <a:bodyPr/>
                    <a:lstStyle/>
                    <a:p>
                      <a:pPr algn="ctr" rtl="0" fontAlgn="ctr"/>
                      <a:r>
                        <a:rPr lang="ru-RU" sz="2400" b="0" i="0" u="none" strike="noStrike">
                          <a:solidFill>
                            <a:srgbClr val="000000"/>
                          </a:solidFill>
                          <a:effectLst/>
                          <a:latin typeface="Arial"/>
                        </a:rPr>
                        <a:t>1996</a:t>
                      </a:r>
                    </a:p>
                  </a:txBody>
                  <a:tcPr marL="9523" marR="9523" marT="9525" marB="0" anchor="ctr">
                    <a:lnL w="6350" cap="flat" cmpd="sng" algn="ctr">
                      <a:solidFill>
                        <a:srgbClr val="000000"/>
                      </a:solidFill>
                      <a:prstDash val="solid"/>
                      <a:round/>
                      <a:headEnd type="none" w="med" len="med"/>
                      <a:tailEnd type="none" w="med" len="med"/>
                    </a:lnL>
                    <a:lnR>
                      <a:noFill/>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121,8</a:t>
                      </a:r>
                    </a:p>
                  </a:txBody>
                  <a:tcPr marL="9523" marR="9523" marT="9525" marB="0" anchor="ctr">
                    <a:lnL>
                      <a:noFill/>
                    </a:lnL>
                    <a:lnR w="6350" cap="flat" cmpd="sng" algn="ctr">
                      <a:solidFill>
                        <a:srgbClr val="000000"/>
                      </a:solidFill>
                      <a:prstDash val="solid"/>
                      <a:round/>
                      <a:headEnd type="none" w="med" len="med"/>
                      <a:tailEnd type="none" w="med" len="med"/>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2004</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111,7</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2012</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106,6</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90525">
                <a:tc>
                  <a:txBody>
                    <a:bodyPr/>
                    <a:lstStyle/>
                    <a:p>
                      <a:pPr algn="ctr" rtl="0" fontAlgn="ctr"/>
                      <a:r>
                        <a:rPr lang="ru-RU" sz="2400" b="0" i="0" u="none" strike="noStrike">
                          <a:solidFill>
                            <a:srgbClr val="000000"/>
                          </a:solidFill>
                          <a:effectLst/>
                          <a:latin typeface="Arial"/>
                        </a:rPr>
                        <a:t>1997</a:t>
                      </a:r>
                    </a:p>
                  </a:txBody>
                  <a:tcPr marL="9523" marR="9523" marT="9525" marB="0" anchor="ctr">
                    <a:lnL w="6350" cap="flat" cmpd="sng" algn="ctr">
                      <a:solidFill>
                        <a:srgbClr val="000000"/>
                      </a:solidFill>
                      <a:prstDash val="solid"/>
                      <a:round/>
                      <a:headEnd type="none" w="med" len="med"/>
                      <a:tailEnd type="none" w="med" len="med"/>
                    </a:lnL>
                    <a:lnR>
                      <a:noFill/>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111</a:t>
                      </a:r>
                    </a:p>
                  </a:txBody>
                  <a:tcPr marL="9523" marR="9523" marT="9525" marB="0" anchor="ctr">
                    <a:lnL>
                      <a:noFill/>
                    </a:lnL>
                    <a:lnR w="6350" cap="flat" cmpd="sng" algn="ctr">
                      <a:solidFill>
                        <a:srgbClr val="000000"/>
                      </a:solidFill>
                      <a:prstDash val="solid"/>
                      <a:round/>
                      <a:headEnd type="none" w="med" len="med"/>
                      <a:tailEnd type="none" w="med" len="med"/>
                    </a:lnR>
                    <a:lnT>
                      <a:noFill/>
                    </a:lnT>
                    <a:lnB>
                      <a:noFill/>
                    </a:lnB>
                    <a:solidFill>
                      <a:srgbClr val="E7F6EF"/>
                    </a:solidFill>
                  </a:tcPr>
                </a:tc>
                <a:tc>
                  <a:txBody>
                    <a:bodyPr/>
                    <a:lstStyle/>
                    <a:p>
                      <a:pPr algn="ctr" rtl="0" fontAlgn="ctr"/>
                      <a:r>
                        <a:rPr lang="ru-RU" sz="2400" b="0" i="0" u="none" strike="noStrike">
                          <a:solidFill>
                            <a:srgbClr val="000000"/>
                          </a:solidFill>
                          <a:effectLst/>
                          <a:latin typeface="Arial"/>
                        </a:rPr>
                        <a:t>2005</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a:solidFill>
                            <a:srgbClr val="000000"/>
                          </a:solidFill>
                          <a:effectLst/>
                          <a:latin typeface="Arial"/>
                        </a:rPr>
                        <a:t>110,9</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b"/>
                      <a:r>
                        <a:rPr lang="ru-RU" sz="2400" b="0" i="0" u="none" strike="noStrike" dirty="0">
                          <a:solidFill>
                            <a:srgbClr val="000000"/>
                          </a:solidFill>
                          <a:effectLst/>
                          <a:latin typeface="Arial"/>
                        </a:rPr>
                        <a:t>2013</a:t>
                      </a:r>
                    </a:p>
                  </a:txBody>
                  <a:tcPr marL="9523" marR="9523" marT="9525" marB="0" anchor="b">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b"/>
                      <a:r>
                        <a:rPr lang="ru-RU" sz="2400" b="0" i="0" u="none" strike="noStrike" dirty="0">
                          <a:solidFill>
                            <a:srgbClr val="000000"/>
                          </a:solidFill>
                          <a:effectLst/>
                          <a:latin typeface="Arial"/>
                        </a:rPr>
                        <a:t>106,5</a:t>
                      </a:r>
                    </a:p>
                  </a:txBody>
                  <a:tcPr marL="9523" marR="9523" marT="9525" marB="0" anchor="b">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81000">
                <a:tc>
                  <a:txBody>
                    <a:bodyPr/>
                    <a:lstStyle/>
                    <a:p>
                      <a:pPr algn="ctr" rtl="0" fontAlgn="ctr"/>
                      <a:r>
                        <a:rPr lang="ru-RU" sz="2400" b="0" i="0" u="none" strike="noStrike" dirty="0">
                          <a:solidFill>
                            <a:srgbClr val="000000"/>
                          </a:solidFill>
                          <a:effectLst/>
                          <a:latin typeface="Arial"/>
                        </a:rPr>
                        <a:t>1998</a:t>
                      </a:r>
                    </a:p>
                  </a:txBody>
                  <a:tcPr marL="9523" marR="9523" marT="9525" marB="0" anchor="ctr">
                    <a:lnL w="6350" cap="flat" cmpd="sng" algn="ctr">
                      <a:solidFill>
                        <a:srgbClr val="000000"/>
                      </a:solidFill>
                      <a:prstDash val="solid"/>
                      <a:round/>
                      <a:headEnd type="none" w="med" len="med"/>
                      <a:tailEnd type="none" w="med" len="med"/>
                    </a:lnL>
                    <a:lnR>
                      <a:noFill/>
                    </a:lnR>
                    <a:lnT>
                      <a:noFill/>
                    </a:lnT>
                    <a:lnB w="6350" cap="flat" cmpd="sng" algn="ctr">
                      <a:no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184,4</a:t>
                      </a:r>
                    </a:p>
                  </a:txBody>
                  <a:tcPr marL="9523" marR="9523" marT="9525" marB="0" anchor="ctr">
                    <a:lnL>
                      <a:noFill/>
                    </a:lnL>
                    <a:lnR w="6350" cap="flat" cmpd="sng" algn="ctr">
                      <a:solidFill>
                        <a:srgbClr val="000000"/>
                      </a:solidFill>
                      <a:prstDash val="solid"/>
                      <a:round/>
                      <a:headEnd type="none" w="med" len="med"/>
                      <a:tailEnd type="none" w="med" len="med"/>
                    </a:lnR>
                    <a:lnT>
                      <a:noFill/>
                    </a:lnT>
                    <a:lnB w="6350" cap="flat" cmpd="sng" algn="ctr">
                      <a:no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2006</a:t>
                      </a: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ctr"/>
                      <a:r>
                        <a:rPr lang="ru-RU" sz="2400" b="0" i="0" u="none" strike="noStrike" dirty="0">
                          <a:solidFill>
                            <a:srgbClr val="000000"/>
                          </a:solidFill>
                          <a:effectLst/>
                          <a:latin typeface="Arial"/>
                        </a:rPr>
                        <a:t>109</a:t>
                      </a: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b"/>
                      <a:r>
                        <a:rPr lang="ru-RU" sz="2400" b="0" i="0" u="none" strike="noStrike" dirty="0" smtClean="0">
                          <a:solidFill>
                            <a:srgbClr val="000000"/>
                          </a:solidFill>
                          <a:effectLst/>
                          <a:latin typeface="Arial"/>
                        </a:rPr>
                        <a:t>2014</a:t>
                      </a:r>
                      <a:endParaRPr lang="ru-RU" sz="2400" b="0" i="0" u="none" strike="noStrike" dirty="0">
                        <a:solidFill>
                          <a:srgbClr val="000000"/>
                        </a:solidFill>
                        <a:effectLst/>
                        <a:latin typeface="Arial"/>
                      </a:endParaRPr>
                    </a:p>
                  </a:txBody>
                  <a:tcPr marL="9523" marR="9523" marT="9525" marB="0" anchor="b">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c>
                  <a:txBody>
                    <a:bodyPr/>
                    <a:lstStyle/>
                    <a:p>
                      <a:pPr algn="ctr" rtl="0" fontAlgn="b"/>
                      <a:r>
                        <a:rPr lang="ru-RU" sz="2400" b="0" i="0" u="none" strike="noStrike" dirty="0" smtClean="0">
                          <a:solidFill>
                            <a:srgbClr val="000000"/>
                          </a:solidFill>
                          <a:effectLst/>
                          <a:latin typeface="Arial"/>
                        </a:rPr>
                        <a:t>111,4</a:t>
                      </a:r>
                      <a:endParaRPr lang="ru-RU" sz="2400" b="0" i="0" u="none" strike="noStrike" dirty="0">
                        <a:solidFill>
                          <a:srgbClr val="000000"/>
                        </a:solidFill>
                        <a:effectLst/>
                        <a:latin typeface="Arial"/>
                      </a:endParaRPr>
                    </a:p>
                  </a:txBody>
                  <a:tcPr marL="9523" marR="9523" marT="9525" marB="0" anchor="b">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6EF"/>
                    </a:solidFill>
                  </a:tcPr>
                </a:tc>
              </a:tr>
              <a:tr h="381000">
                <a:tc>
                  <a:txBody>
                    <a:bodyPr/>
                    <a:lstStyle/>
                    <a:p>
                      <a:pPr algn="ctr" rtl="0" fontAlgn="ctr"/>
                      <a:endParaRPr lang="ru-RU" sz="2400" b="0" i="0" u="none" strike="noStrike" dirty="0">
                        <a:solidFill>
                          <a:srgbClr val="000000"/>
                        </a:solidFill>
                        <a:effectLst/>
                        <a:latin typeface="Arial"/>
                      </a:endParaRPr>
                    </a:p>
                  </a:txBody>
                  <a:tcPr marL="9523" marR="9523"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E7F6EF"/>
                    </a:solidFill>
                  </a:tcPr>
                </a:tc>
                <a:tc>
                  <a:txBody>
                    <a:bodyPr/>
                    <a:lstStyle/>
                    <a:p>
                      <a:pPr algn="ctr" rtl="0" fontAlgn="ctr"/>
                      <a:endParaRPr lang="ru-RU" sz="2400" b="0" i="0" u="none" strike="noStrike" dirty="0">
                        <a:solidFill>
                          <a:srgbClr val="000000"/>
                        </a:solidFill>
                        <a:effectLst/>
                        <a:latin typeface="Arial"/>
                      </a:endParaRPr>
                    </a:p>
                  </a:txBody>
                  <a:tcPr marL="9523" marR="9523"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7F6EF"/>
                    </a:solidFill>
                  </a:tcPr>
                </a:tc>
                <a:tc>
                  <a:txBody>
                    <a:bodyPr/>
                    <a:lstStyle/>
                    <a:p>
                      <a:pPr algn="ctr" rtl="0" fontAlgn="ctr"/>
                      <a:endParaRPr lang="ru-RU" sz="2400" b="0" i="0" u="none" strike="noStrike" dirty="0">
                        <a:solidFill>
                          <a:srgbClr val="000000"/>
                        </a:solidFill>
                        <a:effectLst/>
                        <a:latin typeface="Arial"/>
                      </a:endParaRPr>
                    </a:p>
                  </a:txBody>
                  <a:tcPr marL="9523" marR="9523" marT="952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6EF"/>
                    </a:solidFill>
                  </a:tcPr>
                </a:tc>
                <a:tc>
                  <a:txBody>
                    <a:bodyPr/>
                    <a:lstStyle/>
                    <a:p>
                      <a:pPr algn="ctr" rtl="0" fontAlgn="ctr"/>
                      <a:endParaRPr lang="ru-RU" sz="2400" b="0" i="0" u="none" strike="noStrike" dirty="0">
                        <a:solidFill>
                          <a:srgbClr val="000000"/>
                        </a:solidFill>
                        <a:effectLst/>
                        <a:latin typeface="Arial"/>
                      </a:endParaRPr>
                    </a:p>
                  </a:txBody>
                  <a:tcPr marL="9523" marR="9523" marT="952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6EF"/>
                    </a:solidFill>
                  </a:tcPr>
                </a:tc>
                <a:tc>
                  <a:txBody>
                    <a:bodyPr/>
                    <a:lstStyle/>
                    <a:p>
                      <a:pPr algn="ctr" rtl="0" fontAlgn="b"/>
                      <a:r>
                        <a:rPr lang="ru-RU" sz="2400" b="0" i="0" u="none" strike="noStrike" dirty="0" smtClean="0">
                          <a:solidFill>
                            <a:srgbClr val="000000"/>
                          </a:solidFill>
                          <a:effectLst/>
                          <a:latin typeface="Arial"/>
                        </a:rPr>
                        <a:t>2015</a:t>
                      </a:r>
                      <a:endParaRPr lang="ru-RU" sz="2400" b="0" i="0" u="none" strike="noStrike" dirty="0">
                        <a:solidFill>
                          <a:srgbClr val="000000"/>
                        </a:solidFill>
                        <a:effectLst/>
                        <a:latin typeface="Arial"/>
                      </a:endParaRPr>
                    </a:p>
                  </a:txBody>
                  <a:tcPr marL="9523" marR="9523" marT="9525" marB="0" anchor="b">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6EF"/>
                    </a:solidFill>
                  </a:tcPr>
                </a:tc>
                <a:tc>
                  <a:txBody>
                    <a:bodyPr/>
                    <a:lstStyle/>
                    <a:p>
                      <a:pPr algn="ctr" rtl="0" fontAlgn="b"/>
                      <a:r>
                        <a:rPr lang="ru-RU" sz="2400" b="0" i="0" u="none" strike="noStrike" dirty="0" smtClean="0">
                          <a:solidFill>
                            <a:srgbClr val="000000"/>
                          </a:solidFill>
                          <a:effectLst/>
                          <a:latin typeface="Arial"/>
                        </a:rPr>
                        <a:t>112,9</a:t>
                      </a:r>
                      <a:endParaRPr lang="ru-RU" sz="2400" b="0" i="0" u="none" strike="noStrike" dirty="0">
                        <a:solidFill>
                          <a:srgbClr val="000000"/>
                        </a:solidFill>
                        <a:effectLst/>
                        <a:latin typeface="Arial"/>
                      </a:endParaRPr>
                    </a:p>
                  </a:txBody>
                  <a:tcPr marL="9523" marR="9523" marT="9525" marB="0" anchor="b">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6EF"/>
                    </a:solidFill>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1"/>
          <p:cNvSpPr txBox="1">
            <a:spLocks noChangeArrowheads="1"/>
          </p:cNvSpPr>
          <p:nvPr/>
        </p:nvSpPr>
        <p:spPr bwMode="auto">
          <a:xfrm>
            <a:off x="120650" y="6350"/>
            <a:ext cx="8964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400">
                <a:solidFill>
                  <a:schemeClr val="tx1"/>
                </a:solidFill>
              </a:rPr>
              <a:t>Риск инфляции в России чрезмерно связан с ростом цен и тарифов естественных монополий и ЖКХ</a:t>
            </a:r>
          </a:p>
        </p:txBody>
      </p:sp>
      <p:sp>
        <p:nvSpPr>
          <p:cNvPr id="51203" name="TextBox 2"/>
          <p:cNvSpPr txBox="1">
            <a:spLocks noChangeArrowheads="1"/>
          </p:cNvSpPr>
          <p:nvPr/>
        </p:nvSpPr>
        <p:spPr bwMode="auto">
          <a:xfrm>
            <a:off x="120650" y="804863"/>
            <a:ext cx="8964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2400">
                <a:solidFill>
                  <a:schemeClr val="tx1"/>
                </a:solidFill>
              </a:rPr>
              <a:t>Динамика цен и тарифов естественных монополий и ЖКХ, %</a:t>
            </a:r>
          </a:p>
        </p:txBody>
      </p:sp>
      <p:sp>
        <p:nvSpPr>
          <p:cNvPr id="51204" name="TextBox 3"/>
          <p:cNvSpPr txBox="1">
            <a:spLocks noChangeArrowheads="1"/>
          </p:cNvSpPr>
          <p:nvPr/>
        </p:nvSpPr>
        <p:spPr bwMode="auto">
          <a:xfrm>
            <a:off x="249238" y="4918075"/>
            <a:ext cx="864076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u="sng">
                <a:solidFill>
                  <a:schemeClr val="tx1"/>
                </a:solidFill>
              </a:rPr>
              <a:t>Некоторые проблемы</a:t>
            </a:r>
            <a:r>
              <a:rPr lang="ru-RU" altLang="ru-RU">
                <a:solidFill>
                  <a:schemeClr val="tx1"/>
                </a:solidFill>
              </a:rPr>
              <a:t>:</a:t>
            </a:r>
          </a:p>
          <a:p>
            <a:r>
              <a:rPr lang="ru-RU" altLang="ru-RU">
                <a:solidFill>
                  <a:schemeClr val="tx1"/>
                </a:solidFill>
              </a:rPr>
              <a:t>много посредников и сфер деятельности естественных монополий и ЖКХ, неконкурентные рынки. </a:t>
            </a:r>
          </a:p>
          <a:p>
            <a:r>
              <a:rPr lang="ru-RU" altLang="ru-RU">
                <a:solidFill>
                  <a:schemeClr val="tx1"/>
                </a:solidFill>
              </a:rPr>
              <a:t>В России доля закупочных цен производителей аграрной продукции -                  15–20% розничных цен при ее реализации, в развитых странах - около 50%.</a:t>
            </a:r>
          </a:p>
        </p:txBody>
      </p:sp>
      <p:graphicFrame>
        <p:nvGraphicFramePr>
          <p:cNvPr id="5" name="Таблица 4"/>
          <p:cNvGraphicFramePr>
            <a:graphicFrameLocks noGrp="1"/>
          </p:cNvGraphicFramePr>
          <p:nvPr/>
        </p:nvGraphicFramePr>
        <p:xfrm>
          <a:off x="388938" y="1266825"/>
          <a:ext cx="8426450" cy="2351215"/>
        </p:xfrm>
        <a:graphic>
          <a:graphicData uri="http://schemas.openxmlformats.org/drawingml/2006/table">
            <a:tbl>
              <a:tblPr/>
              <a:tblGrid>
                <a:gridCol w="1419225"/>
                <a:gridCol w="1395412"/>
                <a:gridCol w="2330450"/>
                <a:gridCol w="1420813"/>
                <a:gridCol w="1860550"/>
              </a:tblGrid>
              <a:tr h="41275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Год</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Всего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Электроэнергия</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Газ</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Ж/д тарифы</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4016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2008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13,3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14,0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25,0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17,4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2555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2009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8,8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25,0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16,0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22,0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2555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8,8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10,0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26,6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10,0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2555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6,1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10,0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17,2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10,0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2555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6,0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10,4</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4,5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0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10,0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bl>
          </a:graphicData>
        </a:graphic>
      </p:graphicFrame>
      <p:sp>
        <p:nvSpPr>
          <p:cNvPr id="51249" name="TextBox 1"/>
          <p:cNvSpPr txBox="1">
            <a:spLocks noChangeArrowheads="1"/>
          </p:cNvSpPr>
          <p:nvPr/>
        </p:nvSpPr>
        <p:spPr bwMode="auto">
          <a:xfrm>
            <a:off x="468313" y="4005263"/>
            <a:ext cx="79914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
            <a:r>
              <a:rPr lang="ru-RU" altLang="ru-RU"/>
              <a:t>2013</a:t>
            </a:r>
          </a:p>
          <a:p>
            <a:pPr fontAlgn="b"/>
            <a:r>
              <a:rPr lang="ru-RU" altLang="ru-RU"/>
              <a:t>9,6</a:t>
            </a:r>
          </a:p>
          <a:p>
            <a:pPr fontAlgn="b"/>
            <a:r>
              <a:rPr lang="ru-RU" altLang="ru-RU"/>
              <a:t>2014</a:t>
            </a:r>
          </a:p>
          <a:p>
            <a:pPr fontAlgn="b"/>
            <a:r>
              <a:rPr lang="ru-RU" altLang="ru-RU"/>
              <a:t>9,9</a:t>
            </a:r>
          </a:p>
          <a:p>
            <a:endParaRPr lang="ru-RU" altLang="ru-RU"/>
          </a:p>
        </p:txBody>
      </p:sp>
      <p:sp>
        <p:nvSpPr>
          <p:cNvPr id="51250" name="TextBox 2"/>
          <p:cNvSpPr txBox="1">
            <a:spLocks noChangeArrowheads="1"/>
          </p:cNvSpPr>
          <p:nvPr/>
        </p:nvSpPr>
        <p:spPr bwMode="auto">
          <a:xfrm>
            <a:off x="282575" y="3716338"/>
            <a:ext cx="88026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rgbClr val="000066"/>
                </a:solidFill>
              </a:rPr>
              <a:t>Тарифы на услуги организаций ЖКХ  в 2013 г.</a:t>
            </a:r>
            <a:r>
              <a:rPr lang="ru-RU" altLang="ru-RU" i="1">
                <a:solidFill>
                  <a:srgbClr val="000066"/>
                </a:solidFill>
              </a:rPr>
              <a:t> </a:t>
            </a:r>
            <a:r>
              <a:rPr lang="ru-RU" altLang="ru-RU">
                <a:solidFill>
                  <a:srgbClr val="000066"/>
                </a:solidFill>
              </a:rPr>
              <a:t>выросли на 9,6%, в 2014 – на 9,9%, несмотря на установленную пониженную индексацию (4,2%) регулируемых на федеральном уровне тарифов для населения на электроэнергию, газ, теплоэнергию, водоснабжение.</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1"/>
          <p:cNvSpPr txBox="1">
            <a:spLocks noChangeArrowheads="1"/>
          </p:cNvSpPr>
          <p:nvPr/>
        </p:nvSpPr>
        <p:spPr bwMode="auto">
          <a:xfrm>
            <a:off x="354013" y="3565525"/>
            <a:ext cx="85994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chemeClr val="tx1"/>
                </a:solidFill>
              </a:rPr>
              <a:t>Основной вклад в инфляцию в 2014 году внес рост цен на продовольствие  (15,4%, 2013 - 7,3%). Рост цен на непродовольственные товары  - 8,1%,  рыночные услуги - 11,3%. Вклад девальвации рубля в годовую инфляцию составил 4,2 – 4,3 %., в том числе - 2,3-2,4 % - только удорожание продовольствия за счет данного фактора. Вклад продовольственного эмбарго внес в инфляцию 1,4 %. В декабре вклад девальвации в инфляцию возрос вдвое против ноября и составил - 1,9 %. (0,8 % - удорожание продовольствия). </a:t>
            </a:r>
          </a:p>
        </p:txBody>
      </p:sp>
      <p:sp>
        <p:nvSpPr>
          <p:cNvPr id="52227" name="TextBox 2"/>
          <p:cNvSpPr txBox="1">
            <a:spLocks noChangeArrowheads="1"/>
          </p:cNvSpPr>
          <p:nvPr/>
        </p:nvSpPr>
        <p:spPr bwMode="auto">
          <a:xfrm>
            <a:off x="241300" y="5918200"/>
            <a:ext cx="83534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1600">
                <a:solidFill>
                  <a:schemeClr val="tx1"/>
                </a:solidFill>
              </a:rPr>
              <a:t>Источник: Мониторинг «Об итогах социально-экономического развития Российской Федерации в 2014 году» </a:t>
            </a:r>
            <a:r>
              <a:rPr lang="en-US" altLang="ru-RU" sz="1600">
                <a:solidFill>
                  <a:srgbClr val="0000FF"/>
                </a:solidFill>
              </a:rPr>
              <a:t>http://economy.gov.ru/minec/activity/sections/macro/monitoring/monitoring2014</a:t>
            </a:r>
            <a:endParaRPr lang="ru-RU" altLang="ru-RU" sz="1600">
              <a:solidFill>
                <a:srgbClr val="0000FF"/>
              </a:solidFill>
            </a:endParaRPr>
          </a:p>
        </p:txBody>
      </p:sp>
      <p:pic>
        <p:nvPicPr>
          <p:cNvPr id="5222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549275"/>
            <a:ext cx="7705725" cy="29733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9" name="TextBox 3"/>
          <p:cNvSpPr txBox="1">
            <a:spLocks noChangeArrowheads="1"/>
          </p:cNvSpPr>
          <p:nvPr/>
        </p:nvSpPr>
        <p:spPr bwMode="auto">
          <a:xfrm>
            <a:off x="898525" y="7938"/>
            <a:ext cx="7524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000" b="1">
                <a:solidFill>
                  <a:srgbClr val="0000FF"/>
                </a:solidFill>
              </a:rPr>
              <a:t>Вклад в ИПЦ основных групп товаров и услуг в 2014 </a:t>
            </a:r>
            <a:endParaRPr lang="ru-RU" altLang="ru-RU" sz="2000">
              <a:solidFill>
                <a:srgbClr val="0000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nvGraphicFramePr>
        <p:xfrm>
          <a:off x="719138" y="1077913"/>
          <a:ext cx="7489825" cy="4346575"/>
        </p:xfrm>
        <a:graphic>
          <a:graphicData uri="http://schemas.openxmlformats.org/drawingml/2006/table">
            <a:tbl>
              <a:tblPr/>
              <a:tblGrid>
                <a:gridCol w="1449387"/>
                <a:gridCol w="2589213"/>
                <a:gridCol w="3451225"/>
              </a:tblGrid>
              <a:tr h="50482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Рейтинг</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Страна</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Накопленный прирост цен</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Югославия</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5,34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30</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2</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Венгрия</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2</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83</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26</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3</a:t>
                      </a:r>
                      <a:endParaRPr kumimoji="0" lang="ru-RU" altLang="ru-RU" sz="1100" b="1"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Россия</a:t>
                      </a:r>
                      <a:endParaRPr kumimoji="0" lang="ru-RU" altLang="ru-RU" sz="1100" b="1"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7</a:t>
                      </a:r>
                      <a:r>
                        <a:rPr kumimoji="0" lang="ru-RU"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16</a:t>
                      </a:r>
                      <a:r>
                        <a:rPr kumimoji="0" lang="ru-RU"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1"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1"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16</a:t>
                      </a:r>
                      <a:endParaRPr kumimoji="0" lang="ru-RU" altLang="ru-RU" sz="1100" b="1"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4</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Китай</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2</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00</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16</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5</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Конго (Заир)</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2</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90</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15</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6</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Бразилия</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11</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15</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7</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Германия</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4</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9</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4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12</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8</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Аргентина</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00</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11</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9</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Никарагуа</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6</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45</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10</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r h="38417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Ангола</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26</a:t>
                      </a:r>
                      <a:r>
                        <a:rPr kumimoji="0" lang="ru-RU"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 Х </a:t>
                      </a:r>
                      <a:r>
                        <a:rPr kumimoji="0" lang="en-US" altLang="ru-RU" sz="2000" b="0" i="0" u="none" strike="noStrike" cap="none" normalizeH="0" baseline="0" smtClean="0">
                          <a:ln>
                            <a:noFill/>
                          </a:ln>
                          <a:solidFill>
                            <a:srgbClr val="002060"/>
                          </a:solidFill>
                          <a:effectLst/>
                          <a:latin typeface="Arial" charset="0"/>
                          <a:ea typeface="Lucida Sans Unicode" pitchFamily="34" charset="0"/>
                          <a:cs typeface="Lucida Sans Unicode" pitchFamily="34" charset="0"/>
                        </a:rPr>
                        <a:t>10</a:t>
                      </a:r>
                      <a:r>
                        <a:rPr kumimoji="0" lang="en-US" altLang="ru-RU" sz="2000" b="0" i="0" u="none" strike="noStrike" cap="none" normalizeH="0" baseline="30000" smtClean="0">
                          <a:ln>
                            <a:noFill/>
                          </a:ln>
                          <a:solidFill>
                            <a:srgbClr val="002060"/>
                          </a:solidFill>
                          <a:effectLst/>
                          <a:latin typeface="Arial" charset="0"/>
                          <a:ea typeface="Lucida Sans Unicode" pitchFamily="34" charset="0"/>
                          <a:cs typeface="Lucida Sans Unicode" pitchFamily="34" charset="0"/>
                        </a:rPr>
                        <a:t>10</a:t>
                      </a:r>
                      <a:endParaRPr kumimoji="0" lang="ru-RU" altLang="ru-RU" sz="1100" b="0" i="0" u="none" strike="noStrike" cap="none" normalizeH="0" baseline="0" smtClean="0">
                        <a:ln>
                          <a:noFill/>
                        </a:ln>
                        <a:solidFill>
                          <a:srgbClr val="002060"/>
                        </a:solidFill>
                        <a:effectLst/>
                        <a:latin typeface="Calibri" pitchFamily="34" charset="0"/>
                        <a:ea typeface="Calibri" pitchFamily="34" charset="0"/>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59999"/>
                      </a:srgbClr>
                    </a:solidFill>
                  </a:tcPr>
                </a:tc>
              </a:tr>
            </a:tbl>
          </a:graphicData>
        </a:graphic>
      </p:graphicFrame>
      <p:sp>
        <p:nvSpPr>
          <p:cNvPr id="53300" name="TextBox 10"/>
          <p:cNvSpPr txBox="1">
            <a:spLocks noChangeArrowheads="1"/>
          </p:cNvSpPr>
          <p:nvPr/>
        </p:nvSpPr>
        <p:spPr bwMode="auto">
          <a:xfrm>
            <a:off x="323850" y="0"/>
            <a:ext cx="86407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3200">
                <a:solidFill>
                  <a:srgbClr val="2D2DB9"/>
                </a:solidFill>
              </a:rPr>
              <a:t>Страны, пережившие наибольшую инфляцию в 20 веке</a:t>
            </a:r>
          </a:p>
        </p:txBody>
      </p:sp>
      <p:sp>
        <p:nvSpPr>
          <p:cNvPr id="53301" name="TextBox 11"/>
          <p:cNvSpPr txBox="1">
            <a:spLocks noChangeArrowheads="1"/>
          </p:cNvSpPr>
          <p:nvPr/>
        </p:nvSpPr>
        <p:spPr bwMode="auto">
          <a:xfrm>
            <a:off x="395288" y="5535613"/>
            <a:ext cx="8280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800">
                <a:solidFill>
                  <a:srgbClr val="2D2DB9"/>
                </a:solidFill>
              </a:rPr>
              <a:t>В России в 20 веке 70% накопленной инфляции пришлось на 1917-1923гг. и 30% - на 90-е годы.</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63550" y="1227138"/>
          <a:ext cx="8356600" cy="3657602"/>
        </p:xfrm>
        <a:graphic>
          <a:graphicData uri="http://schemas.openxmlformats.org/drawingml/2006/table">
            <a:tbl>
              <a:tblPr/>
              <a:tblGrid>
                <a:gridCol w="1362075"/>
                <a:gridCol w="1566863"/>
                <a:gridCol w="1809750"/>
                <a:gridCol w="1722437"/>
                <a:gridCol w="1895475"/>
              </a:tblGrid>
              <a:tr h="504825">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Год</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США</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Зона евро</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Япония</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Китай</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49053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2008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3,8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3,3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−1,4 </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5,9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6619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2009</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−0,4 </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−0,8</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534988">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3,3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449263">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2,7</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5,5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50800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3,1</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r h="508000">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2013</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1,5</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0,2</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c>
                  <a:txBody>
                    <a:bodyPr/>
                    <a:lstStyle>
                      <a:lvl1pPr eaLnBrk="0" hangingPunct="0">
                        <a:spcBef>
                          <a:spcPts val="800"/>
                        </a:spcBef>
                        <a:defRPr sz="2800">
                          <a:solidFill>
                            <a:srgbClr val="000000"/>
                          </a:solidFill>
                          <a:latin typeface="Arial" charset="0"/>
                          <a:ea typeface="Lucida Sans Unicode" pitchFamily="34" charset="0"/>
                          <a:cs typeface="Lucida Sans Unicode" pitchFamily="34" charset="0"/>
                        </a:defRPr>
                      </a:lvl1pPr>
                      <a:lvl2pPr marL="457200" eaLnBrk="0" hangingPunct="0">
                        <a:spcBef>
                          <a:spcPts val="700"/>
                        </a:spcBef>
                        <a:defRPr sz="2400">
                          <a:solidFill>
                            <a:srgbClr val="000000"/>
                          </a:solidFill>
                          <a:latin typeface="Arial" charset="0"/>
                          <a:ea typeface="Lucida Sans Unicode" pitchFamily="34" charset="0"/>
                          <a:cs typeface="Lucida Sans Unicode" pitchFamily="34" charset="0"/>
                        </a:defRPr>
                      </a:lvl2pPr>
                      <a:lvl3pPr marL="914400" eaLnBrk="0" hangingPunct="0">
                        <a:spcBef>
                          <a:spcPts val="600"/>
                        </a:spcBef>
                        <a:defRPr sz="2000">
                          <a:solidFill>
                            <a:srgbClr val="000000"/>
                          </a:solidFill>
                          <a:latin typeface="Arial" charset="0"/>
                          <a:ea typeface="Lucida Sans Unicode" pitchFamily="34" charset="0"/>
                          <a:cs typeface="Lucida Sans Unicode" pitchFamily="34" charset="0"/>
                        </a:defRPr>
                      </a:lvl3pPr>
                      <a:lvl4pPr marL="1371600" eaLnBrk="0" hangingPunct="0">
                        <a:spcBef>
                          <a:spcPts val="500"/>
                        </a:spcBef>
                        <a:defRPr>
                          <a:solidFill>
                            <a:srgbClr val="000000"/>
                          </a:solidFill>
                          <a:latin typeface="Arial" charset="0"/>
                          <a:ea typeface="Lucida Sans Unicode" pitchFamily="34" charset="0"/>
                          <a:cs typeface="Lucida Sans Unicode" pitchFamily="34" charset="0"/>
                        </a:defRPr>
                      </a:lvl4pPr>
                      <a:lvl5pPr marL="1828800" eaLnBrk="0" hangingPunct="0">
                        <a:spcBef>
                          <a:spcPts val="500"/>
                        </a:spcBef>
                        <a:defRPr>
                          <a:solidFill>
                            <a:srgbClr val="000000"/>
                          </a:solidFill>
                          <a:latin typeface="Arial" charset="0"/>
                          <a:ea typeface="Lucida Sans Unicode" pitchFamily="34" charset="0"/>
                          <a:cs typeface="Lucida Sans Unicode" pitchFamily="34" charset="0"/>
                        </a:defRPr>
                      </a:lvl5pPr>
                      <a:lvl6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6pPr>
                      <a:lvl7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7pPr>
                      <a:lvl8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8pPr>
                      <a:lvl9pPr indent="-228600" eaLnBrk="0" fontAlgn="base" hangingPunct="0">
                        <a:spcBef>
                          <a:spcPts val="500"/>
                        </a:spcBef>
                        <a:spcAft>
                          <a:spcPct val="0"/>
                        </a:spcAft>
                        <a:buClr>
                          <a:srgbClr val="000000"/>
                        </a:buClr>
                        <a:buSzPct val="100000"/>
                        <a:buFont typeface="Times New Roman" pitchFamily="18" charset="0"/>
                        <a:defRPr>
                          <a:solidFill>
                            <a:srgbClr val="000000"/>
                          </a:solidFill>
                          <a:latin typeface="Arial" charset="0"/>
                          <a:ea typeface="Lucida Sans Unicode" pitchFamily="34" charset="0"/>
                          <a:cs typeface="Lucida Sans Unicode" pitchFamily="34" charset="0"/>
                        </a:defRPr>
                      </a:lvl9pPr>
                    </a:lstStyle>
                    <a:p>
                      <a:pPr marL="0" marR="0" lvl="0" indent="0" algn="ctr" defTabSz="914400" rtl="0" eaLnBrk="1" fontAlgn="b" latinLnBrk="0" hangingPunct="1">
                        <a:lnSpc>
                          <a:spcPct val="120000"/>
                        </a:lnSpc>
                        <a:spcBef>
                          <a:spcPts val="600"/>
                        </a:spcBef>
                        <a:spcAft>
                          <a:spcPts val="600"/>
                        </a:spcAft>
                        <a:buClrTx/>
                        <a:buSzTx/>
                        <a:buFontTx/>
                        <a:buNone/>
                        <a:tabLst/>
                      </a:pPr>
                      <a:r>
                        <a:rPr kumimoji="0" lang="ru-RU" altLang="ru-RU" sz="2400" b="0" i="0" u="none" strike="noStrike" cap="none" normalizeH="0" baseline="0" smtClean="0">
                          <a:ln>
                            <a:noFill/>
                          </a:ln>
                          <a:solidFill>
                            <a:srgbClr val="16165D"/>
                          </a:solidFill>
                          <a:effectLst/>
                          <a:latin typeface="Arial" charset="0"/>
                          <a:ea typeface="Lucida Sans Unicode" pitchFamily="34" charset="0"/>
                          <a:cs typeface="Lucida Sans Unicode" pitchFamily="34" charset="0"/>
                        </a:rPr>
                        <a:t>2,6</a:t>
                      </a: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alpha val="38823"/>
                      </a:srgbClr>
                    </a:solidFill>
                  </a:tcPr>
                </a:tc>
              </a:tr>
            </a:tbl>
          </a:graphicData>
        </a:graphic>
      </p:graphicFrame>
      <p:sp>
        <p:nvSpPr>
          <p:cNvPr id="54324" name="TextBox 3"/>
          <p:cNvSpPr txBox="1">
            <a:spLocks noChangeArrowheads="1"/>
          </p:cNvSpPr>
          <p:nvPr/>
        </p:nvSpPr>
        <p:spPr bwMode="auto">
          <a:xfrm>
            <a:off x="679450" y="115888"/>
            <a:ext cx="77057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3200">
                <a:solidFill>
                  <a:srgbClr val="16165D"/>
                </a:solidFill>
              </a:rPr>
              <a:t>Показатели инфляции в ведущих экономиках мира, в %</a:t>
            </a:r>
          </a:p>
        </p:txBody>
      </p:sp>
      <p:sp>
        <p:nvSpPr>
          <p:cNvPr id="54325" name="TextBox 4"/>
          <p:cNvSpPr txBox="1">
            <a:spLocks noChangeArrowheads="1"/>
          </p:cNvSpPr>
          <p:nvPr/>
        </p:nvSpPr>
        <p:spPr bwMode="auto">
          <a:xfrm>
            <a:off x="539750" y="4941888"/>
            <a:ext cx="828040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800" b="1" i="1">
                <a:solidFill>
                  <a:srgbClr val="22228B"/>
                </a:solidFill>
              </a:rPr>
              <a:t>Дефляция</a:t>
            </a:r>
            <a:r>
              <a:rPr lang="ru-RU" altLang="ru-RU" sz="2800" i="1">
                <a:solidFill>
                  <a:srgbClr val="262699"/>
                </a:solidFill>
              </a:rPr>
              <a:t> - </a:t>
            </a:r>
            <a:r>
              <a:rPr lang="ru-RU" altLang="ru-RU" sz="2800">
                <a:solidFill>
                  <a:schemeClr val="tx1"/>
                </a:solidFill>
              </a:rPr>
              <a:t>снижение цен, отрицательная инфляция</a:t>
            </a:r>
            <a:r>
              <a:rPr lang="ru-RU" altLang="ru-RU" sz="2800">
                <a:solidFill>
                  <a:srgbClr val="262699"/>
                </a:solidFill>
              </a:rPr>
              <a:t>. </a:t>
            </a:r>
          </a:p>
          <a:p>
            <a:r>
              <a:rPr lang="ru-RU" altLang="ru-RU" sz="2800" b="1" i="1">
                <a:solidFill>
                  <a:srgbClr val="22228B"/>
                </a:solidFill>
              </a:rPr>
              <a:t>Дезинфляция</a:t>
            </a:r>
            <a:r>
              <a:rPr lang="ru-RU" altLang="ru-RU" sz="2800">
                <a:solidFill>
                  <a:srgbClr val="262699"/>
                </a:solidFill>
              </a:rPr>
              <a:t> - </a:t>
            </a:r>
            <a:r>
              <a:rPr lang="ru-RU" altLang="ru-RU" sz="2800">
                <a:solidFill>
                  <a:schemeClr val="tx1"/>
                </a:solidFill>
              </a:rPr>
              <a:t>снижение темпа роста цен.</a:t>
            </a:r>
          </a:p>
          <a:p>
            <a:endParaRPr lang="ru-RU" altLang="ru-RU"/>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4213" y="692150"/>
            <a:ext cx="8064500" cy="923925"/>
          </a:xfrm>
          <a:prstGeom prst="rect">
            <a:avLst/>
          </a:prstGeom>
          <a:noFill/>
        </p:spPr>
        <p:txBody>
          <a:bodyPr>
            <a:spAutoFit/>
          </a:bodyPr>
          <a:lstStyle/>
          <a:p>
            <a:pPr>
              <a:defRPr/>
            </a:pPr>
            <a:endParaRPr lang="ru-RU" sz="3600" i="1" dirty="0">
              <a:solidFill>
                <a:schemeClr val="accent2">
                  <a:lumMod val="75000"/>
                </a:schemeClr>
              </a:solidFill>
              <a:ea typeface="+mn-ea"/>
              <a:cs typeface="+mn-cs"/>
            </a:endParaRPr>
          </a:p>
          <a:p>
            <a:pPr>
              <a:defRPr/>
            </a:pPr>
            <a:endParaRPr lang="ru-RU" dirty="0">
              <a:solidFill>
                <a:schemeClr val="tx1"/>
              </a:solidFill>
              <a:ea typeface="+mn-ea"/>
              <a:cs typeface="+mn-cs"/>
            </a:endParaRPr>
          </a:p>
        </p:txBody>
      </p:sp>
      <p:sp>
        <p:nvSpPr>
          <p:cNvPr id="55299" name="TextBox 2"/>
          <p:cNvSpPr txBox="1">
            <a:spLocks noChangeArrowheads="1"/>
          </p:cNvSpPr>
          <p:nvPr/>
        </p:nvSpPr>
        <p:spPr bwMode="auto">
          <a:xfrm>
            <a:off x="395288" y="476250"/>
            <a:ext cx="8424862"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bg1"/>
                </a:solidFill>
                <a:latin typeface="Arial" charset="0"/>
                <a:ea typeface="Lucida Sans Unicode" pitchFamily="34" charset="0"/>
                <a:cs typeface="Lucida Sans Unicode" pitchFamily="34" charset="0"/>
              </a:defRPr>
            </a:lvl1pPr>
            <a:lvl2pPr eaLnBrk="0" hangingPunct="0">
              <a:defRPr>
                <a:solidFill>
                  <a:schemeClr val="bg1"/>
                </a:solidFill>
                <a:latin typeface="Arial" charset="0"/>
                <a:ea typeface="Lucida Sans Unicode" pitchFamily="34" charset="0"/>
                <a:cs typeface="Lucida Sans Unicode" pitchFamily="34" charset="0"/>
              </a:defRPr>
            </a:lvl2pPr>
            <a:lvl3pPr eaLnBrk="0" hangingPunct="0">
              <a:defRPr>
                <a:solidFill>
                  <a:schemeClr val="bg1"/>
                </a:solidFill>
                <a:latin typeface="Arial" charset="0"/>
                <a:ea typeface="Lucida Sans Unicode" pitchFamily="34" charset="0"/>
                <a:cs typeface="Lucida Sans Unicode" pitchFamily="34" charset="0"/>
              </a:defRPr>
            </a:lvl3pPr>
            <a:lvl4pPr eaLnBrk="0" hangingPunct="0">
              <a:defRPr>
                <a:solidFill>
                  <a:schemeClr val="bg1"/>
                </a:solidFill>
                <a:latin typeface="Arial" charset="0"/>
                <a:ea typeface="Lucida Sans Unicode" pitchFamily="34" charset="0"/>
                <a:cs typeface="Lucida Sans Unicode" pitchFamily="34" charset="0"/>
              </a:defRPr>
            </a:lvl4pPr>
            <a:lvl5pPr eaLnBrk="0" hangingPunct="0">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3200">
                <a:solidFill>
                  <a:schemeClr val="accent2"/>
                </a:solidFill>
              </a:rPr>
              <a:t>Инфляционные ожидания – </a:t>
            </a:r>
            <a:r>
              <a:rPr lang="ru-RU" altLang="ru-RU" sz="3200">
                <a:solidFill>
                  <a:schemeClr val="tx1"/>
                </a:solidFill>
              </a:rPr>
              <a:t>представления субъектов рынка о будущем уровне цен. </a:t>
            </a:r>
          </a:p>
          <a:p>
            <a:pPr eaLnBrk="1" hangingPunct="1">
              <a:buFont typeface="Arial" charset="0"/>
              <a:buChar char="•"/>
            </a:pPr>
            <a:r>
              <a:rPr lang="ru-RU" altLang="ru-RU" sz="3200">
                <a:solidFill>
                  <a:schemeClr val="accent2"/>
                </a:solidFill>
              </a:rPr>
              <a:t>Прогнозируемая (ожидаемая) </a:t>
            </a:r>
            <a:r>
              <a:rPr lang="ru-RU" altLang="ru-RU" sz="3200">
                <a:solidFill>
                  <a:schemeClr val="tx1"/>
                </a:solidFill>
              </a:rPr>
              <a:t>инфляция – темп инфляции, который ожидается через определенный период времени.</a:t>
            </a:r>
          </a:p>
          <a:p>
            <a:pPr eaLnBrk="1" hangingPunct="1">
              <a:buFont typeface="Arial" charset="0"/>
              <a:buChar char="•"/>
            </a:pPr>
            <a:r>
              <a:rPr lang="ru-RU" altLang="ru-RU" sz="3200">
                <a:solidFill>
                  <a:schemeClr val="accent2"/>
                </a:solidFill>
              </a:rPr>
              <a:t>Непрогнозируемая (неожидаемая) </a:t>
            </a:r>
            <a:r>
              <a:rPr lang="ru-RU" altLang="ru-RU" sz="3200">
                <a:solidFill>
                  <a:schemeClr val="tx1"/>
                </a:solidFill>
              </a:rPr>
              <a:t>инфляция – превышение фактического темпа инфляции над ожидаемым.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827088" y="1557338"/>
            <a:ext cx="7777162"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ru-RU" altLang="ru-RU" sz="2800">
                <a:solidFill>
                  <a:schemeClr val="tx1"/>
                </a:solidFill>
                <a:cs typeface="Times New Roman" pitchFamily="18" charset="0"/>
              </a:rPr>
              <a:t>Формула Фишера для определения реального процента:</a:t>
            </a:r>
            <a:endParaRPr lang="en-US" altLang="ru-RU" sz="2800">
              <a:solidFill>
                <a:schemeClr val="tx1"/>
              </a:solidFill>
              <a:cs typeface="Times New Roman" pitchFamily="18" charset="0"/>
            </a:endParaRPr>
          </a:p>
          <a:p>
            <a:pPr eaLnBrk="0" hangingPunct="0"/>
            <a:endParaRPr lang="en-US" altLang="ru-RU" sz="2800">
              <a:solidFill>
                <a:schemeClr val="tx1"/>
              </a:solidFill>
              <a:cs typeface="Times New Roman" pitchFamily="18" charset="0"/>
            </a:endParaRPr>
          </a:p>
          <a:p>
            <a:pPr algn="ctr" eaLnBrk="0" hangingPunct="0"/>
            <a:r>
              <a:rPr lang="en-US" altLang="ru-RU" sz="2800" b="1" i="1">
                <a:solidFill>
                  <a:schemeClr val="accent2"/>
                </a:solidFill>
                <a:cs typeface="Times New Roman" pitchFamily="18" charset="0"/>
              </a:rPr>
              <a:t>Nom = Real + Inf + Real*Inf</a:t>
            </a:r>
          </a:p>
          <a:p>
            <a:pPr algn="ctr" eaLnBrk="0" hangingPunct="0"/>
            <a:endParaRPr lang="en-US" altLang="ru-RU" sz="2800" b="1" i="1">
              <a:solidFill>
                <a:schemeClr val="accent2"/>
              </a:solidFill>
              <a:cs typeface="Times New Roman" pitchFamily="18" charset="0"/>
            </a:endParaRPr>
          </a:p>
          <a:p>
            <a:pPr algn="ctr" eaLnBrk="0" hangingPunct="0"/>
            <a:r>
              <a:rPr lang="en-US" altLang="ru-RU" sz="2800" b="1" i="1">
                <a:solidFill>
                  <a:schemeClr val="accent2"/>
                </a:solidFill>
                <a:cs typeface="Times New Roman" pitchFamily="18" charset="0"/>
              </a:rPr>
              <a:t>Real = (Nom – Inf) / (1 + Inf)</a:t>
            </a:r>
            <a:endParaRPr lang="ru-RU" altLang="ru-RU" sz="2800">
              <a:solidFill>
                <a:schemeClr val="tx1"/>
              </a:solidFill>
            </a:endParaRPr>
          </a:p>
        </p:txBody>
      </p:sp>
      <p:sp>
        <p:nvSpPr>
          <p:cNvPr id="56323" name="TextBox 4"/>
          <p:cNvSpPr txBox="1">
            <a:spLocks noChangeArrowheads="1"/>
          </p:cNvSpPr>
          <p:nvPr/>
        </p:nvSpPr>
        <p:spPr bwMode="auto">
          <a:xfrm>
            <a:off x="1258888" y="4508500"/>
            <a:ext cx="5437187"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400">
                <a:solidFill>
                  <a:schemeClr val="tx1"/>
                </a:solidFill>
              </a:rPr>
              <a:t>где </a:t>
            </a:r>
            <a:r>
              <a:rPr lang="en-US" altLang="ru-RU" sz="2400" i="1">
                <a:solidFill>
                  <a:schemeClr val="tx1"/>
                </a:solidFill>
              </a:rPr>
              <a:t>Real</a:t>
            </a:r>
            <a:r>
              <a:rPr lang="ru-RU" altLang="ru-RU" sz="2400">
                <a:solidFill>
                  <a:schemeClr val="tx1"/>
                </a:solidFill>
              </a:rPr>
              <a:t> – реальная ставка процента,</a:t>
            </a:r>
          </a:p>
          <a:p>
            <a:r>
              <a:rPr lang="en-US" altLang="ru-RU" sz="2400" i="1">
                <a:solidFill>
                  <a:schemeClr val="tx1"/>
                </a:solidFill>
              </a:rPr>
              <a:t>Nom</a:t>
            </a:r>
            <a:r>
              <a:rPr lang="en-US" altLang="ru-RU" sz="2400">
                <a:solidFill>
                  <a:schemeClr val="tx1"/>
                </a:solidFill>
              </a:rPr>
              <a:t> </a:t>
            </a:r>
            <a:r>
              <a:rPr lang="ru-RU" altLang="ru-RU" sz="2400">
                <a:solidFill>
                  <a:schemeClr val="tx1"/>
                </a:solidFill>
              </a:rPr>
              <a:t>– номинальная ставка процента, </a:t>
            </a:r>
          </a:p>
          <a:p>
            <a:r>
              <a:rPr lang="en-US" altLang="ru-RU" sz="2400" i="1">
                <a:solidFill>
                  <a:schemeClr val="tx1"/>
                </a:solidFill>
              </a:rPr>
              <a:t>Inf</a:t>
            </a:r>
            <a:r>
              <a:rPr lang="ru-RU" altLang="ru-RU" sz="2400">
                <a:solidFill>
                  <a:schemeClr val="tx1"/>
                </a:solidFill>
              </a:rPr>
              <a:t> – темп (уровень) инфляции.</a:t>
            </a:r>
          </a:p>
        </p:txBody>
      </p:sp>
      <p:sp>
        <p:nvSpPr>
          <p:cNvPr id="56324" name="TextBox 6"/>
          <p:cNvSpPr txBox="1">
            <a:spLocks noChangeArrowheads="1"/>
          </p:cNvSpPr>
          <p:nvPr/>
        </p:nvSpPr>
        <p:spPr bwMode="auto">
          <a:xfrm>
            <a:off x="684213" y="115888"/>
            <a:ext cx="80645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3200">
                <a:solidFill>
                  <a:schemeClr val="accent2"/>
                </a:solidFill>
              </a:rPr>
              <a:t>Инфляция, номинальная и реальная ставки процента</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1"/>
          <p:cNvSpPr txBox="1">
            <a:spLocks noChangeArrowheads="1"/>
          </p:cNvSpPr>
          <p:nvPr/>
        </p:nvSpPr>
        <p:spPr bwMode="auto">
          <a:xfrm>
            <a:off x="611188" y="476250"/>
            <a:ext cx="7921625"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3600">
                <a:solidFill>
                  <a:schemeClr val="accent2"/>
                </a:solidFill>
              </a:rPr>
              <a:t>Задача</a:t>
            </a:r>
          </a:p>
          <a:p>
            <a:r>
              <a:rPr lang="ru-RU" altLang="ru-RU" sz="3200">
                <a:solidFill>
                  <a:schemeClr val="tx1"/>
                </a:solidFill>
              </a:rPr>
              <a:t>Уровень инфляции за год по данным статистических отчетов составил 15 %. Номинальная ставка процента равна 20 %. Реальная ставка процента в этих условиях равна </a:t>
            </a:r>
            <a:r>
              <a:rPr lang="ru-RU" altLang="ru-RU" sz="3200">
                <a:solidFill>
                  <a:schemeClr val="accent2"/>
                </a:solidFill>
              </a:rPr>
              <a:t>4,35 %.</a:t>
            </a:r>
          </a:p>
          <a:p>
            <a:endParaRPr lang="ru-RU" altLang="ru-RU"/>
          </a:p>
        </p:txBody>
      </p:sp>
      <p:sp>
        <p:nvSpPr>
          <p:cNvPr id="57347" name="TextBox 1"/>
          <p:cNvSpPr txBox="1">
            <a:spLocks noChangeArrowheads="1"/>
          </p:cNvSpPr>
          <p:nvPr/>
        </p:nvSpPr>
        <p:spPr bwMode="auto">
          <a:xfrm>
            <a:off x="796925" y="4076700"/>
            <a:ext cx="77041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ru-RU" sz="3200" b="1" i="1">
                <a:solidFill>
                  <a:schemeClr val="accent2"/>
                </a:solidFill>
                <a:cs typeface="Times New Roman" pitchFamily="18" charset="0"/>
              </a:rPr>
              <a:t>Real = (</a:t>
            </a:r>
            <a:r>
              <a:rPr lang="ru-RU" altLang="ru-RU" sz="3200" b="1" i="1">
                <a:solidFill>
                  <a:schemeClr val="accent2"/>
                </a:solidFill>
                <a:cs typeface="Times New Roman" pitchFamily="18" charset="0"/>
              </a:rPr>
              <a:t>0,2</a:t>
            </a:r>
            <a:r>
              <a:rPr lang="en-US" altLang="ru-RU" sz="3200" b="1" i="1">
                <a:solidFill>
                  <a:schemeClr val="accent2"/>
                </a:solidFill>
                <a:cs typeface="Times New Roman" pitchFamily="18" charset="0"/>
              </a:rPr>
              <a:t> – </a:t>
            </a:r>
            <a:r>
              <a:rPr lang="ru-RU" altLang="ru-RU" sz="3200" b="1" i="1">
                <a:solidFill>
                  <a:schemeClr val="accent2"/>
                </a:solidFill>
                <a:cs typeface="Times New Roman" pitchFamily="18" charset="0"/>
              </a:rPr>
              <a:t>0,15</a:t>
            </a:r>
            <a:r>
              <a:rPr lang="en-US" altLang="ru-RU" sz="3200" b="1" i="1">
                <a:solidFill>
                  <a:schemeClr val="accent2"/>
                </a:solidFill>
                <a:cs typeface="Times New Roman" pitchFamily="18" charset="0"/>
              </a:rPr>
              <a:t>) / (1 + </a:t>
            </a:r>
            <a:r>
              <a:rPr lang="ru-RU" altLang="ru-RU" sz="3200" b="1" i="1">
                <a:solidFill>
                  <a:schemeClr val="accent2"/>
                </a:solidFill>
                <a:cs typeface="Times New Roman" pitchFamily="18" charset="0"/>
              </a:rPr>
              <a:t>0,15</a:t>
            </a:r>
            <a:r>
              <a:rPr lang="en-US" altLang="ru-RU" sz="3200" b="1" i="1">
                <a:solidFill>
                  <a:schemeClr val="accent2"/>
                </a:solidFill>
                <a:cs typeface="Times New Roman" pitchFamily="18" charset="0"/>
              </a:rPr>
              <a:t>)</a:t>
            </a:r>
            <a:r>
              <a:rPr lang="ru-RU" altLang="ru-RU" sz="3200" b="1" i="1">
                <a:solidFill>
                  <a:schemeClr val="accent2"/>
                </a:solidFill>
                <a:cs typeface="Times New Roman" pitchFamily="18" charset="0"/>
              </a:rPr>
              <a:t> ≈ 0,0435</a:t>
            </a:r>
            <a:endParaRPr lang="ru-RU" altLang="ru-RU" sz="3200">
              <a:solidFill>
                <a:schemeClr val="tx1"/>
              </a:solidFill>
            </a:endParaRPr>
          </a:p>
          <a:p>
            <a:endParaRPr lang="ru-RU" altLang="ru-RU" sz="320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1"/>
          <p:cNvSpPr txBox="1">
            <a:spLocks noChangeArrowheads="1"/>
          </p:cNvSpPr>
          <p:nvPr/>
        </p:nvSpPr>
        <p:spPr bwMode="auto">
          <a:xfrm>
            <a:off x="531813" y="0"/>
            <a:ext cx="82296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Социально-экономические последствия инфляции</a:t>
            </a:r>
          </a:p>
        </p:txBody>
      </p:sp>
      <p:sp>
        <p:nvSpPr>
          <p:cNvPr id="19458" name="Text Box 2"/>
          <p:cNvSpPr txBox="1">
            <a:spLocks noRot="1" noChangeAspect="1" noMove="1" noResize="1" noEditPoints="1" noAdjustHandles="1" noChangeArrowheads="1" noChangeShapeType="1" noTextEdit="1"/>
          </p:cNvSpPr>
          <p:nvPr/>
        </p:nvSpPr>
        <p:spPr bwMode="auto">
          <a:xfrm>
            <a:off x="272583" y="1262902"/>
            <a:ext cx="8748465" cy="5595098"/>
          </a:xfrm>
          <a:prstGeom prst="rect">
            <a:avLst/>
          </a:prstGeom>
          <a:blipFill rotWithShape="1">
            <a:blip r:embed="rId3" cstate="print"/>
            <a:stretch>
              <a:fillRect l="-1672" t="-1416"/>
            </a:stretch>
          </a:blipFill>
          <a:ln>
            <a:noFill/>
          </a:ln>
          <a:effectLst/>
          <a:extLst/>
        </p:spPr>
        <p:txBody>
          <a:bodyPr/>
          <a:lstStyle/>
          <a:p>
            <a:pPr>
              <a:defRPr/>
            </a:pPr>
            <a:r>
              <a:rPr lang="ru-RU">
                <a:noFill/>
                <a:ea typeface="+mn-ea"/>
                <a:cs typeface="+mn-cs"/>
              </a:rPr>
              <a: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1"/>
          <p:cNvSpPr txBox="1">
            <a:spLocks noChangeArrowheads="1"/>
          </p:cNvSpPr>
          <p:nvPr/>
        </p:nvSpPr>
        <p:spPr bwMode="auto">
          <a:xfrm>
            <a:off x="107950" y="9525"/>
            <a:ext cx="8913813"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Социально-экономические последствия инфляции (продолжение)</a:t>
            </a:r>
          </a:p>
        </p:txBody>
      </p:sp>
      <p:sp>
        <p:nvSpPr>
          <p:cNvPr id="59395" name="Text Box 2"/>
          <p:cNvSpPr txBox="1">
            <a:spLocks noChangeArrowheads="1"/>
          </p:cNvSpPr>
          <p:nvPr/>
        </p:nvSpPr>
        <p:spPr bwMode="auto">
          <a:xfrm>
            <a:off x="395288" y="1557338"/>
            <a:ext cx="8748712"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buFont typeface="Arial" charset="0"/>
              <a:buChar char="•"/>
            </a:pPr>
            <a:r>
              <a:rPr lang="ru-RU" altLang="ru-RU" sz="3000">
                <a:solidFill>
                  <a:srgbClr val="000000"/>
                </a:solidFill>
              </a:rPr>
              <a:t>Опережающее расширение сферы обращения (спекулятивные тенденции). </a:t>
            </a:r>
          </a:p>
          <a:p>
            <a:pPr eaLnBrk="1" hangingPunct="1">
              <a:buFont typeface="Arial" charset="0"/>
              <a:buChar char="•"/>
            </a:pPr>
            <a:r>
              <a:rPr lang="ru-RU" altLang="ru-RU" sz="3000">
                <a:solidFill>
                  <a:srgbClr val="000000"/>
                </a:solidFill>
              </a:rPr>
              <a:t>Подрыв системы регулирования экономики.</a:t>
            </a:r>
          </a:p>
          <a:p>
            <a:pPr eaLnBrk="1" hangingPunct="1">
              <a:buFont typeface="Arial" charset="0"/>
              <a:buChar char="•"/>
            </a:pPr>
            <a:r>
              <a:rPr lang="ru-RU" altLang="ru-RU" sz="3000">
                <a:solidFill>
                  <a:srgbClr val="000000"/>
                </a:solidFill>
              </a:rPr>
              <a:t>Усиление неопределенности при принятии инвестиционных решений.</a:t>
            </a:r>
          </a:p>
          <a:p>
            <a:pPr eaLnBrk="1" hangingPunct="1">
              <a:buFont typeface="Arial" charset="0"/>
              <a:buChar char="•"/>
            </a:pPr>
            <a:r>
              <a:rPr lang="ru-RU" altLang="ru-RU" sz="3000">
                <a:solidFill>
                  <a:srgbClr val="000000"/>
                </a:solidFill>
              </a:rPr>
              <a:t>Сокращение емкости внутреннего рынка.</a:t>
            </a:r>
          </a:p>
          <a:p>
            <a:pPr eaLnBrk="1" hangingPunct="1">
              <a:buFont typeface="Arial" charset="0"/>
              <a:buChar char="•"/>
            </a:pPr>
            <a:r>
              <a:rPr lang="ru-RU" altLang="ru-RU" sz="3000">
                <a:solidFill>
                  <a:srgbClr val="000000"/>
                </a:solidFill>
              </a:rPr>
              <a:t>Ухудшение состояния производства. </a:t>
            </a:r>
          </a:p>
          <a:p>
            <a:pPr eaLnBrk="1" hangingPunct="1">
              <a:buFont typeface="Arial" charset="0"/>
              <a:buChar char="•"/>
            </a:pPr>
            <a:r>
              <a:rPr lang="ru-RU" altLang="ru-RU" sz="3000">
                <a:solidFill>
                  <a:srgbClr val="000000"/>
                </a:solidFill>
              </a:rPr>
              <a:t>Падение курса национальной валюты по отношению к иностранной.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1"/>
          <p:cNvSpPr txBox="1">
            <a:spLocks noChangeArrowheads="1"/>
          </p:cNvSpPr>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lnSpc>
                <a:spcPct val="80000"/>
              </a:lnSpc>
            </a:pPr>
            <a:r>
              <a:rPr lang="ru-RU" altLang="ru-RU" sz="4000">
                <a:solidFill>
                  <a:srgbClr val="0F2BEC"/>
                </a:solidFill>
              </a:rPr>
              <a:t>Антиинфляционная политика государства – активная (монетарная)</a:t>
            </a:r>
          </a:p>
        </p:txBody>
      </p:sp>
      <p:sp>
        <p:nvSpPr>
          <p:cNvPr id="60419" name="Text Box 2"/>
          <p:cNvSpPr txBox="1">
            <a:spLocks noChangeArrowheads="1"/>
          </p:cNvSpPr>
          <p:nvPr/>
        </p:nvSpPr>
        <p:spPr bwMode="auto">
          <a:xfrm>
            <a:off x="457200" y="1600200"/>
            <a:ext cx="8362950" cy="530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spcBef>
                <a:spcPts val="700"/>
              </a:spcBef>
              <a:buFont typeface="Wingdings" pitchFamily="2" charset="2"/>
              <a:buChar char=""/>
            </a:pPr>
            <a:r>
              <a:rPr lang="ru-RU" altLang="ru-RU" sz="2800">
                <a:solidFill>
                  <a:srgbClr val="000000"/>
                </a:solidFill>
              </a:rPr>
              <a:t>контроль за денежной эмиссией, </a:t>
            </a:r>
          </a:p>
          <a:p>
            <a:pPr lvl="1" eaLnBrk="1" hangingPunct="1">
              <a:spcBef>
                <a:spcPts val="700"/>
              </a:spcBef>
              <a:buFont typeface="Wingdings" pitchFamily="2" charset="2"/>
              <a:buChar char=""/>
            </a:pPr>
            <a:r>
              <a:rPr lang="ru-RU" altLang="ru-RU" sz="2800">
                <a:solidFill>
                  <a:srgbClr val="000000"/>
                </a:solidFill>
              </a:rPr>
              <a:t>недопущение эмиссионного финансирования государственного бюджета, </a:t>
            </a:r>
          </a:p>
          <a:p>
            <a:pPr lvl="1" eaLnBrk="1" hangingPunct="1">
              <a:spcBef>
                <a:spcPts val="700"/>
              </a:spcBef>
              <a:buFont typeface="Wingdings" pitchFamily="2" charset="2"/>
              <a:buChar char=""/>
            </a:pPr>
            <a:r>
              <a:rPr lang="ru-RU" altLang="ru-RU" sz="2800">
                <a:solidFill>
                  <a:srgbClr val="000000"/>
                </a:solidFill>
              </a:rPr>
              <a:t>осуществление текущего контроля денежной массы путем проведения операций на открытом рынке, </a:t>
            </a:r>
          </a:p>
          <a:p>
            <a:pPr lvl="1" eaLnBrk="1" hangingPunct="1">
              <a:spcBef>
                <a:spcPts val="700"/>
              </a:spcBef>
              <a:buFont typeface="Wingdings" pitchFamily="2" charset="2"/>
              <a:buChar char=""/>
            </a:pPr>
            <a:r>
              <a:rPr lang="ru-RU" altLang="ru-RU" sz="2800">
                <a:solidFill>
                  <a:srgbClr val="000000"/>
                </a:solidFill>
              </a:rPr>
              <a:t>пресечение обращения денежных суррогатов, </a:t>
            </a:r>
          </a:p>
          <a:p>
            <a:pPr lvl="1" eaLnBrk="1" hangingPunct="1">
              <a:spcBef>
                <a:spcPts val="700"/>
              </a:spcBef>
              <a:buFont typeface="Wingdings" pitchFamily="2" charset="2"/>
              <a:buChar char=""/>
            </a:pPr>
            <a:r>
              <a:rPr lang="ru-RU" altLang="ru-RU" sz="2800">
                <a:solidFill>
                  <a:srgbClr val="000000"/>
                </a:solidFill>
              </a:rPr>
              <a:t>проведение денежной реформы. </a:t>
            </a:r>
          </a:p>
          <a:p>
            <a:pPr eaLnBrk="1" hangingPunct="1">
              <a:spcBef>
                <a:spcPts val="800"/>
              </a:spcBef>
              <a:buFont typeface="Arial" charset="0"/>
              <a:buNone/>
            </a:pP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
          <p:cNvSpPr txBox="1">
            <a:spLocks noChangeArrowheads="1"/>
          </p:cNvSpPr>
          <p:nvPr/>
        </p:nvSpPr>
        <p:spPr bwMode="auto">
          <a:xfrm>
            <a:off x="323850" y="0"/>
            <a:ext cx="82296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algn="ctr" eaLnBrk="1" hangingPunct="1"/>
            <a:r>
              <a:rPr lang="ru-RU" altLang="ru-RU" sz="3600">
                <a:solidFill>
                  <a:srgbClr val="0F2BEC"/>
                </a:solidFill>
              </a:rPr>
              <a:t>Антиинфляционная политика государства - адаптационная</a:t>
            </a:r>
            <a:br>
              <a:rPr lang="ru-RU" altLang="ru-RU" sz="3600">
                <a:solidFill>
                  <a:srgbClr val="0F2BEC"/>
                </a:solidFill>
              </a:rPr>
            </a:br>
            <a:endParaRPr lang="ru-RU" altLang="ru-RU" sz="3600">
              <a:solidFill>
                <a:srgbClr val="0F2BEC"/>
              </a:solidFill>
            </a:endParaRPr>
          </a:p>
        </p:txBody>
      </p:sp>
      <p:sp>
        <p:nvSpPr>
          <p:cNvPr id="61443" name="Text Box 2"/>
          <p:cNvSpPr txBox="1">
            <a:spLocks noChangeArrowheads="1"/>
          </p:cNvSpPr>
          <p:nvPr/>
        </p:nvSpPr>
        <p:spPr bwMode="auto">
          <a:xfrm>
            <a:off x="611188" y="1268413"/>
            <a:ext cx="8229600" cy="53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lvl="1" eaLnBrk="1" hangingPunct="1">
              <a:spcBef>
                <a:spcPts val="700"/>
              </a:spcBef>
              <a:buFont typeface="Arial" charset="0"/>
              <a:buChar char="•"/>
            </a:pPr>
            <a:r>
              <a:rPr lang="ru-RU" altLang="ru-RU" sz="2800">
                <a:solidFill>
                  <a:srgbClr val="000000"/>
                </a:solidFill>
              </a:rPr>
              <a:t>уменьшения государственных расходов; </a:t>
            </a:r>
          </a:p>
          <a:p>
            <a:pPr lvl="1" eaLnBrk="1" hangingPunct="1">
              <a:spcBef>
                <a:spcPts val="700"/>
              </a:spcBef>
              <a:buFont typeface="Arial" charset="0"/>
              <a:buChar char="•"/>
            </a:pPr>
            <a:r>
              <a:rPr lang="ru-RU" altLang="ru-RU" sz="2800">
                <a:solidFill>
                  <a:srgbClr val="000000"/>
                </a:solidFill>
              </a:rPr>
              <a:t>увеличения налогов; </a:t>
            </a:r>
          </a:p>
          <a:p>
            <a:pPr lvl="1" eaLnBrk="1" hangingPunct="1">
              <a:spcBef>
                <a:spcPts val="700"/>
              </a:spcBef>
              <a:buFont typeface="Arial" charset="0"/>
              <a:buChar char="•"/>
            </a:pPr>
            <a:r>
              <a:rPr lang="ru-RU" altLang="ru-RU" sz="2800">
                <a:solidFill>
                  <a:srgbClr val="000000"/>
                </a:solidFill>
              </a:rPr>
              <a:t>сокращения дефицита государственного бюджета; </a:t>
            </a:r>
          </a:p>
          <a:p>
            <a:pPr lvl="1" eaLnBrk="1" hangingPunct="1">
              <a:spcBef>
                <a:spcPts val="700"/>
              </a:spcBef>
              <a:buFont typeface="Arial" charset="0"/>
              <a:buChar char="•"/>
            </a:pPr>
            <a:r>
              <a:rPr lang="ru-RU" altLang="ru-RU" sz="2800">
                <a:solidFill>
                  <a:srgbClr val="000000"/>
                </a:solidFill>
              </a:rPr>
              <a:t>перехода к жесткой кредитно-денежной политике и стабилизации валютного курса (финансируя его). </a:t>
            </a:r>
          </a:p>
          <a:p>
            <a:pPr lvl="1" eaLnBrk="1" hangingPunct="1">
              <a:spcBef>
                <a:spcPts val="700"/>
              </a:spcBef>
              <a:buFont typeface="Arial" charset="0"/>
              <a:buChar char="•"/>
            </a:pPr>
            <a:r>
              <a:rPr lang="ru-RU" altLang="ru-RU" sz="2800">
                <a:solidFill>
                  <a:srgbClr val="000000"/>
                </a:solidFill>
              </a:rPr>
              <a:t>меры согласительного характера с предпринимателями и профсоюзами о темпах роста цен и зарплаты</a:t>
            </a:r>
          </a:p>
          <a:p>
            <a:pPr eaLnBrk="1" hangingPunct="1">
              <a:spcBef>
                <a:spcPts val="800"/>
              </a:spcBef>
              <a:buFont typeface="Arial" charset="0"/>
              <a:buNone/>
            </a:pPr>
            <a:endParaRPr lang="ru-RU" altLang="ru-RU" sz="3200">
              <a:solidFill>
                <a:srgbClr val="000000"/>
              </a:solidFill>
            </a:endParaRPr>
          </a:p>
        </p:txBody>
      </p:sp>
      <p:sp>
        <p:nvSpPr>
          <p:cNvPr id="61444" name="Text Box 3"/>
          <p:cNvSpPr txBox="1">
            <a:spLocks noChangeArrowheads="1"/>
          </p:cNvSpPr>
          <p:nvPr/>
        </p:nvSpPr>
        <p:spPr bwMode="auto">
          <a:xfrm>
            <a:off x="250825" y="6237288"/>
            <a:ext cx="61579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a:solidFill>
                  <a:srgbClr val="000000"/>
                </a:solidFill>
              </a:rPr>
              <a:t>сдерживания совокупного спроса</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
          <p:cNvSpPr txBox="1">
            <a:spLocks noChangeArrowheads="1"/>
          </p:cNvSpPr>
          <p:nvPr/>
        </p:nvSpPr>
        <p:spPr bwMode="auto">
          <a:xfrm>
            <a:off x="503238" y="188913"/>
            <a:ext cx="8229600" cy="659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marL="741363" indent="-28416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Font typeface="Arial" charset="0"/>
              <a:buChar char="•"/>
            </a:pPr>
            <a:r>
              <a:rPr lang="ru-RU" altLang="ru-RU" sz="3200">
                <a:solidFill>
                  <a:srgbClr val="000000"/>
                </a:solidFill>
              </a:rPr>
              <a:t>Меры против инфляции издержек в рамках адаптационной политики направлены на сдерживание роста факторных доходов и цен путем: </a:t>
            </a:r>
          </a:p>
          <a:p>
            <a:pPr lvl="1" eaLnBrk="1" hangingPunct="1">
              <a:spcBef>
                <a:spcPts val="700"/>
              </a:spcBef>
              <a:buFont typeface="Arial" charset="0"/>
              <a:buChar char="•"/>
            </a:pPr>
            <a:r>
              <a:rPr lang="ru-RU" altLang="ru-RU" sz="2800">
                <a:solidFill>
                  <a:srgbClr val="000000"/>
                </a:solidFill>
              </a:rPr>
              <a:t>индексации фиксированных доходов - зарплаты, стипендий, пособий, пенсий; </a:t>
            </a:r>
          </a:p>
          <a:p>
            <a:pPr lvl="1" eaLnBrk="1" hangingPunct="1">
              <a:spcBef>
                <a:spcPts val="700"/>
              </a:spcBef>
              <a:buFont typeface="Arial" charset="0"/>
              <a:buChar char="•"/>
            </a:pPr>
            <a:r>
              <a:rPr lang="ru-RU" altLang="ru-RU" sz="2800">
                <a:solidFill>
                  <a:srgbClr val="000000"/>
                </a:solidFill>
              </a:rPr>
              <a:t>регулирования политики крупнейших компаний и естественных монополистов; </a:t>
            </a:r>
          </a:p>
          <a:p>
            <a:pPr lvl="1" eaLnBrk="1" hangingPunct="1">
              <a:spcBef>
                <a:spcPts val="700"/>
              </a:spcBef>
              <a:buFont typeface="Arial" charset="0"/>
              <a:buChar char="•"/>
            </a:pPr>
            <a:r>
              <a:rPr lang="ru-RU" altLang="ru-RU" sz="2800">
                <a:solidFill>
                  <a:srgbClr val="000000"/>
                </a:solidFill>
              </a:rPr>
              <a:t>стимулирования производства. </a:t>
            </a:r>
          </a:p>
          <a:p>
            <a:pPr eaLnBrk="1" hangingPunct="1">
              <a:spcBef>
                <a:spcPts val="800"/>
              </a:spcBef>
              <a:buClr>
                <a:srgbClr val="0F2BEC"/>
              </a:buClr>
              <a:buFont typeface="Arial" charset="0"/>
              <a:buChar char="•"/>
            </a:pPr>
            <a:r>
              <a:rPr lang="ru-RU" altLang="ru-RU" sz="3200" b="1">
                <a:solidFill>
                  <a:srgbClr val="0F2BEC"/>
                </a:solidFill>
              </a:rPr>
              <a:t>Индексация</a:t>
            </a:r>
            <a:r>
              <a:rPr lang="ru-RU" altLang="ru-RU" sz="3200">
                <a:solidFill>
                  <a:srgbClr val="000000"/>
                </a:solidFill>
              </a:rPr>
              <a:t> - изменение денежных выплат в соответствии с темпами инфляции.</a:t>
            </a:r>
          </a:p>
          <a:p>
            <a:pPr eaLnBrk="1" hangingPunct="1">
              <a:spcBef>
                <a:spcPts val="800"/>
              </a:spcBef>
              <a:buFont typeface="Arial" charset="0"/>
              <a:buNone/>
            </a:pP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
          <p:cNvSpPr txBox="1">
            <a:spLocks noChangeArrowheads="1"/>
          </p:cNvSpPr>
          <p:nvPr/>
        </p:nvSpPr>
        <p:spPr bwMode="auto">
          <a:xfrm>
            <a:off x="539750" y="441325"/>
            <a:ext cx="82296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Font typeface="Arial" charset="0"/>
              <a:buChar char="•"/>
            </a:pPr>
            <a:r>
              <a:rPr lang="ru-RU" altLang="ru-RU" sz="3200">
                <a:solidFill>
                  <a:srgbClr val="000000"/>
                </a:solidFill>
              </a:rPr>
              <a:t>Характер и темпы инфляции тесно связаны с динамикой макроэкономических показателей.</a:t>
            </a:r>
          </a:p>
          <a:p>
            <a:pPr eaLnBrk="1" hangingPunct="1">
              <a:spcBef>
                <a:spcPts val="800"/>
              </a:spcBef>
              <a:buFont typeface="Arial" charset="0"/>
              <a:buChar char="•"/>
            </a:pPr>
            <a:r>
              <a:rPr lang="ru-RU" altLang="ru-RU" sz="3200">
                <a:solidFill>
                  <a:srgbClr val="000000"/>
                </a:solidFill>
              </a:rPr>
              <a:t>Например, зависимость между темпами инфляции и уровнем использования производственного потенциала, в первую очередь уровнем занятости. Негативный фактор: опережение роста зарплаты роста производительности </a:t>
            </a:r>
          </a:p>
          <a:p>
            <a:pPr eaLnBrk="1" hangingPunct="1">
              <a:spcBef>
                <a:spcPts val="800"/>
              </a:spcBef>
              <a:buFont typeface="Arial" charset="0"/>
              <a:buNone/>
            </a:pP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1"/>
          <p:cNvSpPr txBox="1">
            <a:spLocks noChangeArrowheads="1"/>
          </p:cNvSpPr>
          <p:nvPr/>
        </p:nvSpPr>
        <p:spPr bwMode="auto">
          <a:xfrm>
            <a:off x="323850" y="5229225"/>
            <a:ext cx="828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a:solidFill>
                  <a:srgbClr val="000000"/>
                </a:solidFill>
              </a:rPr>
              <a:t>Эмпирический анализ экономической статистики Великобритании за несколько десятилетий дал возможность А.У. </a:t>
            </a:r>
            <a:r>
              <a:rPr lang="ru-RU" altLang="ru-RU" dirty="0" err="1">
                <a:solidFill>
                  <a:srgbClr val="000000"/>
                </a:solidFill>
              </a:rPr>
              <a:t>Филлипсу</a:t>
            </a:r>
            <a:r>
              <a:rPr lang="ru-RU" altLang="ru-RU" dirty="0">
                <a:solidFill>
                  <a:srgbClr val="000000"/>
                </a:solidFill>
              </a:rPr>
              <a:t> выявить закономерность между ежегодным процентом изменения номинальной заработной платы и долей безработных, где существует тесная связь. </a:t>
            </a:r>
          </a:p>
        </p:txBody>
      </p:sp>
      <p:sp>
        <p:nvSpPr>
          <p:cNvPr id="64515" name="Text Box 2"/>
          <p:cNvSpPr txBox="1">
            <a:spLocks noChangeArrowheads="1"/>
          </p:cNvSpPr>
          <p:nvPr/>
        </p:nvSpPr>
        <p:spPr bwMode="auto">
          <a:xfrm>
            <a:off x="250825" y="0"/>
            <a:ext cx="86058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sz="2400">
                <a:solidFill>
                  <a:srgbClr val="000000"/>
                </a:solidFill>
              </a:rPr>
              <a:t>Между уровнем безработицы и темпами роста цен существует обратно пропорциональная зависимость.</a:t>
            </a:r>
          </a:p>
        </p:txBody>
      </p:sp>
      <p:pic>
        <p:nvPicPr>
          <p:cNvPr id="645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944563"/>
            <a:ext cx="633571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4517" name="Text Box 4"/>
          <p:cNvSpPr txBox="1">
            <a:spLocks noChangeArrowheads="1"/>
          </p:cNvSpPr>
          <p:nvPr/>
        </p:nvSpPr>
        <p:spPr bwMode="auto">
          <a:xfrm>
            <a:off x="5148263" y="1916113"/>
            <a:ext cx="32766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pitchFamily="34" charset="0"/>
                <a:cs typeface="Lucida Sans Unicode" pitchFamily="34" charset="0"/>
              </a:defRPr>
            </a:lvl9pPr>
          </a:lstStyle>
          <a:p>
            <a:pPr eaLnBrk="1" hangingPunct="1"/>
            <a:r>
              <a:rPr lang="ru-RU" altLang="ru-RU" sz="4400">
                <a:solidFill>
                  <a:srgbClr val="0F2BEC"/>
                </a:solidFill>
              </a:rPr>
              <a:t>Кривая Филлипса</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1"/>
          <p:cNvSpPr txBox="1">
            <a:spLocks noChangeArrowheads="1"/>
          </p:cNvSpPr>
          <p:nvPr/>
        </p:nvSpPr>
        <p:spPr bwMode="auto">
          <a:xfrm>
            <a:off x="468313" y="476250"/>
            <a:ext cx="82296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bg1"/>
                </a:solidFill>
                <a:latin typeface="Arial" charset="0"/>
                <a:ea typeface="Lucida Sans Unicode" pitchFamily="34" charset="0"/>
                <a:cs typeface="Lucida Sans Unicode" pitchFamily="34" charset="0"/>
              </a:defRPr>
            </a:lvl9pPr>
          </a:lstStyle>
          <a:p>
            <a:pPr eaLnBrk="1" hangingPunct="1">
              <a:spcBef>
                <a:spcPts val="800"/>
              </a:spcBef>
              <a:buFont typeface="Arial" charset="0"/>
              <a:buChar char="•"/>
            </a:pPr>
            <a:r>
              <a:rPr lang="ru-RU" altLang="ru-RU" sz="3200">
                <a:solidFill>
                  <a:srgbClr val="000000"/>
                </a:solidFill>
              </a:rPr>
              <a:t>Кривая Филлипса предполагает возможность сокращения безработицы в условиях инфляции. И наоборот, повышение уровня безработицы (или изменение ее доли в рабочей силе) может сбить темпы инфляции.</a:t>
            </a:r>
          </a:p>
          <a:p>
            <a:pPr eaLnBrk="1" hangingPunct="1">
              <a:spcBef>
                <a:spcPts val="800"/>
              </a:spcBef>
              <a:buFont typeface="Arial" charset="0"/>
              <a:buChar char="•"/>
            </a:pPr>
            <a:r>
              <a:rPr lang="ru-RU" altLang="ru-RU" sz="3200">
                <a:solidFill>
                  <a:srgbClr val="000000"/>
                </a:solidFill>
              </a:rPr>
              <a:t>Эффект кривой Филлипса (рост безработицы при снижении роста цен) действует лишь в коротком периоде.</a:t>
            </a:r>
          </a:p>
          <a:p>
            <a:pPr eaLnBrk="1" hangingPunct="1">
              <a:spcBef>
                <a:spcPts val="800"/>
              </a:spcBef>
              <a:buFont typeface="Arial" charset="0"/>
              <a:buNone/>
            </a:pPr>
            <a:endParaRPr lang="ru-RU" altLang="ru-RU" sz="3200">
              <a:solidFill>
                <a:srgbClr val="000000"/>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1"/>
          <p:cNvSpPr txBox="1">
            <a:spLocks noChangeArrowheads="1"/>
          </p:cNvSpPr>
          <p:nvPr/>
        </p:nvSpPr>
        <p:spPr bwMode="auto">
          <a:xfrm>
            <a:off x="192088" y="260350"/>
            <a:ext cx="8637587"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sz="2800">
                <a:solidFill>
                  <a:srgbClr val="0000FF"/>
                </a:solidFill>
              </a:rPr>
              <a:t>Задача. Взаимосвязь инфляции и безработицы</a:t>
            </a:r>
          </a:p>
          <a:p>
            <a:r>
              <a:rPr lang="ru-RU" altLang="ru-RU">
                <a:solidFill>
                  <a:schemeClr val="tx1"/>
                </a:solidFill>
              </a:rPr>
              <a:t> </a:t>
            </a:r>
          </a:p>
          <a:p>
            <a:r>
              <a:rPr lang="ru-RU" altLang="ru-RU">
                <a:solidFill>
                  <a:schemeClr val="tx1"/>
                </a:solidFill>
              </a:rPr>
              <a:t>На графике показана кривая Филлипса, отражающая взаимосвязь между инфляцией (π) и безработицей (</a:t>
            </a:r>
            <a:r>
              <a:rPr lang="en-US" altLang="ru-RU">
                <a:solidFill>
                  <a:schemeClr val="tx1"/>
                </a:solidFill>
              </a:rPr>
              <a:t>u</a:t>
            </a:r>
            <a:r>
              <a:rPr lang="ru-RU" altLang="ru-RU">
                <a:solidFill>
                  <a:schemeClr val="tx1"/>
                </a:solidFill>
              </a:rPr>
              <a:t>). </a:t>
            </a:r>
          </a:p>
          <a:p>
            <a:r>
              <a:rPr lang="ru-RU" altLang="ru-RU">
                <a:solidFill>
                  <a:schemeClr val="tx1"/>
                </a:solidFill>
              </a:rPr>
              <a:t>Уравнение этой кривой  π</a:t>
            </a:r>
            <a:r>
              <a:rPr lang="en-US" altLang="ru-RU" baseline="-25000">
                <a:solidFill>
                  <a:schemeClr val="tx1"/>
                </a:solidFill>
              </a:rPr>
              <a:t>t </a:t>
            </a:r>
            <a:r>
              <a:rPr lang="ru-RU" altLang="ru-RU">
                <a:solidFill>
                  <a:schemeClr val="tx1"/>
                </a:solidFill>
              </a:rPr>
              <a:t>= π</a:t>
            </a:r>
            <a:r>
              <a:rPr lang="en-US" altLang="ru-RU" baseline="30000">
                <a:solidFill>
                  <a:schemeClr val="tx1"/>
                </a:solidFill>
              </a:rPr>
              <a:t>e</a:t>
            </a:r>
            <a:r>
              <a:rPr lang="en-US" altLang="ru-RU" baseline="-25000">
                <a:solidFill>
                  <a:schemeClr val="tx1"/>
                </a:solidFill>
              </a:rPr>
              <a:t>t </a:t>
            </a:r>
            <a:r>
              <a:rPr lang="ru-RU" altLang="ru-RU">
                <a:solidFill>
                  <a:schemeClr val="tx1"/>
                </a:solidFill>
              </a:rPr>
              <a:t>– </a:t>
            </a:r>
            <a:r>
              <a:rPr lang="en-US" altLang="ru-RU">
                <a:solidFill>
                  <a:schemeClr val="tx1"/>
                </a:solidFill>
              </a:rPr>
              <a:t>β</a:t>
            </a:r>
            <a:r>
              <a:rPr lang="ru-RU" altLang="ru-RU">
                <a:solidFill>
                  <a:schemeClr val="tx1"/>
                </a:solidFill>
              </a:rPr>
              <a:t>(</a:t>
            </a:r>
            <a:r>
              <a:rPr lang="en-US" altLang="ru-RU">
                <a:solidFill>
                  <a:schemeClr val="tx1"/>
                </a:solidFill>
              </a:rPr>
              <a:t>u </a:t>
            </a:r>
            <a:r>
              <a:rPr lang="ru-RU" altLang="ru-RU">
                <a:solidFill>
                  <a:schemeClr val="tx1"/>
                </a:solidFill>
              </a:rPr>
              <a:t>– </a:t>
            </a:r>
            <a:r>
              <a:rPr lang="en-US" altLang="ru-RU">
                <a:solidFill>
                  <a:schemeClr val="tx1"/>
                </a:solidFill>
              </a:rPr>
              <a:t>u</a:t>
            </a:r>
            <a:r>
              <a:rPr lang="en-US" altLang="ru-RU" baseline="-25000">
                <a:solidFill>
                  <a:schemeClr val="tx1"/>
                </a:solidFill>
              </a:rPr>
              <a:t>e</a:t>
            </a:r>
            <a:r>
              <a:rPr lang="ru-RU" altLang="ru-RU">
                <a:solidFill>
                  <a:schemeClr val="tx1"/>
                </a:solidFill>
              </a:rPr>
              <a:t>) + </a:t>
            </a:r>
            <a:r>
              <a:rPr lang="en-US" altLang="ru-RU">
                <a:solidFill>
                  <a:schemeClr val="tx1"/>
                </a:solidFill>
              </a:rPr>
              <a:t>ε</a:t>
            </a:r>
            <a:r>
              <a:rPr lang="ru-RU" altLang="ru-RU">
                <a:solidFill>
                  <a:schemeClr val="tx1"/>
                </a:solidFill>
              </a:rPr>
              <a:t>, где π</a:t>
            </a:r>
            <a:r>
              <a:rPr lang="en-US" altLang="ru-RU" baseline="30000">
                <a:solidFill>
                  <a:schemeClr val="tx1"/>
                </a:solidFill>
              </a:rPr>
              <a:t>e</a:t>
            </a:r>
            <a:r>
              <a:rPr lang="en-US" altLang="ru-RU" baseline="-25000">
                <a:solidFill>
                  <a:schemeClr val="tx1"/>
                </a:solidFill>
              </a:rPr>
              <a:t>t</a:t>
            </a:r>
            <a:r>
              <a:rPr lang="en-US" altLang="ru-RU">
                <a:solidFill>
                  <a:schemeClr val="tx1"/>
                </a:solidFill>
              </a:rPr>
              <a:t> </a:t>
            </a:r>
            <a:r>
              <a:rPr lang="ru-RU" altLang="ru-RU">
                <a:solidFill>
                  <a:schemeClr val="tx1"/>
                </a:solidFill>
              </a:rPr>
              <a:t>– ожидаемая инфляция, </a:t>
            </a:r>
            <a:r>
              <a:rPr lang="en-US" altLang="ru-RU">
                <a:solidFill>
                  <a:schemeClr val="tx1"/>
                </a:solidFill>
              </a:rPr>
              <a:t>u</a:t>
            </a:r>
            <a:r>
              <a:rPr lang="en-US" altLang="ru-RU" baseline="-25000">
                <a:solidFill>
                  <a:schemeClr val="tx1"/>
                </a:solidFill>
              </a:rPr>
              <a:t>e</a:t>
            </a:r>
            <a:r>
              <a:rPr lang="ru-RU" altLang="ru-RU">
                <a:solidFill>
                  <a:schemeClr val="tx1"/>
                </a:solidFill>
              </a:rPr>
              <a:t> – естественный уровень безработицы, </a:t>
            </a:r>
            <a:r>
              <a:rPr lang="en-US" altLang="ru-RU">
                <a:solidFill>
                  <a:schemeClr val="tx1"/>
                </a:solidFill>
              </a:rPr>
              <a:t>ε</a:t>
            </a:r>
            <a:r>
              <a:rPr lang="ru-RU" altLang="ru-RU">
                <a:solidFill>
                  <a:schemeClr val="tx1"/>
                </a:solidFill>
              </a:rPr>
              <a:t> – шоки.</a:t>
            </a:r>
          </a:p>
        </p:txBody>
      </p:sp>
      <p:pic>
        <p:nvPicPr>
          <p:cNvPr id="66563" name="Picture 3" descr="DD3E1609DBE9EE27A360B74557CF85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2360613"/>
            <a:ext cx="3732212"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2"/>
          <p:cNvSpPr txBox="1">
            <a:spLocks noChangeArrowheads="1"/>
          </p:cNvSpPr>
          <p:nvPr/>
        </p:nvSpPr>
        <p:spPr bwMode="auto">
          <a:xfrm>
            <a:off x="4162425" y="2168525"/>
            <a:ext cx="49815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chemeClr val="tx1"/>
                </a:solidFill>
              </a:rPr>
              <a:t>Как изменится уровень инфляции, если в стране при фактическом уровне безработицы 8 %, ожидаемом уровне инфляции 9,0 % и коэффициенте эластичности инфляции от безработицы 0,6 естественный уровень безработицы повысится с 5% до 6%?</a:t>
            </a:r>
          </a:p>
        </p:txBody>
      </p:sp>
      <p:sp>
        <p:nvSpPr>
          <p:cNvPr id="66565" name="TextBox 3"/>
          <p:cNvSpPr txBox="1">
            <a:spLocks noChangeArrowheads="1"/>
          </p:cNvSpPr>
          <p:nvPr/>
        </p:nvSpPr>
        <p:spPr bwMode="auto">
          <a:xfrm>
            <a:off x="395288" y="4376738"/>
            <a:ext cx="85693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a:solidFill>
                  <a:schemeClr val="tx1"/>
                </a:solidFill>
              </a:rPr>
              <a:t> Решение:                              π</a:t>
            </a:r>
            <a:r>
              <a:rPr lang="en-US" altLang="ru-RU" baseline="-25000">
                <a:solidFill>
                  <a:schemeClr val="tx1"/>
                </a:solidFill>
              </a:rPr>
              <a:t>t </a:t>
            </a:r>
            <a:r>
              <a:rPr lang="ru-RU" altLang="ru-RU" baseline="-25000">
                <a:solidFill>
                  <a:schemeClr val="tx1"/>
                </a:solidFill>
              </a:rPr>
              <a:t> </a:t>
            </a:r>
            <a:r>
              <a:rPr lang="ru-RU" altLang="ru-RU">
                <a:solidFill>
                  <a:schemeClr val="tx1"/>
                </a:solidFill>
              </a:rPr>
              <a:t>= 9,0 - 0,6(8-5) = 7,2%</a:t>
            </a:r>
          </a:p>
          <a:p>
            <a:r>
              <a:rPr lang="ru-RU" altLang="ru-RU">
                <a:solidFill>
                  <a:schemeClr val="tx1"/>
                </a:solidFill>
              </a:rPr>
              <a:t>                                                π</a:t>
            </a:r>
            <a:r>
              <a:rPr lang="en-US" altLang="ru-RU" baseline="-25000">
                <a:solidFill>
                  <a:schemeClr val="tx1"/>
                </a:solidFill>
              </a:rPr>
              <a:t>t </a:t>
            </a:r>
            <a:r>
              <a:rPr lang="ru-RU" altLang="ru-RU" baseline="-25000">
                <a:solidFill>
                  <a:schemeClr val="tx1"/>
                </a:solidFill>
              </a:rPr>
              <a:t> </a:t>
            </a:r>
            <a:r>
              <a:rPr lang="ru-RU" altLang="ru-RU">
                <a:solidFill>
                  <a:schemeClr val="tx1"/>
                </a:solidFill>
              </a:rPr>
              <a:t>= 9,0 - 0,6(8-6) = 7,8%</a:t>
            </a:r>
          </a:p>
          <a:p>
            <a:r>
              <a:rPr lang="ru-RU" altLang="ru-RU">
                <a:solidFill>
                  <a:schemeClr val="tx1"/>
                </a:solidFill>
              </a:rPr>
              <a:t>Следовательно, уровень инфляции повысится с 7,2 % до 7,8 %. Координаты этих кривых  соответственно будут 7,2 и 5; 7,8 и 6, следовательно, при повышении естественного уровня безработицы кривая Филлипса сместится вверх и станет более пологой.</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3d3d92fe932c5ac885cc671bda1e93f3ca1b5d"/>
</p:tagLst>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a:ea typeface="Lucida Sans Unicode"/>
        <a:cs typeface="Lucida Sans Unicode"/>
      </a:majorFont>
      <a:minorFont>
        <a:latin typeface="Arial"/>
        <a:ea typeface="Lucida Sans Unicod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ea typeface="Lucida Sans Unicode" pitchFamily="34" charset="0"/>
            <a:cs typeface="Lucida Sans Unicode"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ea typeface="Lucida Sans Unicode" pitchFamily="34" charset="0"/>
            <a:cs typeface="Lucida Sans Unicode"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Оформление по умолчанию">
  <a:themeElements>
    <a:clrScheme name="Оформление по умолчанию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F2BEC"/>
        </a:hlink>
        <a:folHlink>
          <a:srgbClr val="0F2B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13483</TotalTime>
  <Words>4762</Words>
  <Application>Microsoft Office PowerPoint</Application>
  <PresentationFormat>Экран (4:3)</PresentationFormat>
  <Paragraphs>1077</Paragraphs>
  <Slides>66</Slides>
  <Notes>41</Notes>
  <HiddenSlides>0</HiddenSlides>
  <MMClips>0</MMClips>
  <ScaleCrop>false</ScaleCrop>
  <HeadingPairs>
    <vt:vector size="8" baseType="variant">
      <vt:variant>
        <vt:lpstr>Использованные шрифты</vt:lpstr>
      </vt:variant>
      <vt:variant>
        <vt:i4>6</vt:i4>
      </vt:variant>
      <vt:variant>
        <vt:lpstr>Тема</vt:lpstr>
      </vt:variant>
      <vt:variant>
        <vt:i4>2</vt:i4>
      </vt:variant>
      <vt:variant>
        <vt:lpstr>Внедренные серверы OLE</vt:lpstr>
      </vt:variant>
      <vt:variant>
        <vt:i4>1</vt:i4>
      </vt:variant>
      <vt:variant>
        <vt:lpstr>Заголовки слайдов</vt:lpstr>
      </vt:variant>
      <vt:variant>
        <vt:i4>66</vt:i4>
      </vt:variant>
    </vt:vector>
  </HeadingPairs>
  <TitlesOfParts>
    <vt:vector size="75" baseType="lpstr">
      <vt:lpstr>Arial</vt:lpstr>
      <vt:lpstr>Lucida Sans Unicode</vt:lpstr>
      <vt:lpstr>Times New Roman</vt:lpstr>
      <vt:lpstr>Arial Cyr</vt:lpstr>
      <vt:lpstr>Wingdings</vt:lpstr>
      <vt:lpstr>Calibri</vt:lpstr>
      <vt:lpstr>Оформление по умолчанию</vt:lpstr>
      <vt:lpstr>1_Оформление по умолчанию</vt:lpstr>
      <vt:lpstr>Microsoft Equation 3.0</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Элементы методологии расчета индекса потребительских цен (ИПЦ) в РФ</vt:lpstr>
      <vt:lpstr>Инфляция в РФ                                               Индексы потребительских цен на товары и услуги </vt:lpstr>
      <vt:lpstr>ИПЦ по модифицированной формуле Ласпейреса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LOGIKA</dc:creator>
  <cp:lastModifiedBy>Liliya Zhilina</cp:lastModifiedBy>
  <cp:revision>1377</cp:revision>
  <cp:lastPrinted>1601-01-01T00:00:00Z</cp:lastPrinted>
  <dcterms:created xsi:type="dcterms:W3CDTF">2007-04-22T06:20:01Z</dcterms:created>
  <dcterms:modified xsi:type="dcterms:W3CDTF">2016-02-29T13:39:25Z</dcterms:modified>
</cp:coreProperties>
</file>