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8" r:id="rId3"/>
    <p:sldId id="26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85" r:id="rId14"/>
    <p:sldId id="286" r:id="rId15"/>
    <p:sldId id="284" r:id="rId16"/>
    <p:sldId id="287" r:id="rId17"/>
    <p:sldId id="270" r:id="rId18"/>
    <p:sldId id="271" r:id="rId19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CC"/>
    <a:srgbClr val="B2B2B2"/>
    <a:srgbClr val="33CC33"/>
    <a:srgbClr val="FFCC00"/>
    <a:srgbClr val="00DCDC"/>
    <a:srgbClr val="0064EB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146" autoAdjust="0"/>
    <p:restoredTop sz="82676" autoAdjust="0"/>
  </p:normalViewPr>
  <p:slideViewPr>
    <p:cSldViewPr>
      <p:cViewPr varScale="1">
        <p:scale>
          <a:sx n="113" d="100"/>
          <a:sy n="113" d="100"/>
        </p:scale>
        <p:origin x="-108" y="-126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64457F-F286-4D44-ACFF-BD083CB20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00E06F-BB34-4B7C-BA50-D2FE87F47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741"/>
            </a:gs>
            <a:gs pos="100000">
              <a:srgbClr val="230F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ntitled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40675" y="6381750"/>
            <a:ext cx="879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23850" y="3159125"/>
            <a:ext cx="8496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ТЕМА 4.</a:t>
            </a:r>
            <a:r>
              <a:rPr lang="ru-RU" sz="4000" b="1"/>
              <a:t> </a:t>
            </a:r>
            <a:r>
              <a:rPr lang="ru-RU" sz="4000" b="1">
                <a:solidFill>
                  <a:srgbClr val="FFFF00"/>
                </a:solidFill>
              </a:rPr>
              <a:t>Международные организации по стандартизации</a:t>
            </a:r>
            <a:r>
              <a:rPr lang="ru-RU" sz="4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549275"/>
            <a:ext cx="84963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Кафедра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ГТАП Институт права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Преподаватель –</a:t>
            </a:r>
          </a:p>
          <a:p>
            <a:r>
              <a:rPr lang="ru-RU" sz="2400">
                <a:solidFill>
                  <a:schemeClr val="bg1"/>
                </a:solidFill>
              </a:rPr>
              <a:t>                              к.полит.наук, доцент Н.А.Царева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46088" y="0"/>
            <a:ext cx="8229600" cy="657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FFFF00"/>
                </a:solidFill>
              </a:rPr>
              <a:t>Членство ИСО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 bwMode="auto">
          <a:xfrm>
            <a:off x="227013" y="654050"/>
            <a:ext cx="8799512" cy="54721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rgbClr val="FFFF00"/>
                </a:solidFill>
              </a:rPr>
              <a:t>организации-члены</a:t>
            </a:r>
            <a:r>
              <a:rPr lang="ru-RU" sz="2400" i="1" smtClean="0">
                <a:solidFill>
                  <a:schemeClr val="bg1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- непосредственно составляющие ISO и являющиеся наиболее представительными организациями стандартизации в своих странах, которые разделяют ответственность за выполнение основных организационных и технических задач ISO, несут основную финансовую нагрузку </a:t>
            </a:r>
          </a:p>
          <a:p>
            <a:r>
              <a:rPr lang="ru-RU" sz="2800" smtClean="0">
                <a:solidFill>
                  <a:srgbClr val="FFFF00"/>
                </a:solidFill>
              </a:rPr>
              <a:t>организации-корреспонденты</a:t>
            </a:r>
            <a:r>
              <a:rPr lang="ru-RU" sz="2400" smtClean="0">
                <a:solidFill>
                  <a:schemeClr val="bg1"/>
                </a:solidFill>
              </a:rPr>
              <a:t> – не принимающие активного участия в технической и организационной работе ISO, но имеющие доступ к информации </a:t>
            </a:r>
          </a:p>
          <a:p>
            <a:r>
              <a:rPr lang="ru-RU" sz="2800" smtClean="0">
                <a:solidFill>
                  <a:srgbClr val="FFFF00"/>
                </a:solidFill>
              </a:rPr>
              <a:t>организации-подписчики</a:t>
            </a:r>
            <a:r>
              <a:rPr lang="ru-RU" sz="2400" smtClean="0">
                <a:solidFill>
                  <a:schemeClr val="bg1"/>
                </a:solidFill>
              </a:rPr>
              <a:t> - с которых взимаются минимальные взносы, позволяющие им поддерживать официальные контакты с системой стандартизации 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 К 2001 г. ISO включала 135 организаций национальных стандартов, из них 90 - первого типа, 36 - второго и 9 - третьего. </a:t>
            </a:r>
          </a:p>
          <a:p>
            <a:endParaRPr lang="ru-RU" sz="16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46088" y="0"/>
            <a:ext cx="8229600" cy="6715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FFFF00"/>
                </a:solidFill>
              </a:rPr>
              <a:t>Модель ISO-процесса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 bwMode="auto">
          <a:xfrm>
            <a:off x="263525" y="727075"/>
            <a:ext cx="8423275" cy="5695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Процесс разработки международных стандартов, так называемый ISO-процесс представляет собой модель, которая включает основные этапы эволюции документа: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заявка на разработку стандарта (new work item proposal, NP),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рабочий документ (Working Draft, WD),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проект предложения (Draft Proposal, DP),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проект международного стандарта (Draft International Standard, DIS),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международный стандарт</a:t>
            </a:r>
            <a:r>
              <a:rPr lang="en-US" sz="2800" smtClean="0">
                <a:solidFill>
                  <a:schemeClr val="bg1"/>
                </a:solidFill>
              </a:rPr>
              <a:t> (International Standard, IS). </a:t>
            </a:r>
            <a:endParaRPr lang="ru-RU" sz="2800" smtClean="0">
              <a:solidFill>
                <a:schemeClr val="bg1"/>
              </a:solidFill>
            </a:endParaRPr>
          </a:p>
          <a:p>
            <a:endParaRPr lang="ru-RU" sz="1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46088" y="0"/>
            <a:ext cx="8229600" cy="10731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Комитет по информационным системам и услугам ИСО (ИНФКО) 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201738"/>
            <a:ext cx="8229600" cy="5148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играет ведущую роль по информационному обеспечению работы органов по стандартизации всех стран мира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К компетенции ИНФКО относятся: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координация и гармонизация деятельности ИСО и членов организации в области информационных услуг, баз данных, маркетинга, продажи стандартов и технических регламентов;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консультирование Генеральной Ассамблеи ИСО по разработке политики по гармонизации стандартов и другим указанным выше вопросам;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контроль и руководство деятельностью Информационной сети ИСО (ИСОНЕТ).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46088" y="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ИНФКО выполняет работы, связанные с информационной деятельностью: 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 bwMode="auto">
          <a:xfrm>
            <a:off x="263525" y="1092200"/>
            <a:ext cx="8653463" cy="5476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разрабатывает руководства по организации и работе информационных центров по стандартизации;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проводит анализ и изучение рынка информационных и маркетинговых услуг;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составляет и распространяет рекомендации по общим принципам сбора, поиска, обмена информацией;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организует и ведет системы производства и распространения документов в ИСО и содействует взаимодействию этих систем;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популяризует международные стандарты в области информационных услуг и поощряет их применение;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организует обмен опытом и информацией о работе различных информационных центров </a:t>
            </a:r>
          </a:p>
          <a:p>
            <a:endParaRPr lang="ru-RU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ИНФКО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 bwMode="auto">
          <a:xfrm>
            <a:off x="190500" y="836613"/>
            <a:ext cx="8496300" cy="52895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подотчетен Генеральной Ассамблее ИСО 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Членами ИНФКО могут быть любые комитеты   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                                             — члены ИСО</a:t>
            </a:r>
          </a:p>
          <a:p>
            <a:pPr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sz="1800" smtClean="0">
                <a:solidFill>
                  <a:schemeClr val="bg1"/>
                </a:solidFill>
              </a:rPr>
              <a:t> </a:t>
            </a:r>
          </a:p>
          <a:p>
            <a:endParaRPr lang="ru-RU" sz="1800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В состав ИНФКО входят Управляющий совет и три группы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6088" y="3209925"/>
            <a:ext cx="4162425" cy="474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действительный член (Р)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83175" y="2479675"/>
            <a:ext cx="2884488" cy="5111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наблюдатель (О)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19688" y="3173413"/>
            <a:ext cx="3468687" cy="4746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член-корреспондент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188" y="5254625"/>
            <a:ext cx="2519362" cy="5476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по информации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95700" y="5291138"/>
            <a:ext cx="2446338" cy="584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по системам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61113" y="5218113"/>
            <a:ext cx="2300287" cy="6207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по маркетингу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16200000" flipH="1">
            <a:off x="190500" y="2406650"/>
            <a:ext cx="1460500" cy="146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212850" y="1785938"/>
            <a:ext cx="3943350" cy="1387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797050" y="1822450"/>
            <a:ext cx="3286125" cy="693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2673350" y="4816475"/>
            <a:ext cx="1241425" cy="401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4" idx="0"/>
          </p:cNvCxnSpPr>
          <p:nvPr/>
        </p:nvCxnSpPr>
        <p:spPr>
          <a:xfrm rot="16200000" flipH="1">
            <a:off x="4618038" y="4989513"/>
            <a:ext cx="438150" cy="165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02250" y="4816475"/>
            <a:ext cx="1168400" cy="365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445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FFFF00"/>
                </a:solidFill>
              </a:rPr>
              <a:t>Планы ИНФКО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 bwMode="auto">
          <a:xfrm>
            <a:off x="263525" y="1165225"/>
            <a:ext cx="8423275" cy="4960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bg1"/>
                </a:solidFill>
              </a:rPr>
              <a:t>разработка рекомендаций по созданию международной электронной информационной службы о стандартах,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подготовка общих руководящих принципов по защите авторских прав на бумажных и электронных носителях информации,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стратегическое планирование маркетинга в области международной стандартизации и решение задач,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в том числе связанных с совершенствованием деятельности самого Комитета.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Вопросы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A2FCDD7-FCCE-46E9-ADF9-A6BF0476366F}" type="slidenum">
              <a:rPr lang="ru-RU">
                <a:solidFill>
                  <a:schemeClr val="bg1"/>
                </a:solidFill>
              </a:rPr>
              <a:pPr/>
              <a:t>16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Задачи и деятельность МЭК.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Основные направления МЭК.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Цель и структура ИСО.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Членство ИСО.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 Охарактеризуйте Модель ISO-процесса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Значение и компетенции Комитета по информационным системам и услугам ИСО (ИНФКО).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Перечислите планы ИНФКО.</a:t>
            </a:r>
          </a:p>
          <a:p>
            <a:pPr marL="457200" indent="-457200">
              <a:buFont typeface="Arial" charset="0"/>
              <a:buAutoNum type="arabicPeriod"/>
            </a:pPr>
            <a:endParaRPr lang="ru-RU" sz="240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AutoNum type="arabicPeriod"/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Рекомендуемая литература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8E39DE6-E30B-4464-BD07-1D4E20A9BA6E}" type="slidenum">
              <a:rPr lang="ru-RU">
                <a:solidFill>
                  <a:schemeClr val="bg1"/>
                </a:solidFill>
              </a:rPr>
              <a:pPr/>
              <a:t>17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274638" indent="-274638">
              <a:spcBef>
                <a:spcPct val="10000"/>
              </a:spcBef>
              <a:buClr>
                <a:srgbClr val="FFFF00"/>
              </a:buClr>
              <a:buFont typeface="Symbol" pitchFamily="18" charset="2"/>
              <a:buChar char="¨"/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Прямоугольник 5"/>
          <p:cNvSpPr>
            <a:spLocks noChangeArrowheads="1"/>
          </p:cNvSpPr>
          <p:nvPr/>
        </p:nvSpPr>
        <p:spPr bwMode="auto">
          <a:xfrm>
            <a:off x="482600" y="1274763"/>
            <a:ext cx="8178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Информационные технологии управления / Под ред. Г.А. Титоренко.—М.: ЮНИТИ-ДАНА: 2002.—280с.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Костров А.В. Основы информационного менеджмента.—М.: Финансы и статистика: 2003.—336 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Степанова Е.Е., Хмелевская Н.В. Информационное обеспечение управленческой деятельности. —М.: Форум : ИНФРА-М: 2004.—154 с.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Делопроизводство: Учебник / Под ред. Т.В. Кузнецовой.—М.: Изд-во МЦФЭР: 2004.—544с.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Копылов В.А. Информационное право. М., 2003.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Кузнецов В.А. Информационно-аналитическое обеспечение государственного и муниципального управления в Дальневосточном федеральном округе: [монография]/ —Хабаровск: Изд-во ДВАГС, 2005.—224 с.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Организация работы с документами. Учебник для вузов. Под ред. В.А. Кудряева. – М., 2001.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Основы информационной безопасности: учебное пособие: [теория и практика] / авт. : Е. Б. Белов, В. П. Лось, Р. В. Мещеряков, А. А. Шелупанов.—М.: Горячая линия-Телеком, 2006.—544.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4145F92-1063-4964-B85E-5AFA51F39EF5}" type="slidenum">
              <a:rPr lang="ru-RU">
                <a:solidFill>
                  <a:schemeClr val="bg1"/>
                </a:solidFill>
              </a:rPr>
              <a:pPr/>
              <a:t>18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>
                <a:solidFill>
                  <a:schemeClr val="bg1"/>
                </a:solidFill>
              </a:rPr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Содержание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F067EF5E-E8EA-4397-B755-7AFFE1D30CD3}" type="slidenum">
              <a:rPr lang="ru-RU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Учебный </a:t>
            </a:r>
            <a:r>
              <a:rPr lang="ru-RU" sz="2400" dirty="0">
                <a:solidFill>
                  <a:schemeClr val="bg1"/>
                </a:solidFill>
              </a:rPr>
              <a:t>материал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Вопросы для самопроверки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Рекомендуемая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850" y="325438"/>
            <a:ext cx="84963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Международная стандартизация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9B9EA7F-6B4B-4B41-91D6-AE3E41B6C904}" type="slidenum">
              <a:rPr lang="ru-RU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23850" y="1165225"/>
            <a:ext cx="8496300" cy="514350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bg1"/>
                </a:solidFill>
              </a:rPr>
              <a:t>26-27 июня 1906 г. в Лондоне в соответствии с резолюцией Международного электротехнического конгресса (сентябрь 1904 г.) была основана 13 странами </a:t>
            </a:r>
            <a:r>
              <a:rPr lang="ru-RU" sz="3600" b="1" dirty="0">
                <a:solidFill>
                  <a:srgbClr val="FFFF00"/>
                </a:solidFill>
              </a:rPr>
              <a:t>Международная электротехническая комиссия (МЭК),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глобальная организация, которая подготавливает и издает международные стандарты для всех электрических, электронных и сходных технологий.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bg1"/>
                </a:solidFill>
              </a:rPr>
              <a:t>Первый президент лорд Кельвин. В 1908 г. был принят Устав МЭК. </a:t>
            </a:r>
          </a:p>
          <a:p>
            <a:pPr marL="274638" indent="-274638">
              <a:spcBef>
                <a:spcPct val="10000"/>
              </a:spcBef>
              <a:buClr>
                <a:srgbClr val="FFFF00"/>
              </a:buClr>
              <a:buFont typeface="Symbol" pitchFamily="18" charset="2"/>
              <a:buChar char="¨"/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Сегодня МЭК работает по следующим направлениям: </a:t>
            </a:r>
            <a:br>
              <a:rPr lang="ru-RU" sz="36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274763"/>
            <a:ext cx="8229600" cy="5038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bg1"/>
                </a:solidFill>
              </a:rPr>
              <a:t>унификация терминологии,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обозначение маркировки,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стандартизация материалов, применяемых в электротехнике, 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рекомендации по стандартизации электротехнического оборудования и еще по целому ряду направлений, связанных со стандартизацией различных узлов и электроизмерительных приборов.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Состоит из 66 участвующих стран, Россия (СССР) участвует с 1922г.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00038" y="11287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0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Задачи, стоящие перед МЭК: </a:t>
            </a:r>
            <a:br>
              <a:rPr lang="ru-RU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 bwMode="auto">
          <a:xfrm>
            <a:off x="263525" y="1019175"/>
            <a:ext cx="8653463" cy="5184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отвечать требованиям глобального рынка;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гарантировать первенство и максимальное использование во всем мире стандартов и схем оценки соответствия;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оценивать и улучшать качество продуктов и услуг, исходя из требований стандартов;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создавать условия для взаимодействия сложных систем;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увеличивать эффективность производственных процессов;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вносить свой вклад в усовершенствование человеческого здоровья и безопасности;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вносить свой вклад в защиту окружающей среды. </a:t>
            </a:r>
            <a:endParaRPr lang="ru-RU" sz="2000" smtClean="0">
              <a:solidFill>
                <a:schemeClr val="bg1"/>
              </a:solidFill>
            </a:endParaRPr>
          </a:p>
          <a:p>
            <a:endParaRPr lang="ru-RU" sz="2000" smtClean="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00038" y="9826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5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FFFF00"/>
                </a:solidFill>
              </a:rPr>
              <a:t>Деятельность МЭК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982663"/>
            <a:ext cx="8229600" cy="5330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МЭК способствовала развитию и распространению стандартов для единиц измерения, особенно гаусса, герца, и вебера. Также комиссия МЭК предложила систему стандартов, которая, в конечном счёте, стала единицами </a:t>
            </a:r>
            <a:r>
              <a:rPr lang="ru-RU" sz="2400" smtClean="0">
                <a:solidFill>
                  <a:srgbClr val="FFFF00"/>
                </a:solidFill>
              </a:rPr>
              <a:t>СИ</a:t>
            </a:r>
            <a:r>
              <a:rPr lang="ru-RU" sz="2400" smtClean="0">
                <a:solidFill>
                  <a:schemeClr val="bg1"/>
                </a:solidFill>
              </a:rPr>
              <a:t>. В 1938 году был издан международный словарь с целью объединить электрическую терминологию.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Номера старых стандартов МЭК были преобразованы в 1997 году путём добавления числа 60 000, например, стандарт МЭК 27 получил номер МЭК 60027. Стандарты, развитые совместно с Международной организацией по стандартизации, имеют названия вида ISO/IEC 7498-1:1994 Open Systems Interconnection: Basic Reference Model.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00038" y="9826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Международная организация по стандартизации </a:t>
            </a:r>
            <a:r>
              <a:rPr lang="ru-RU" sz="36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(ISO или ИСО)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 bwMode="auto">
          <a:xfrm>
            <a:off x="263525" y="1457325"/>
            <a:ext cx="8616950" cy="46688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добровольная, неправительственная организации.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24 октября 1946 г. состоялось первое заседание Генеральной ассамблеи. Были утверждены Устав и Правила процедуры. Сейчас в ИСО 118 стран.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МЭК присоединился к ИСО в 1947 г. на автономных правах, сохранив финансовую и организационную самостоятельность. МЭК, как и ИСО, пользуется консультативным статусом ООН. 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СССР был одним из основателей организации, дважды представитель Госстандарта избирался председателем организации. Россия стала членом ИСО как правопреемник распавшегося государства. 23 сентября 2005 года Россия вошла в Совет ИСО.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00038" y="134778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05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Цель ИСО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982663"/>
            <a:ext cx="8229600" cy="5143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содействие развитию стандартизации в мировом масштабе для обеспечения международного товарообмена и взаимопомощи, а также для расширения сотрудничества в области интеллектуальной, научной, технической и экономической деятельности. </a:t>
            </a:r>
          </a:p>
          <a:p>
            <a:pPr>
              <a:buFontTx/>
              <a:buNone/>
            </a:pPr>
            <a:r>
              <a:rPr lang="ru-RU" sz="2400" b="1" smtClean="0">
                <a:solidFill>
                  <a:srgbClr val="FFFF00"/>
                </a:solidFill>
              </a:rPr>
              <a:t>Сфера деятельности</a:t>
            </a:r>
            <a:r>
              <a:rPr lang="ru-RU" sz="2400" smtClean="0">
                <a:solidFill>
                  <a:srgbClr val="FFFF00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касается стандартизации во всех областях, кроме электротехники и электроники, относящихся к компетенции МЭК (IEC), сертификации.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Результатом деятельности ISO является подписание международных соглашений, которые становятся, по существу, международными стандартами в определенной области. </a:t>
            </a:r>
          </a:p>
          <a:p>
            <a:endParaRPr lang="ru-RU" sz="2000" smtClean="0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00038" y="9826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67151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Структура ИСО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 bwMode="auto">
          <a:xfrm>
            <a:off x="190500" y="763588"/>
            <a:ext cx="8763000" cy="5362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solidFill>
                  <a:schemeClr val="bg1"/>
                </a:solidFill>
              </a:rPr>
              <a:t>Верховным органом ISO является </a:t>
            </a:r>
            <a:r>
              <a:rPr lang="ru-RU" sz="2400" b="1" smtClean="0">
                <a:solidFill>
                  <a:srgbClr val="FFFF00"/>
                </a:solidFill>
              </a:rPr>
              <a:t>Генеральная ассамблея</a:t>
            </a:r>
            <a:r>
              <a:rPr lang="ru-RU" sz="2000" smtClean="0">
                <a:solidFill>
                  <a:schemeClr val="bg1"/>
                </a:solidFill>
              </a:rPr>
              <a:t>, которая собирается </a:t>
            </a:r>
            <a:r>
              <a:rPr lang="ru-RU" sz="2000" b="1" smtClean="0">
                <a:solidFill>
                  <a:srgbClr val="FFFF00"/>
                </a:solidFill>
              </a:rPr>
              <a:t>раз в три года</a:t>
            </a:r>
            <a:r>
              <a:rPr lang="ru-RU" sz="2000" smtClean="0">
                <a:solidFill>
                  <a:srgbClr val="FFFF00"/>
                </a:solidFill>
              </a:rPr>
              <a:t> </a:t>
            </a:r>
            <a:r>
              <a:rPr lang="ru-RU" sz="2000" smtClean="0">
                <a:solidFill>
                  <a:schemeClr val="bg1"/>
                </a:solidFill>
              </a:rPr>
              <a:t>для выработки политических решений стратегического уровня и избрания руководящего состава. </a:t>
            </a:r>
          </a:p>
          <a:p>
            <a:r>
              <a:rPr lang="ru-RU" sz="2400" b="1" smtClean="0">
                <a:solidFill>
                  <a:srgbClr val="FFFF00"/>
                </a:solidFill>
              </a:rPr>
              <a:t>Совет</a:t>
            </a:r>
            <a:r>
              <a:rPr lang="ru-RU" sz="2000" smtClean="0">
                <a:solidFill>
                  <a:schemeClr val="bg1"/>
                </a:solidFill>
              </a:rPr>
              <a:t>, в состав которого входят президент Генассамблеи, вице-президент, казначей и около двух десятков избранных высокопоставленных чиновников, реализует стратегические решения. Заседания Совета проводятся </a:t>
            </a:r>
            <a:r>
              <a:rPr lang="ru-RU" sz="2000" b="1" smtClean="0">
                <a:solidFill>
                  <a:srgbClr val="FFFF00"/>
                </a:solidFill>
              </a:rPr>
              <a:t>ежегодно</a:t>
            </a:r>
            <a:r>
              <a:rPr lang="ru-RU" sz="2000" b="1" smtClean="0">
                <a:solidFill>
                  <a:schemeClr val="bg1"/>
                </a:solidFill>
              </a:rPr>
              <a:t>.</a:t>
            </a:r>
            <a:r>
              <a:rPr lang="ru-RU" sz="2000" smtClean="0">
                <a:solidFill>
                  <a:schemeClr val="bg1"/>
                </a:solidFill>
              </a:rPr>
              <a:t> На них решаются вопросы, связанные с технической структурой ISO, с публикацией принятых стандартов, назначением членов исполнительных органов, с избранием председателей технических комитетов, утверждением планов работ технических комитетов и пр. </a:t>
            </a:r>
          </a:p>
          <a:p>
            <a:r>
              <a:rPr lang="ru-RU" sz="2400" b="1" smtClean="0">
                <a:solidFill>
                  <a:srgbClr val="FFFF00"/>
                </a:solidFill>
              </a:rPr>
              <a:t>Центральный секретариат</a:t>
            </a:r>
            <a:r>
              <a:rPr lang="ru-RU" sz="2000" b="1" smtClean="0">
                <a:solidFill>
                  <a:schemeClr val="bg1"/>
                </a:solidFill>
              </a:rPr>
              <a:t> </a:t>
            </a:r>
            <a:r>
              <a:rPr lang="ru-RU" sz="2000" smtClean="0">
                <a:solidFill>
                  <a:schemeClr val="bg1"/>
                </a:solidFill>
              </a:rPr>
              <a:t>расположен в Женеве, штат около 200 человек, осуществляет организацию текущей работы </a:t>
            </a:r>
            <a:r>
              <a:rPr lang="ru-RU" sz="2400" b="1" smtClean="0">
                <a:solidFill>
                  <a:srgbClr val="FFFF00"/>
                </a:solidFill>
              </a:rPr>
              <a:t>комитет</a:t>
            </a:r>
            <a:r>
              <a:rPr lang="ru-RU" sz="2000" smtClean="0">
                <a:solidFill>
                  <a:schemeClr val="bg1"/>
                </a:solidFill>
              </a:rPr>
              <a:t>ов, информационное обеспечение членов ISO, техническую и организационную поддержку работы секретариатов комитетов и подкомитетов и пр.</a:t>
            </a:r>
          </a:p>
          <a:p>
            <a:endParaRPr lang="ru-RU" sz="180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30&quot;&gt;&lt;property id=&quot;20148&quot; value=&quot;5&quot;/&gt;&lt;property id=&quot;20300&quot; value=&quot;Slide 2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3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4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5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6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8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1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2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3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5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6&quot;/&gt;&lt;property id=&quot;20307&quot; value=&quot;271&quot;/&gt;&lt;property id=&quot;20309&quot; value=&quot;-1&quot;/&gt;&lt;/object&gt;&lt;object type=&quot;3&quot; unique_id=&quot;11959&quot;&gt;&lt;property id=&quot;20148&quot; value=&quot;5&quot;/&gt;&lt;property id=&quot;20300&quot; value=&quot;Slide 9&quot;/&gt;&lt;property id=&quot;20307&quot; value=&quot;272&quot;/&gt;&lt;/object&gt;&lt;object type=&quot;3&quot; unique_id=&quot;11978&quot;&gt;&lt;property id=&quot;20148&quot; value=&quot;5&quot;/&gt;&lt;property id=&quot;20300&quot; value=&quot;Slide 14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1337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Wingdings</vt:lpstr>
      <vt:lpstr>Symbol</vt:lpstr>
      <vt:lpstr>Оформление по умолчанию</vt:lpstr>
      <vt:lpstr>Слайд 1</vt:lpstr>
      <vt:lpstr>Слайд 2</vt:lpstr>
      <vt:lpstr>Слайд 3</vt:lpstr>
      <vt:lpstr>Сегодня МЭК работает по следующим направлениям:  </vt:lpstr>
      <vt:lpstr>Задачи, стоящие перед МЭК:  </vt:lpstr>
      <vt:lpstr>Деятельность МЭК</vt:lpstr>
      <vt:lpstr>Международная организация по стандартизации (ISO или ИСО)</vt:lpstr>
      <vt:lpstr>Цель ИСО</vt:lpstr>
      <vt:lpstr>Структура ИСО </vt:lpstr>
      <vt:lpstr>Членство ИСО</vt:lpstr>
      <vt:lpstr>Модель ISO-процесса</vt:lpstr>
      <vt:lpstr>Комитет по информационным системам и услугам ИСО (ИНФКО) </vt:lpstr>
      <vt:lpstr>ИНФКО выполняет работы, связанные с информационной деятельностью: </vt:lpstr>
      <vt:lpstr>ИНФКО</vt:lpstr>
      <vt:lpstr>Планы ИНФКО</vt:lpstr>
      <vt:lpstr>Слайд 16</vt:lpstr>
      <vt:lpstr>Слайд 17</vt:lpstr>
      <vt:lpstr>Слайд 18</vt:lpstr>
    </vt:vector>
  </TitlesOfParts>
  <Company>OPITUP 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 </dc:title>
  <dc:creator>S.V.Ryzhkov</dc:creator>
  <cp:lastModifiedBy>tsar</cp:lastModifiedBy>
  <cp:revision>126</cp:revision>
  <dcterms:created xsi:type="dcterms:W3CDTF">2007-04-22T06:20:01Z</dcterms:created>
  <dcterms:modified xsi:type="dcterms:W3CDTF">2007-12-18T08:45:34Z</dcterms:modified>
</cp:coreProperties>
</file>